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80" r:id="rId4"/>
    <p:sldId id="258" r:id="rId5"/>
    <p:sldId id="259" r:id="rId6"/>
    <p:sldId id="261" r:id="rId7"/>
    <p:sldId id="260" r:id="rId8"/>
    <p:sldId id="281" r:id="rId9"/>
    <p:sldId id="282" r:id="rId10"/>
    <p:sldId id="292" r:id="rId11"/>
    <p:sldId id="266" r:id="rId12"/>
    <p:sldId id="267" r:id="rId13"/>
    <p:sldId id="269" r:id="rId14"/>
    <p:sldId id="283" r:id="rId15"/>
    <p:sldId id="286" r:id="rId16"/>
    <p:sldId id="271" r:id="rId17"/>
    <p:sldId id="284" r:id="rId18"/>
    <p:sldId id="270" r:id="rId19"/>
    <p:sldId id="272" r:id="rId20"/>
    <p:sldId id="288" r:id="rId21"/>
    <p:sldId id="287" r:id="rId22"/>
    <p:sldId id="289" r:id="rId23"/>
    <p:sldId id="290" r:id="rId24"/>
    <p:sldId id="291" r:id="rId25"/>
    <p:sldId id="274" r:id="rId26"/>
    <p:sldId id="276" r:id="rId27"/>
    <p:sldId id="294" r:id="rId28"/>
    <p:sldId id="277" r:id="rId29"/>
    <p:sldId id="293" r:id="rId30"/>
    <p:sldId id="278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98" autoAdjust="0"/>
    <p:restoredTop sz="94660"/>
  </p:normalViewPr>
  <p:slideViewPr>
    <p:cSldViewPr>
      <p:cViewPr>
        <p:scale>
          <a:sx n="66" d="100"/>
          <a:sy n="66" d="100"/>
        </p:scale>
        <p:origin x="-14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B8E462-C552-4F01-A5E9-63381E5C80DF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F27953-64EE-4C2E-81D7-DEBC00188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tx1"/>
                </a:solidFill>
              </a:rPr>
              <a:t>Isolation</a:t>
            </a:r>
            <a:r>
              <a:rPr lang="en-US" sz="8800" dirty="0" smtClean="0"/>
              <a:t>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</a:rPr>
              <a:t>Rushna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sharif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US" sz="2800" dirty="0" err="1" smtClean="0">
                <a:solidFill>
                  <a:schemeClr val="tx1"/>
                </a:solidFill>
              </a:rPr>
              <a:t>M.Sc</a:t>
            </a:r>
            <a:r>
              <a:rPr lang="en-US" sz="2800" dirty="0" smtClean="0">
                <a:solidFill>
                  <a:schemeClr val="tx1"/>
                </a:solidFill>
              </a:rPr>
              <a:t> Zoology-2</a:t>
            </a:r>
          </a:p>
          <a:p>
            <a:pPr algn="r"/>
            <a:r>
              <a:rPr lang="en-US" sz="2800" dirty="0" smtClean="0">
                <a:solidFill>
                  <a:schemeClr val="tx1"/>
                </a:solidFill>
              </a:rPr>
              <a:t>Section 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Tortoises on </a:t>
            </a:r>
            <a:r>
              <a:rPr lang="en-US" sz="4000" dirty="0" err="1" smtClean="0">
                <a:solidFill>
                  <a:schemeClr val="tx1"/>
                </a:solidFill>
              </a:rPr>
              <a:t>galapagos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200px-Chathamensi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00200" y="2514600"/>
            <a:ext cx="4023360" cy="301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2. Reproductive isolation: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“Reproductive isolating mechanisms is any aspect of </a:t>
            </a:r>
            <a:r>
              <a:rPr lang="en-US" sz="3600" dirty="0" smtClean="0">
                <a:solidFill>
                  <a:srgbClr val="FF0000"/>
                </a:solidFill>
              </a:rPr>
              <a:t>structure, behavior or function </a:t>
            </a:r>
            <a:r>
              <a:rPr lang="en-US" sz="3600" dirty="0" smtClean="0"/>
              <a:t>that prevent interbreeding” 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5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Classification of reproductive isolating mechanisms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7467600" cy="418795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     </a:t>
            </a:r>
          </a:p>
          <a:p>
            <a:pPr>
              <a:buNone/>
            </a:pPr>
            <a:r>
              <a:rPr lang="en-US" sz="3600" b="1" dirty="0" smtClean="0"/>
              <a:t>  A. </a:t>
            </a:r>
            <a:r>
              <a:rPr lang="en-US" sz="3600" b="1" dirty="0" smtClean="0">
                <a:solidFill>
                  <a:srgbClr val="FF0000"/>
                </a:solidFill>
              </a:rPr>
              <a:t>Pre-mating  </a:t>
            </a:r>
            <a:r>
              <a:rPr lang="en-US" sz="3600" b="1" dirty="0" smtClean="0">
                <a:solidFill>
                  <a:srgbClr val="FF0000"/>
                </a:solidFill>
              </a:rPr>
              <a:t>mechanisms:</a:t>
            </a:r>
          </a:p>
          <a:p>
            <a:pPr>
              <a:buNone/>
            </a:pPr>
            <a:r>
              <a:rPr lang="en-US" sz="3600" dirty="0" smtClean="0"/>
              <a:t>  </a:t>
            </a:r>
            <a:r>
              <a:rPr lang="en-US" sz="3600" b="1" dirty="0" smtClean="0"/>
              <a:t>B. </a:t>
            </a:r>
            <a:r>
              <a:rPr lang="en-US" sz="3600" b="1" dirty="0" smtClean="0">
                <a:solidFill>
                  <a:srgbClr val="FF0000"/>
                </a:solidFill>
              </a:rPr>
              <a:t>Post-mating mechanisms: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A. Pre mating mechanisms: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742950" indent="-742950" algn="just">
              <a:buAutoNum type="arabicPeriod"/>
            </a:pPr>
            <a:r>
              <a:rPr lang="en-US" sz="3600" b="1" u="sng" dirty="0" smtClean="0"/>
              <a:t>Seasonal isolation:                               </a:t>
            </a:r>
          </a:p>
          <a:p>
            <a:r>
              <a:rPr lang="en-US" sz="3600" dirty="0" smtClean="0"/>
              <a:t>Also called </a:t>
            </a:r>
            <a:r>
              <a:rPr lang="en-US" sz="3600" dirty="0" smtClean="0">
                <a:solidFill>
                  <a:srgbClr val="C00000"/>
                </a:solidFill>
              </a:rPr>
              <a:t>temporal isolation</a:t>
            </a:r>
            <a:r>
              <a:rPr lang="en-US" sz="3600" dirty="0" smtClean="0"/>
              <a:t>,</a:t>
            </a:r>
          </a:p>
          <a:p>
            <a:r>
              <a:rPr lang="en-US" sz="3600" dirty="0" smtClean="0"/>
              <a:t>Potential mates don't come in contact </a:t>
            </a:r>
          </a:p>
          <a:p>
            <a:r>
              <a:rPr lang="en-US" sz="3600" dirty="0" smtClean="0"/>
              <a:t>Because of </a:t>
            </a:r>
            <a:r>
              <a:rPr lang="en-US" sz="3600" dirty="0" smtClean="0">
                <a:solidFill>
                  <a:srgbClr val="FF0000"/>
                </a:solidFill>
              </a:rPr>
              <a:t>differences in breeding seasons </a:t>
            </a:r>
            <a:r>
              <a:rPr lang="en-US" sz="3600" dirty="0" smtClean="0"/>
              <a:t>of two species</a:t>
            </a:r>
          </a:p>
          <a:p>
            <a:pPr algn="just"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Species of frog: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solating-mechanisms-kashmeera-12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1642" b="31594"/>
          <a:stretch>
            <a:fillRect/>
          </a:stretch>
        </p:blipFill>
        <p:spPr>
          <a:xfrm>
            <a:off x="152400" y="2362200"/>
            <a:ext cx="8594546" cy="33985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Pine trees: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emating+Isolating+Mechanism_+Temporal+Isolation.jpg"/>
          <p:cNvPicPr>
            <a:picLocks noChangeAspect="1"/>
          </p:cNvPicPr>
          <p:nvPr/>
        </p:nvPicPr>
        <p:blipFill>
          <a:blip r:embed="rId2"/>
          <a:srcRect l="5000" t="30000" r="6667"/>
          <a:stretch>
            <a:fillRect/>
          </a:stretch>
        </p:blipFill>
        <p:spPr>
          <a:xfrm>
            <a:off x="457200" y="1524000"/>
            <a:ext cx="80772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2. Habitat isolation:</a:t>
            </a:r>
            <a:r>
              <a:rPr lang="en-US" sz="4400" b="1" dirty="0" smtClean="0">
                <a:solidFill>
                  <a:schemeClr val="tx1"/>
                </a:solidFill>
              </a:rPr>
              <a:t> 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Also called </a:t>
            </a:r>
            <a:r>
              <a:rPr lang="en-US" sz="3600" dirty="0" smtClean="0">
                <a:solidFill>
                  <a:srgbClr val="C00000"/>
                </a:solidFill>
              </a:rPr>
              <a:t>Ecological isolation</a:t>
            </a:r>
            <a:r>
              <a:rPr lang="en-US" sz="3600" dirty="0" smtClean="0"/>
              <a:t>,</a:t>
            </a:r>
          </a:p>
          <a:p>
            <a:r>
              <a:rPr lang="en-US" sz="3600" dirty="0" smtClean="0"/>
              <a:t>Potential mates do not meet </a:t>
            </a:r>
          </a:p>
          <a:p>
            <a:r>
              <a:rPr lang="en-US" sz="3600" dirty="0" smtClean="0"/>
              <a:t> Because live in </a:t>
            </a:r>
            <a:r>
              <a:rPr lang="en-US" sz="3600" dirty="0" smtClean="0">
                <a:solidFill>
                  <a:srgbClr val="FF0000"/>
                </a:solidFill>
              </a:rPr>
              <a:t>different areas </a:t>
            </a:r>
            <a:r>
              <a:rPr lang="en-US" sz="3600" dirty="0" smtClean="0"/>
              <a:t>and don’t come in contact with one another.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Head and body lice: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32c3bb166c3846f2bc13caa27e75eab8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34379"/>
          <a:stretch>
            <a:fillRect/>
          </a:stretch>
        </p:blipFill>
        <p:spPr>
          <a:xfrm>
            <a:off x="1904998" y="1828800"/>
            <a:ext cx="4664148" cy="4297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b="1" u="sng" dirty="0" smtClean="0">
                <a:solidFill>
                  <a:schemeClr val="tx1"/>
                </a:solidFill>
              </a:rPr>
              <a:t>3. </a:t>
            </a:r>
            <a:r>
              <a:rPr lang="en-US" sz="4400" b="1" u="sng" dirty="0" smtClean="0">
                <a:solidFill>
                  <a:schemeClr val="tx1"/>
                </a:solidFill>
              </a:rPr>
              <a:t>Psychological isolation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/>
              <a:t> It is a </a:t>
            </a:r>
            <a:r>
              <a:rPr lang="en-US" sz="3600" dirty="0" smtClean="0">
                <a:solidFill>
                  <a:srgbClr val="C00000"/>
                </a:solidFill>
              </a:rPr>
              <a:t>behavioral isolation</a:t>
            </a:r>
            <a:r>
              <a:rPr lang="en-US" sz="3600" dirty="0" smtClean="0"/>
              <a:t>,</a:t>
            </a:r>
          </a:p>
          <a:p>
            <a:pPr algn="just"/>
            <a:r>
              <a:rPr lang="en-US" sz="3600" dirty="0" smtClean="0"/>
              <a:t>Potential mates </a:t>
            </a:r>
            <a:r>
              <a:rPr lang="en-US" sz="3600" dirty="0" smtClean="0"/>
              <a:t>meet due </a:t>
            </a:r>
            <a:r>
              <a:rPr lang="en-US" sz="3600" dirty="0" smtClean="0"/>
              <a:t>to </a:t>
            </a:r>
            <a:r>
              <a:rPr lang="en-US" sz="3600" dirty="0" smtClean="0">
                <a:solidFill>
                  <a:srgbClr val="FF0000"/>
                </a:solidFill>
              </a:rPr>
              <a:t>differences in courtship </a:t>
            </a:r>
            <a:r>
              <a:rPr lang="en-US" sz="3600" dirty="0" smtClean="0">
                <a:solidFill>
                  <a:srgbClr val="FF0000"/>
                </a:solidFill>
              </a:rPr>
              <a:t>displays they can’t mate. </a:t>
            </a:r>
            <a:endParaRPr lang="en-US" sz="36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Signals are of 3 types: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(a) Visual stimuli</a:t>
            </a:r>
          </a:p>
          <a:p>
            <a:pPr>
              <a:buNone/>
            </a:pPr>
            <a:r>
              <a:rPr lang="en-US" sz="3600" dirty="0" smtClean="0"/>
              <a:t>(b) Auditory stimuli</a:t>
            </a:r>
          </a:p>
          <a:p>
            <a:pPr>
              <a:buNone/>
            </a:pPr>
            <a:r>
              <a:rPr lang="en-US" sz="3600" dirty="0" smtClean="0"/>
              <a:t>(c) Chemical stimuli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Isolation: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“Isolation, in evolutionary term, means </a:t>
            </a:r>
            <a:r>
              <a:rPr lang="en-US" sz="3600" dirty="0" smtClean="0">
                <a:solidFill>
                  <a:srgbClr val="FF0000"/>
                </a:solidFill>
              </a:rPr>
              <a:t>segregation</a:t>
            </a:r>
            <a:r>
              <a:rPr lang="en-US" sz="3600" dirty="0" smtClean="0"/>
              <a:t> of different populations into smaller units by certain mechanism so as to prevent interbreeding among individuals”.</a:t>
            </a:r>
          </a:p>
          <a:p>
            <a:pPr algn="ctr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Visual (</a:t>
            </a:r>
            <a:r>
              <a:rPr lang="en-US" sz="4000" dirty="0" err="1" smtClean="0">
                <a:solidFill>
                  <a:schemeClr val="tx1"/>
                </a:solidFill>
              </a:rPr>
              <a:t>spinned</a:t>
            </a:r>
            <a:r>
              <a:rPr lang="en-US" sz="4000" dirty="0" smtClean="0">
                <a:solidFill>
                  <a:schemeClr val="tx1"/>
                </a:solidFill>
              </a:rPr>
              <a:t> stickle back )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download (4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9091"/>
          <a:stretch>
            <a:fillRect/>
          </a:stretch>
        </p:blipFill>
        <p:spPr>
          <a:xfrm>
            <a:off x="1752600" y="2133600"/>
            <a:ext cx="5490222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Chemicals ( the gypsy moth)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95400" y="1905000"/>
            <a:ext cx="5057307" cy="4023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</a:rPr>
              <a:t>4. Mechanical isolation: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Mechanical isolation occurs when female and male sex </a:t>
            </a:r>
            <a:r>
              <a:rPr lang="en-US" sz="3600" dirty="0" smtClean="0">
                <a:solidFill>
                  <a:srgbClr val="FF0000"/>
                </a:solidFill>
              </a:rPr>
              <a:t>organs are not compatible </a:t>
            </a:r>
          </a:p>
          <a:p>
            <a:r>
              <a:rPr lang="en-US" sz="3600" dirty="0" smtClean="0"/>
              <a:t>Common in </a:t>
            </a:r>
            <a:r>
              <a:rPr lang="en-US" sz="3600" dirty="0" smtClean="0"/>
              <a:t> insects plant </a:t>
            </a:r>
            <a:r>
              <a:rPr lang="en-US" sz="3600" dirty="0" smtClean="0"/>
              <a:t>pollinated by </a:t>
            </a:r>
            <a:r>
              <a:rPr lang="en-US" sz="3600" dirty="0" smtClean="0"/>
              <a:t>animals.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Salvia </a:t>
            </a:r>
            <a:r>
              <a:rPr lang="en-US" sz="4000" dirty="0" err="1" smtClean="0">
                <a:solidFill>
                  <a:schemeClr val="tx1"/>
                </a:solidFill>
              </a:rPr>
              <a:t>mellifera</a:t>
            </a:r>
            <a:r>
              <a:rPr lang="en-US" sz="4000" dirty="0" smtClean="0">
                <a:solidFill>
                  <a:schemeClr val="tx1"/>
                </a:solidFill>
              </a:rPr>
              <a:t> - salvia </a:t>
            </a:r>
            <a:r>
              <a:rPr lang="en-US" sz="4000" dirty="0" err="1" smtClean="0">
                <a:solidFill>
                  <a:schemeClr val="tx1"/>
                </a:solidFill>
              </a:rPr>
              <a:t>apiana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solating-mechanisms-kashmeera-16-6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42885"/>
          <a:stretch>
            <a:fillRect/>
          </a:stretch>
        </p:blipFill>
        <p:spPr>
          <a:xfrm>
            <a:off x="457200" y="1752600"/>
            <a:ext cx="80772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Insects (Drosophila):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ownload (5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2133600"/>
            <a:ext cx="4946757" cy="3291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B. Post-mating mechanisms: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u="sng" dirty="0" smtClean="0"/>
              <a:t>1. Gamete mortality:</a:t>
            </a:r>
          </a:p>
          <a:p>
            <a:pPr>
              <a:buNone/>
            </a:pPr>
            <a:r>
              <a:rPr lang="en-US" sz="3600" b="1" dirty="0" smtClean="0"/>
              <a:t>                      </a:t>
            </a:r>
            <a:r>
              <a:rPr lang="en-US" sz="3600" dirty="0" smtClean="0"/>
              <a:t> Mating and sperm transfer takes place but egg is not fertilized. </a:t>
            </a:r>
          </a:p>
          <a:p>
            <a:r>
              <a:rPr lang="en-US" sz="3600" dirty="0" smtClean="0"/>
              <a:t>In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Drosophila</a:t>
            </a:r>
            <a:r>
              <a:rPr lang="en-US" sz="3600" dirty="0" smtClean="0"/>
              <a:t> </a:t>
            </a:r>
            <a:r>
              <a:rPr lang="en-US" sz="3600" dirty="0" smtClean="0">
                <a:solidFill>
                  <a:srgbClr val="FF0000"/>
                </a:solidFill>
              </a:rPr>
              <a:t>vaginal wall swells killing spermatozoa </a:t>
            </a:r>
            <a:r>
              <a:rPr lang="en-US" sz="3600" dirty="0" smtClean="0"/>
              <a:t>should </a:t>
            </a:r>
            <a:r>
              <a:rPr lang="en-US" sz="3600" dirty="0" err="1" smtClean="0"/>
              <a:t>interspecific</a:t>
            </a:r>
            <a:r>
              <a:rPr lang="en-US" sz="3600" dirty="0" smtClean="0"/>
              <a:t> crosses take place. 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2</a:t>
            </a:r>
            <a:r>
              <a:rPr lang="en-US" sz="4000" b="1" dirty="0" smtClean="0">
                <a:solidFill>
                  <a:schemeClr val="tx1"/>
                </a:solidFill>
              </a:rPr>
              <a:t>. </a:t>
            </a:r>
            <a:r>
              <a:rPr lang="en-US" sz="4000" b="1" dirty="0" smtClean="0">
                <a:solidFill>
                  <a:schemeClr val="tx1"/>
                </a:solidFill>
              </a:rPr>
              <a:t>hybrid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inviability</a:t>
            </a:r>
            <a:r>
              <a:rPr lang="en-US" sz="3600" b="1" dirty="0" smtClean="0">
                <a:solidFill>
                  <a:schemeClr val="tx1"/>
                </a:solidFill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Genes of two parents are not compatible and the </a:t>
            </a:r>
            <a:r>
              <a:rPr lang="en-US" sz="3600" dirty="0" smtClean="0">
                <a:solidFill>
                  <a:srgbClr val="FF0000"/>
                </a:solidFill>
              </a:rPr>
              <a:t>hybrid don’t survive</a:t>
            </a:r>
          </a:p>
          <a:p>
            <a:pPr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Goat and sheep hybrid: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5000" y="2362200"/>
            <a:ext cx="4038600" cy="357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3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  <a:r>
              <a:rPr lang="en-US" sz="4000" b="1" dirty="0" smtClean="0">
                <a:solidFill>
                  <a:schemeClr val="tx1"/>
                </a:solidFill>
              </a:rPr>
              <a:t>Hybrid sterility: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 </a:t>
            </a:r>
            <a:r>
              <a:rPr lang="en-US" sz="3600" dirty="0" smtClean="0">
                <a:solidFill>
                  <a:srgbClr val="FF0000"/>
                </a:solidFill>
              </a:rPr>
              <a:t>Hybrid is </a:t>
            </a:r>
            <a:r>
              <a:rPr lang="en-US" sz="3600" dirty="0" smtClean="0">
                <a:solidFill>
                  <a:srgbClr val="FF0000"/>
                </a:solidFill>
              </a:rPr>
              <a:t>viable </a:t>
            </a:r>
            <a:r>
              <a:rPr lang="en-US" sz="3600" dirty="0" smtClean="0"/>
              <a:t>and reach maturity </a:t>
            </a:r>
            <a:r>
              <a:rPr lang="en-US" sz="3600" dirty="0" smtClean="0"/>
              <a:t>but </a:t>
            </a:r>
            <a:r>
              <a:rPr lang="en-US" sz="3600" dirty="0" smtClean="0">
                <a:solidFill>
                  <a:srgbClr val="FF0000"/>
                </a:solidFill>
              </a:rPr>
              <a:t>is sterile </a:t>
            </a:r>
            <a:r>
              <a:rPr lang="en-US" sz="3600" dirty="0" smtClean="0"/>
              <a:t>therefore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unable to bring about gene flow.</a:t>
            </a:r>
          </a:p>
          <a:p>
            <a:pPr>
              <a:buNone/>
            </a:pPr>
            <a:r>
              <a:rPr lang="en-US" sz="3600" dirty="0" smtClean="0"/>
              <a:t> 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Mule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mule-anim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3055" y="1600200"/>
            <a:ext cx="7175890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Wanger</a:t>
            </a:r>
            <a:r>
              <a:rPr lang="en-US" sz="3600" dirty="0" smtClean="0"/>
              <a:t> for the first time tell the role of isolation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Dobzhansky</a:t>
            </a:r>
            <a:r>
              <a:rPr lang="en-US" sz="3600" dirty="0" smtClean="0">
                <a:solidFill>
                  <a:srgbClr val="FF0000"/>
                </a:solidFill>
              </a:rPr>
              <a:t> in 1937 </a:t>
            </a:r>
            <a:r>
              <a:rPr lang="en-US" sz="3600" dirty="0" smtClean="0"/>
              <a:t>introduce ‘Isolating mechanisms’ in his book ‘Genetics and origin of species’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epositphotos_138222894-stock-photo-asking-for-questions-after-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6557"/>
          <a:stretch>
            <a:fillRect/>
          </a:stretch>
        </p:blipFill>
        <p:spPr>
          <a:xfrm>
            <a:off x="304800" y="1524000"/>
            <a:ext cx="8382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-you-business-communic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6934200" cy="3922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Cause of isolation: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 be </a:t>
            </a:r>
            <a:r>
              <a:rPr lang="en-US" sz="3600" dirty="0" smtClean="0">
                <a:solidFill>
                  <a:srgbClr val="FFC000"/>
                </a:solidFill>
              </a:rPr>
              <a:t>gradual</a:t>
            </a:r>
            <a:r>
              <a:rPr lang="en-US" sz="3600" dirty="0" smtClean="0"/>
              <a:t>, </a:t>
            </a:r>
          </a:p>
          <a:p>
            <a:r>
              <a:rPr lang="en-US" sz="3600" dirty="0" smtClean="0"/>
              <a:t>Like when mountains or deserts form, or </a:t>
            </a:r>
            <a:r>
              <a:rPr lang="en-US" sz="3600" dirty="0" smtClean="0">
                <a:solidFill>
                  <a:srgbClr val="FF0000"/>
                </a:solidFill>
              </a:rPr>
              <a:t>continents split </a:t>
            </a:r>
            <a:r>
              <a:rPr lang="en-US" sz="3600" dirty="0" smtClean="0"/>
              <a:t>apart. </a:t>
            </a:r>
          </a:p>
          <a:p>
            <a:r>
              <a:rPr lang="en-US" sz="3600" dirty="0" smtClean="0"/>
              <a:t>Can also be </a:t>
            </a:r>
            <a:r>
              <a:rPr lang="en-US" sz="3600" dirty="0" smtClean="0">
                <a:solidFill>
                  <a:srgbClr val="FFC000"/>
                </a:solidFill>
              </a:rPr>
              <a:t>quick</a:t>
            </a:r>
            <a:r>
              <a:rPr lang="en-US" sz="3600" dirty="0" smtClean="0"/>
              <a:t>, such as organisms being blown to different places by a </a:t>
            </a:r>
            <a:r>
              <a:rPr lang="en-US" sz="3600" dirty="0" smtClean="0">
                <a:solidFill>
                  <a:srgbClr val="FF0000"/>
                </a:solidFill>
              </a:rPr>
              <a:t>storm</a:t>
            </a:r>
            <a:r>
              <a:rPr lang="en-US" sz="3600" dirty="0" smtClean="0"/>
              <a:t> or tsunami (tidal waves).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What happens if organism isolates?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Not able to reproduce </a:t>
            </a:r>
            <a:r>
              <a:rPr lang="en-US" sz="3600" dirty="0" smtClean="0"/>
              <a:t>together</a:t>
            </a:r>
          </a:p>
          <a:p>
            <a:r>
              <a:rPr lang="en-US" sz="3600" dirty="0" smtClean="0"/>
              <a:t>So </a:t>
            </a:r>
            <a:r>
              <a:rPr lang="en-US" sz="3600" dirty="0" smtClean="0">
                <a:solidFill>
                  <a:srgbClr val="FF0000"/>
                </a:solidFill>
              </a:rPr>
              <a:t>variations </a:t>
            </a:r>
            <a:r>
              <a:rPr lang="en-US" sz="3600" dirty="0" smtClean="0"/>
              <a:t>and</a:t>
            </a:r>
            <a:r>
              <a:rPr lang="en-US" sz="3600" dirty="0" smtClean="0">
                <a:solidFill>
                  <a:srgbClr val="FF0000"/>
                </a:solidFill>
              </a:rPr>
              <a:t> mutations </a:t>
            </a:r>
            <a:r>
              <a:rPr lang="en-US" sz="3600" dirty="0" smtClean="0"/>
              <a:t>occur </a:t>
            </a:r>
          </a:p>
          <a:p>
            <a:r>
              <a:rPr lang="en-US" sz="3600" dirty="0" smtClean="0"/>
              <a:t>The longer the groups are isolated, the </a:t>
            </a:r>
            <a:r>
              <a:rPr lang="en-US" sz="3600" dirty="0" smtClean="0">
                <a:solidFill>
                  <a:srgbClr val="FF0000"/>
                </a:solidFill>
              </a:rPr>
              <a:t>more different</a:t>
            </a:r>
            <a:r>
              <a:rPr lang="en-US" sz="3600" dirty="0" smtClean="0"/>
              <a:t> they are.</a:t>
            </a:r>
          </a:p>
          <a:p>
            <a:r>
              <a:rPr lang="en-US" sz="3600" dirty="0" smtClean="0"/>
              <a:t>So eventually they become </a:t>
            </a:r>
            <a:r>
              <a:rPr lang="en-US" sz="3600" dirty="0" smtClean="0">
                <a:solidFill>
                  <a:srgbClr val="FF0000"/>
                </a:solidFill>
              </a:rPr>
              <a:t>different species.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smtClean="0">
                <a:solidFill>
                  <a:schemeClr val="tx1"/>
                </a:solidFill>
              </a:rPr>
              <a:t>Types of Isolation: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There are </a:t>
            </a:r>
            <a:r>
              <a:rPr lang="en-US" sz="3600" dirty="0" smtClean="0">
                <a:solidFill>
                  <a:srgbClr val="FF0000"/>
                </a:solidFill>
              </a:rPr>
              <a:t>two</a:t>
            </a:r>
            <a:r>
              <a:rPr lang="en-US" sz="3600" dirty="0" smtClean="0"/>
              <a:t> basic</a:t>
            </a:r>
            <a:r>
              <a:rPr lang="en-US" sz="3600" dirty="0" smtClean="0">
                <a:solidFill>
                  <a:srgbClr val="FF0000"/>
                </a:solidFill>
              </a:rPr>
              <a:t> types </a:t>
            </a:r>
            <a:r>
              <a:rPr lang="en-US" sz="3600" dirty="0" smtClean="0"/>
              <a:t>of isolating mechanisms:</a:t>
            </a:r>
          </a:p>
          <a:p>
            <a:pPr>
              <a:buNone/>
            </a:pPr>
            <a:endParaRPr lang="en-US" sz="3600" dirty="0" smtClean="0"/>
          </a:p>
          <a:p>
            <a:pPr marL="742950" lvl="0" indent="-742950">
              <a:buNone/>
            </a:pPr>
            <a:r>
              <a:rPr lang="en-US" sz="3600" dirty="0" smtClean="0"/>
              <a:t>      1.</a:t>
            </a:r>
            <a:r>
              <a:rPr lang="en-US" sz="3600" dirty="0" smtClean="0">
                <a:solidFill>
                  <a:srgbClr val="FF0000"/>
                </a:solidFill>
              </a:rPr>
              <a:t>Geographical isolation</a:t>
            </a:r>
          </a:p>
          <a:p>
            <a:pPr marL="742950" lvl="0" indent="-74295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   </a:t>
            </a:r>
            <a:r>
              <a:rPr lang="en-US" sz="3600" dirty="0" smtClean="0"/>
              <a:t>2.</a:t>
            </a:r>
            <a:r>
              <a:rPr lang="en-US" sz="3600" dirty="0" smtClean="0">
                <a:solidFill>
                  <a:srgbClr val="FF0000"/>
                </a:solidFill>
              </a:rPr>
              <a:t>Reproductive isolation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1. Geographical isolation: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952"/>
          </a:xfrm>
        </p:spPr>
        <p:txBody>
          <a:bodyPr>
            <a:noAutofit/>
          </a:bodyPr>
          <a:lstStyle/>
          <a:p>
            <a:r>
              <a:rPr lang="en-US" sz="3600" dirty="0" smtClean="0"/>
              <a:t>Populations separated by a geographical barrier, such </a:t>
            </a:r>
            <a:r>
              <a:rPr lang="en-US" sz="3600" dirty="0" smtClean="0">
                <a:solidFill>
                  <a:srgbClr val="FF0000"/>
                </a:solidFill>
              </a:rPr>
              <a:t>as river, sea, mountain, deserts, land</a:t>
            </a:r>
          </a:p>
          <a:p>
            <a:r>
              <a:rPr lang="en-US" sz="3600" dirty="0" smtClean="0"/>
              <a:t>They are physically prevented from </a:t>
            </a:r>
            <a:r>
              <a:rPr lang="en-US" sz="3600" dirty="0" smtClean="0">
                <a:solidFill>
                  <a:srgbClr val="FF0000"/>
                </a:solidFill>
              </a:rPr>
              <a:t>interbreeding.</a:t>
            </a:r>
          </a:p>
          <a:p>
            <a:pPr>
              <a:buNone/>
            </a:pPr>
            <a:r>
              <a:rPr lang="en-US" sz="3200" dirty="0" smtClean="0"/>
              <a:t> 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2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North-south rim of grand canyon U.S.A </a:t>
            </a:r>
            <a:r>
              <a:rPr lang="en-US" sz="4000" b="1" dirty="0" smtClean="0">
                <a:solidFill>
                  <a:schemeClr val="tx1"/>
                </a:solidFill>
              </a:rPr>
              <a:t>(tuft eared squirrel)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3506"/>
          <a:stretch>
            <a:fillRect/>
          </a:stretch>
        </p:blipFill>
        <p:spPr>
          <a:xfrm>
            <a:off x="1066800" y="2209800"/>
            <a:ext cx="6553200" cy="43891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Isthmus of panama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3367080" cy="42976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590800"/>
            <a:ext cx="5153188" cy="3200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3451</TotalTime>
  <Words>373</Words>
  <Application>Microsoft Office PowerPoint</Application>
  <PresentationFormat>On-screen Show (4:3)</PresentationFormat>
  <Paragraphs>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Isolation </vt:lpstr>
      <vt:lpstr>Isolation: </vt:lpstr>
      <vt:lpstr>Slide 3</vt:lpstr>
      <vt:lpstr>Cause of isolation:</vt:lpstr>
      <vt:lpstr>What happens if organism isolates?</vt:lpstr>
      <vt:lpstr>Types of Isolation:</vt:lpstr>
      <vt:lpstr>1. Geographical isolation:</vt:lpstr>
      <vt:lpstr>North-south rim of grand canyon U.S.A (tuft eared squirrel)</vt:lpstr>
      <vt:lpstr>Isthmus of panama</vt:lpstr>
      <vt:lpstr>Tortoises on galapagos </vt:lpstr>
      <vt:lpstr>2. Reproductive isolation:</vt:lpstr>
      <vt:lpstr>Classification of reproductive isolating mechanisms </vt:lpstr>
      <vt:lpstr>A. Pre mating mechanisms:</vt:lpstr>
      <vt:lpstr>Species of frog:</vt:lpstr>
      <vt:lpstr>Pine trees:</vt:lpstr>
      <vt:lpstr>2. Habitat isolation:  </vt:lpstr>
      <vt:lpstr>Head and body lice:</vt:lpstr>
      <vt:lpstr>3. Psychological isolation: </vt:lpstr>
      <vt:lpstr>Signals are of 3 types:</vt:lpstr>
      <vt:lpstr>Visual (spinned stickle back ) </vt:lpstr>
      <vt:lpstr>Chemicals ( the gypsy moth)</vt:lpstr>
      <vt:lpstr>4. Mechanical isolation:</vt:lpstr>
      <vt:lpstr>Salvia mellifera - salvia apiana </vt:lpstr>
      <vt:lpstr>Insects (Drosophila): </vt:lpstr>
      <vt:lpstr>  B. Post-mating mechanisms: </vt:lpstr>
      <vt:lpstr>2. hybrid inviability:</vt:lpstr>
      <vt:lpstr>Goat and sheep hybrid:</vt:lpstr>
      <vt:lpstr>3. Hybrid sterility:</vt:lpstr>
      <vt:lpstr>Mule 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</dc:title>
  <dc:creator>Windows User</dc:creator>
  <cp:lastModifiedBy>Windows User</cp:lastModifiedBy>
  <cp:revision>105</cp:revision>
  <dcterms:created xsi:type="dcterms:W3CDTF">2019-10-06T10:10:08Z</dcterms:created>
  <dcterms:modified xsi:type="dcterms:W3CDTF">2019-10-23T20:10:44Z</dcterms:modified>
</cp:coreProperties>
</file>