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73" r:id="rId9"/>
    <p:sldId id="262" r:id="rId10"/>
    <p:sldId id="263" r:id="rId11"/>
    <p:sldId id="264" r:id="rId12"/>
    <p:sldId id="274" r:id="rId13"/>
    <p:sldId id="265" r:id="rId14"/>
    <p:sldId id="275" r:id="rId15"/>
    <p:sldId id="266" r:id="rId16"/>
    <p:sldId id="276" r:id="rId17"/>
    <p:sldId id="267" r:id="rId18"/>
    <p:sldId id="268" r:id="rId19"/>
    <p:sldId id="269" r:id="rId20"/>
    <p:sldId id="270" r:id="rId21"/>
    <p:sldId id="277"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3"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B45D06-BFCF-4DB7-950F-8134CFC01D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33169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45D06-BFCF-4DB7-950F-8134CFC01D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118852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45D06-BFCF-4DB7-950F-8134CFC01D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211300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45D06-BFCF-4DB7-950F-8134CFC01D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178780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B45D06-BFCF-4DB7-950F-8134CFC01D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195058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B45D06-BFCF-4DB7-950F-8134CFC01D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86847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B45D06-BFCF-4DB7-950F-8134CFC01DAB}"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163544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B45D06-BFCF-4DB7-950F-8134CFC01DAB}"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73196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45D06-BFCF-4DB7-950F-8134CFC01DAB}"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2107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45D06-BFCF-4DB7-950F-8134CFC01D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270282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45D06-BFCF-4DB7-950F-8134CFC01D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E96BE-051E-4579-B6A8-57FC592264DD}" type="slidenum">
              <a:rPr lang="en-US" smtClean="0"/>
              <a:t>‹#›</a:t>
            </a:fld>
            <a:endParaRPr lang="en-US"/>
          </a:p>
        </p:txBody>
      </p:sp>
    </p:spTree>
    <p:extLst>
      <p:ext uri="{BB962C8B-B14F-4D97-AF65-F5344CB8AC3E}">
        <p14:creationId xmlns:p14="http://schemas.microsoft.com/office/powerpoint/2010/main" val="345690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45D06-BFCF-4DB7-950F-8134CFC01DAB}" type="datetimeFigureOut">
              <a:rPr lang="en-US" smtClean="0"/>
              <a:t>11/16/2020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E96BE-051E-4579-B6A8-57FC592264DD}" type="slidenum">
              <a:rPr lang="en-US" smtClean="0"/>
              <a:t>‹#›</a:t>
            </a:fld>
            <a:endParaRPr lang="en-US"/>
          </a:p>
        </p:txBody>
      </p:sp>
    </p:spTree>
    <p:extLst>
      <p:ext uri="{BB962C8B-B14F-4D97-AF65-F5344CB8AC3E}">
        <p14:creationId xmlns:p14="http://schemas.microsoft.com/office/powerpoint/2010/main" val="202576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67" y="1305342"/>
            <a:ext cx="11311465" cy="3539430"/>
          </a:xfrm>
          <a:prstGeom prst="rect">
            <a:avLst/>
          </a:prstGeom>
        </p:spPr>
        <p:txBody>
          <a:bodyPr wrap="square">
            <a:spAutoFit/>
          </a:bodyPr>
          <a:lstStyle/>
          <a:p>
            <a:r>
              <a:rPr lang="en-US" sz="2800" dirty="0">
                <a:solidFill>
                  <a:srgbClr val="0A0A0A"/>
                </a:solidFill>
                <a:latin typeface="Verdana" panose="020B0604030504040204" pitchFamily="34" charset="0"/>
              </a:rPr>
              <a:t>Glycolysis is the central pathway for the glucose catabolism in which glucose (6-carbon compound) is converted into pyruvate (3-carbon compound) through a sequence of 10 steps</a:t>
            </a:r>
            <a:r>
              <a:rPr lang="en-US" sz="2800" dirty="0" smtClean="0">
                <a:solidFill>
                  <a:srgbClr val="0A0A0A"/>
                </a:solidFill>
                <a:latin typeface="Verdana" panose="020B0604030504040204" pitchFamily="34" charset="0"/>
              </a:rPr>
              <a:t>.</a:t>
            </a:r>
          </a:p>
          <a:p>
            <a:endParaRPr lang="en-US" sz="2800" dirty="0">
              <a:solidFill>
                <a:srgbClr val="0A0A0A"/>
              </a:solidFill>
              <a:latin typeface="Verdana" panose="020B0604030504040204" pitchFamily="34" charset="0"/>
            </a:endParaRPr>
          </a:p>
          <a:p>
            <a:pPr>
              <a:buFont typeface="Arial" panose="020B0604020202020204" pitchFamily="34" charset="0"/>
              <a:buChar char="•"/>
            </a:pPr>
            <a:r>
              <a:rPr lang="en-US" sz="2800" dirty="0">
                <a:solidFill>
                  <a:srgbClr val="0A0A0A"/>
                </a:solidFill>
                <a:latin typeface="Verdana" panose="020B0604030504040204" pitchFamily="34" charset="0"/>
              </a:rPr>
              <a:t>Glycolysis takes place in both aerobic and anaerobic organisms and is the first step towards the metabolism of glucose</a:t>
            </a:r>
            <a:r>
              <a:rPr lang="en-US" sz="2800" dirty="0" smtClean="0">
                <a:solidFill>
                  <a:srgbClr val="0A0A0A"/>
                </a:solidFill>
                <a:latin typeface="Verdana" panose="020B0604030504040204" pitchFamily="34" charset="0"/>
              </a:rPr>
              <a:t>.</a:t>
            </a:r>
            <a:endParaRPr lang="en-US" sz="2800" dirty="0">
              <a:solidFill>
                <a:srgbClr val="0A0A0A"/>
              </a:solidFill>
              <a:latin typeface="Verdana" panose="020B0604030504040204" pitchFamily="34" charset="0"/>
            </a:endParaRPr>
          </a:p>
        </p:txBody>
      </p:sp>
      <p:sp>
        <p:nvSpPr>
          <p:cNvPr id="3" name="Rectangle 2"/>
          <p:cNvSpPr/>
          <p:nvPr/>
        </p:nvSpPr>
        <p:spPr>
          <a:xfrm>
            <a:off x="4768842" y="365668"/>
            <a:ext cx="2464906" cy="646331"/>
          </a:xfrm>
          <a:prstGeom prst="rect">
            <a:avLst/>
          </a:prstGeom>
        </p:spPr>
        <p:txBody>
          <a:bodyPr wrap="none">
            <a:spAutoFit/>
          </a:bodyPr>
          <a:lstStyle/>
          <a:p>
            <a:r>
              <a:rPr lang="en-US" sz="3600" dirty="0">
                <a:solidFill>
                  <a:srgbClr val="FF0000"/>
                </a:solidFill>
                <a:latin typeface="Verdana" panose="020B0604030504040204" pitchFamily="34" charset="0"/>
              </a:rPr>
              <a:t>Glycolysis</a:t>
            </a:r>
            <a:endParaRPr lang="en-US" sz="3600" b="0" i="0" dirty="0">
              <a:solidFill>
                <a:srgbClr val="FF0000"/>
              </a:solidFill>
              <a:effectLst/>
              <a:latin typeface="Verdana" panose="020B0604030504040204" pitchFamily="34" charset="0"/>
            </a:endParaRPr>
          </a:p>
        </p:txBody>
      </p:sp>
    </p:spTree>
    <p:extLst>
      <p:ext uri="{BB962C8B-B14F-4D97-AF65-F5344CB8AC3E}">
        <p14:creationId xmlns:p14="http://schemas.microsoft.com/office/powerpoint/2010/main" val="249335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0667" y="447302"/>
            <a:ext cx="10769600" cy="523220"/>
          </a:xfrm>
          <a:prstGeom prst="rect">
            <a:avLst/>
          </a:prstGeom>
        </p:spPr>
        <p:txBody>
          <a:bodyPr wrap="square">
            <a:spAutoFit/>
          </a:bodyPr>
          <a:lstStyle/>
          <a:p>
            <a:r>
              <a:rPr lang="en-US" sz="2800" b="1" dirty="0">
                <a:solidFill>
                  <a:srgbClr val="0A0A0A"/>
                </a:solidFill>
                <a:latin typeface="Verdana" panose="020B0604030504040204" pitchFamily="34" charset="0"/>
              </a:rPr>
              <a:t>Step 3- Phosphorylation of fructose-6-phosphate</a:t>
            </a:r>
            <a:endParaRPr lang="en-US" sz="2800" b="0" i="0" dirty="0">
              <a:solidFill>
                <a:srgbClr val="0A0A0A"/>
              </a:solidFill>
              <a:effectLst/>
              <a:latin typeface="Verdana" panose="020B0604030504040204" pitchFamily="34" charset="0"/>
            </a:endParaRPr>
          </a:p>
        </p:txBody>
      </p:sp>
      <p:pic>
        <p:nvPicPr>
          <p:cNvPr id="3074" name="Picture 2" descr="Step 3- Phosphorylation of fructose-6-phosp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80" y="1318609"/>
            <a:ext cx="4897236" cy="22764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95360" y="3943171"/>
            <a:ext cx="11069868" cy="2677656"/>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This step is the second priming step of glycolysis, where fructose-6-phosphate is converted into fructose-1,6-bisphosphate in the presence of the enzyme phosphofructokinase.</a:t>
            </a:r>
          </a:p>
          <a:p>
            <a:pPr>
              <a:buFont typeface="Arial" panose="020B0604020202020204" pitchFamily="34" charset="0"/>
              <a:buChar char="•"/>
            </a:pPr>
            <a:r>
              <a:rPr lang="en-US" sz="2800" dirty="0">
                <a:solidFill>
                  <a:srgbClr val="0A0A0A"/>
                </a:solidFill>
                <a:latin typeface="Verdana" panose="020B0604030504040204" pitchFamily="34" charset="0"/>
              </a:rPr>
              <a:t>Like in Step 1, the phosphate is transferred from ATP while some amount of energy is lost in the form of heat as well.</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284604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3066" y="444269"/>
            <a:ext cx="11108266" cy="1384995"/>
          </a:xfrm>
          <a:prstGeom prst="rect">
            <a:avLst/>
          </a:prstGeom>
        </p:spPr>
        <p:txBody>
          <a:bodyPr wrap="square">
            <a:spAutoFit/>
          </a:bodyPr>
          <a:lstStyle/>
          <a:p>
            <a:r>
              <a:rPr lang="en-US" sz="2800" b="1" dirty="0">
                <a:solidFill>
                  <a:srgbClr val="0A0A0A"/>
                </a:solidFill>
                <a:latin typeface="Verdana" panose="020B0604030504040204" pitchFamily="34" charset="0"/>
              </a:rPr>
              <a:t>Step 4- Cleavage of fructose 1, 6-diphosphate</a:t>
            </a:r>
            <a:endParaRPr lang="en-US" sz="2800" dirty="0">
              <a:solidFill>
                <a:srgbClr val="0A0A0A"/>
              </a:solidFill>
              <a:latin typeface="Verdana" panose="020B0604030504040204" pitchFamily="34" charset="0"/>
            </a:endParaRPr>
          </a:p>
          <a:p>
            <a:r>
              <a:rPr lang="en-US" sz="2800" dirty="0"/>
              <a:t/>
            </a:r>
            <a:br>
              <a:rPr lang="en-US" sz="2800" dirty="0"/>
            </a:br>
            <a:endParaRPr lang="en-US" sz="2800" dirty="0"/>
          </a:p>
        </p:txBody>
      </p:sp>
      <p:pic>
        <p:nvPicPr>
          <p:cNvPr id="4098" name="Picture 2" descr="Step 4- Cleavage of fructose 1, 6-diphosp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220" y="1558345"/>
            <a:ext cx="6927806" cy="3138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06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3066" y="444269"/>
            <a:ext cx="11108266" cy="1384995"/>
          </a:xfrm>
          <a:prstGeom prst="rect">
            <a:avLst/>
          </a:prstGeom>
        </p:spPr>
        <p:txBody>
          <a:bodyPr wrap="square">
            <a:spAutoFit/>
          </a:bodyPr>
          <a:lstStyle/>
          <a:p>
            <a:r>
              <a:rPr lang="en-US" sz="2800" b="1" dirty="0">
                <a:solidFill>
                  <a:srgbClr val="0A0A0A"/>
                </a:solidFill>
                <a:latin typeface="Verdana" panose="020B0604030504040204" pitchFamily="34" charset="0"/>
              </a:rPr>
              <a:t>Step 4- Cleavage of fructose 1, 6-diphosphate</a:t>
            </a:r>
            <a:endParaRPr lang="en-US" sz="2800" dirty="0">
              <a:solidFill>
                <a:srgbClr val="0A0A0A"/>
              </a:solidFill>
              <a:latin typeface="Verdana" panose="020B0604030504040204" pitchFamily="34" charset="0"/>
            </a:endParaRPr>
          </a:p>
          <a:p>
            <a:r>
              <a:rPr lang="en-US" sz="2800" dirty="0"/>
              <a:t/>
            </a:r>
            <a:br>
              <a:rPr lang="en-US" sz="2800" dirty="0"/>
            </a:br>
            <a:endParaRPr lang="en-US" sz="2800" dirty="0"/>
          </a:p>
        </p:txBody>
      </p:sp>
      <p:sp>
        <p:nvSpPr>
          <p:cNvPr id="3" name="Rectangle 2"/>
          <p:cNvSpPr/>
          <p:nvPr/>
        </p:nvSpPr>
        <p:spPr>
          <a:xfrm>
            <a:off x="611509" y="1954049"/>
            <a:ext cx="11108266" cy="3970318"/>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This step involves the unique cleavage of the C-C bond in the fructose 1, 6-bisphosphate.</a:t>
            </a:r>
          </a:p>
          <a:p>
            <a:pPr>
              <a:buFont typeface="Arial" panose="020B0604020202020204" pitchFamily="34" charset="0"/>
              <a:buChar char="•"/>
            </a:pPr>
            <a:r>
              <a:rPr lang="en-US" sz="2800" dirty="0">
                <a:solidFill>
                  <a:srgbClr val="0A0A0A"/>
                </a:solidFill>
                <a:latin typeface="Verdana" panose="020B0604030504040204" pitchFamily="34" charset="0"/>
              </a:rPr>
              <a:t>The enzyme fructose diphosphate aldolase catalyzes the cleavage of fructose 1,6-bisphosphate between </a:t>
            </a:r>
            <a:r>
              <a:rPr lang="en-US" sz="2800" dirty="0" err="1">
                <a:solidFill>
                  <a:srgbClr val="0A0A0A"/>
                </a:solidFill>
                <a:latin typeface="Verdana" panose="020B0604030504040204" pitchFamily="34" charset="0"/>
              </a:rPr>
              <a:t>C</a:t>
            </a:r>
            <a:r>
              <a:rPr lang="en-US" sz="2800" baseline="-25000" dirty="0" err="1">
                <a:solidFill>
                  <a:srgbClr val="0A0A0A"/>
                </a:solidFill>
                <a:latin typeface="Verdana" panose="020B0604030504040204" pitchFamily="34" charset="0"/>
              </a:rPr>
              <a:t>3</a:t>
            </a:r>
            <a:r>
              <a:rPr lang="en-US" sz="2800" dirty="0">
                <a:solidFill>
                  <a:srgbClr val="0A0A0A"/>
                </a:solidFill>
                <a:latin typeface="Verdana" panose="020B0604030504040204" pitchFamily="34" charset="0"/>
              </a:rPr>
              <a:t> and </a:t>
            </a:r>
            <a:r>
              <a:rPr lang="en-US" sz="2800" dirty="0" err="1">
                <a:solidFill>
                  <a:srgbClr val="0A0A0A"/>
                </a:solidFill>
                <a:latin typeface="Verdana" panose="020B0604030504040204" pitchFamily="34" charset="0"/>
              </a:rPr>
              <a:t>C</a:t>
            </a:r>
            <a:r>
              <a:rPr lang="en-US" sz="2800" baseline="-25000" dirty="0" err="1">
                <a:solidFill>
                  <a:srgbClr val="0A0A0A"/>
                </a:solidFill>
                <a:latin typeface="Verdana" panose="020B0604030504040204" pitchFamily="34" charset="0"/>
              </a:rPr>
              <a:t>4</a:t>
            </a:r>
            <a:r>
              <a:rPr lang="en-US" sz="2800" dirty="0">
                <a:solidFill>
                  <a:srgbClr val="0A0A0A"/>
                </a:solidFill>
                <a:latin typeface="Verdana" panose="020B0604030504040204" pitchFamily="34" charset="0"/>
              </a:rPr>
              <a:t> resulting in two different triose phosphates: glyceraldehyde 3-phosphate (an aldose) and dihydroxyacetone phosphate (a ketose).</a:t>
            </a:r>
          </a:p>
          <a:p>
            <a:pPr>
              <a:buFont typeface="Arial" panose="020B0604020202020204" pitchFamily="34" charset="0"/>
              <a:buChar char="•"/>
            </a:pPr>
            <a:r>
              <a:rPr lang="en-US" sz="2800" dirty="0">
                <a:solidFill>
                  <a:srgbClr val="0A0A0A"/>
                </a:solidFill>
                <a:latin typeface="Verdana" panose="020B0604030504040204" pitchFamily="34" charset="0"/>
              </a:rPr>
              <a:t>The remaining steps in glycolysis involve three-carbon units, rather than six carbon units.</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153819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76" y="349279"/>
            <a:ext cx="11264484" cy="523220"/>
          </a:xfrm>
          <a:prstGeom prst="rect">
            <a:avLst/>
          </a:prstGeom>
        </p:spPr>
        <p:txBody>
          <a:bodyPr wrap="square">
            <a:spAutoFit/>
          </a:bodyPr>
          <a:lstStyle/>
          <a:p>
            <a:r>
              <a:rPr lang="en-US" sz="2800" b="1" dirty="0">
                <a:solidFill>
                  <a:srgbClr val="0A0A0A"/>
                </a:solidFill>
                <a:latin typeface="Verdana" panose="020B0604030504040204" pitchFamily="34" charset="0"/>
              </a:rPr>
              <a:t>Step 5- Isomerization of dihydroxyacetone phosphate</a:t>
            </a:r>
            <a:endParaRPr lang="en-US" sz="2800" b="0" i="0" dirty="0">
              <a:solidFill>
                <a:srgbClr val="0A0A0A"/>
              </a:solidFill>
              <a:effectLst/>
              <a:latin typeface="Verdana" panose="020B0604030504040204" pitchFamily="34" charset="0"/>
            </a:endParaRPr>
          </a:p>
        </p:txBody>
      </p:sp>
      <p:pic>
        <p:nvPicPr>
          <p:cNvPr id="5122" name="Picture 2" descr="Step 5- Isomerization of dihydroxyacetone phosp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799" y="1400314"/>
            <a:ext cx="5904888" cy="3294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10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76" y="349279"/>
            <a:ext cx="11264484" cy="523220"/>
          </a:xfrm>
          <a:prstGeom prst="rect">
            <a:avLst/>
          </a:prstGeom>
        </p:spPr>
        <p:txBody>
          <a:bodyPr wrap="square">
            <a:spAutoFit/>
          </a:bodyPr>
          <a:lstStyle/>
          <a:p>
            <a:r>
              <a:rPr lang="en-US" sz="2800" b="1" dirty="0">
                <a:solidFill>
                  <a:srgbClr val="0A0A0A"/>
                </a:solidFill>
                <a:latin typeface="Verdana" panose="020B0604030504040204" pitchFamily="34" charset="0"/>
              </a:rPr>
              <a:t>Step 5- Isomerization of dihydroxyacetone phosphate</a:t>
            </a:r>
            <a:endParaRPr lang="en-US" sz="2800" b="0" i="0" dirty="0">
              <a:solidFill>
                <a:srgbClr val="0A0A0A"/>
              </a:solidFill>
              <a:effectLst/>
              <a:latin typeface="Verdana" panose="020B0604030504040204" pitchFamily="34" charset="0"/>
            </a:endParaRPr>
          </a:p>
        </p:txBody>
      </p:sp>
      <p:sp>
        <p:nvSpPr>
          <p:cNvPr id="3" name="Rectangle 2"/>
          <p:cNvSpPr/>
          <p:nvPr/>
        </p:nvSpPr>
        <p:spPr>
          <a:xfrm>
            <a:off x="701658" y="1650169"/>
            <a:ext cx="10227733" cy="3539430"/>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Glyceraldehyde 3-phosphate can be readily degraded in the subsequent steps of glycolysis, but dihydroxyacetone phosphate cannot be. Thus, it is isomerized into glyceraldehyde 3-phosphate instead.</a:t>
            </a:r>
          </a:p>
          <a:p>
            <a:pPr>
              <a:buFont typeface="Arial" panose="020B0604020202020204" pitchFamily="34" charset="0"/>
              <a:buChar char="•"/>
            </a:pPr>
            <a:r>
              <a:rPr lang="en-US" sz="2800" dirty="0">
                <a:solidFill>
                  <a:srgbClr val="0A0A0A"/>
                </a:solidFill>
                <a:latin typeface="Verdana" panose="020B0604030504040204" pitchFamily="34" charset="0"/>
              </a:rPr>
              <a:t>In this step, dihydroxyacetone phosphate is isomerized into glyceraldehyde 3-phosphate in the presence of the enzyme triose phosphate isomerase.</a:t>
            </a:r>
          </a:p>
          <a:p>
            <a:pPr>
              <a:buFont typeface="Arial" panose="020B0604020202020204" pitchFamily="34" charset="0"/>
              <a:buChar char="•"/>
            </a:pPr>
            <a:r>
              <a:rPr lang="en-US" sz="2800" dirty="0">
                <a:solidFill>
                  <a:srgbClr val="0A0A0A"/>
                </a:solidFill>
                <a:latin typeface="Verdana" panose="020B0604030504040204" pitchFamily="34" charset="0"/>
              </a:rPr>
              <a:t>This reaction completes the first phase of glycolysis.</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322701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3733" y="430368"/>
            <a:ext cx="11108267" cy="954107"/>
          </a:xfrm>
          <a:prstGeom prst="rect">
            <a:avLst/>
          </a:prstGeom>
        </p:spPr>
        <p:txBody>
          <a:bodyPr wrap="square">
            <a:spAutoFit/>
          </a:bodyPr>
          <a:lstStyle/>
          <a:p>
            <a:r>
              <a:rPr lang="en-US" sz="2800" b="1" dirty="0">
                <a:solidFill>
                  <a:srgbClr val="0A0A0A"/>
                </a:solidFill>
                <a:latin typeface="Verdana" panose="020B0604030504040204" pitchFamily="34" charset="0"/>
              </a:rPr>
              <a:t>Step 6- Oxidative Phosphorylation of Glyceraldehyde 3-phosphate</a:t>
            </a:r>
            <a:endParaRPr lang="en-US" sz="2800" b="0" i="0" dirty="0">
              <a:solidFill>
                <a:srgbClr val="0A0A0A"/>
              </a:solidFill>
              <a:effectLst/>
              <a:latin typeface="Verdana" panose="020B0604030504040204" pitchFamily="34" charset="0"/>
            </a:endParaRPr>
          </a:p>
        </p:txBody>
      </p:sp>
      <p:pic>
        <p:nvPicPr>
          <p:cNvPr id="6146" name="Picture 2" descr="Step 6- Oxidative Phosphorylation of Glyceraldehyde 3-phosp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495" y="1923439"/>
            <a:ext cx="8407441" cy="3447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6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3733" y="430368"/>
            <a:ext cx="11108267" cy="954107"/>
          </a:xfrm>
          <a:prstGeom prst="rect">
            <a:avLst/>
          </a:prstGeom>
        </p:spPr>
        <p:txBody>
          <a:bodyPr wrap="square">
            <a:spAutoFit/>
          </a:bodyPr>
          <a:lstStyle/>
          <a:p>
            <a:r>
              <a:rPr lang="en-US" sz="2800" b="1" dirty="0">
                <a:solidFill>
                  <a:srgbClr val="0A0A0A"/>
                </a:solidFill>
                <a:latin typeface="Verdana" panose="020B0604030504040204" pitchFamily="34" charset="0"/>
              </a:rPr>
              <a:t>Step 6- Oxidative Phosphorylation of Glyceraldehyde 3-phosphate</a:t>
            </a:r>
            <a:endParaRPr lang="en-US" sz="2800" b="0" i="0" dirty="0">
              <a:solidFill>
                <a:srgbClr val="0A0A0A"/>
              </a:solidFill>
              <a:effectLst/>
              <a:latin typeface="Verdana" panose="020B0604030504040204" pitchFamily="34" charset="0"/>
            </a:endParaRPr>
          </a:p>
        </p:txBody>
      </p:sp>
      <p:sp>
        <p:nvSpPr>
          <p:cNvPr id="3" name="Rectangle 2"/>
          <p:cNvSpPr/>
          <p:nvPr/>
        </p:nvSpPr>
        <p:spPr>
          <a:xfrm>
            <a:off x="492258" y="1654061"/>
            <a:ext cx="11108267" cy="4832092"/>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Step 6 is one of the three energy-conserving or forming steps of glycolysis.</a:t>
            </a:r>
          </a:p>
          <a:p>
            <a:pPr>
              <a:buFont typeface="Arial" panose="020B0604020202020204" pitchFamily="34" charset="0"/>
              <a:buChar char="•"/>
            </a:pPr>
            <a:r>
              <a:rPr lang="en-US" sz="2800" dirty="0">
                <a:solidFill>
                  <a:srgbClr val="0A0A0A"/>
                </a:solidFill>
                <a:latin typeface="Verdana" panose="020B0604030504040204" pitchFamily="34" charset="0"/>
              </a:rPr>
              <a:t>The glyceraldehyde 3-phosphate is converted into 1,3-</a:t>
            </a:r>
            <a:r>
              <a:rPr lang="en-US" sz="2800" dirty="0" err="1">
                <a:solidFill>
                  <a:srgbClr val="0A0A0A"/>
                </a:solidFill>
                <a:latin typeface="Verdana" panose="020B0604030504040204" pitchFamily="34" charset="0"/>
              </a:rPr>
              <a:t>bisphosphoglycerate</a:t>
            </a:r>
            <a:r>
              <a:rPr lang="en-US" sz="2800" dirty="0">
                <a:solidFill>
                  <a:srgbClr val="0A0A0A"/>
                </a:solidFill>
                <a:latin typeface="Verdana" panose="020B0604030504040204" pitchFamily="34" charset="0"/>
              </a:rPr>
              <a:t> by the enzyme glyceraldehyde 3-phosphate dehydrogenase (</a:t>
            </a:r>
            <a:r>
              <a:rPr lang="en-US" sz="2800" dirty="0" err="1">
                <a:solidFill>
                  <a:srgbClr val="0A0A0A"/>
                </a:solidFill>
                <a:latin typeface="Verdana" panose="020B0604030504040204" pitchFamily="34" charset="0"/>
              </a:rPr>
              <a:t>phosphoglyceraldehyde</a:t>
            </a:r>
            <a:r>
              <a:rPr lang="en-US" sz="2800" dirty="0">
                <a:solidFill>
                  <a:srgbClr val="0A0A0A"/>
                </a:solidFill>
                <a:latin typeface="Verdana" panose="020B0604030504040204" pitchFamily="34" charset="0"/>
              </a:rPr>
              <a:t> dehydrogenase).</a:t>
            </a:r>
          </a:p>
          <a:p>
            <a:pPr>
              <a:buFont typeface="Arial" panose="020B0604020202020204" pitchFamily="34" charset="0"/>
              <a:buChar char="•"/>
            </a:pPr>
            <a:r>
              <a:rPr lang="en-US" sz="2800" dirty="0">
                <a:solidFill>
                  <a:srgbClr val="0A0A0A"/>
                </a:solidFill>
                <a:latin typeface="Verdana" panose="020B0604030504040204" pitchFamily="34" charset="0"/>
              </a:rPr>
              <a:t>In this process, NAD</a:t>
            </a:r>
            <a:r>
              <a:rPr lang="en-US" sz="2800" baseline="30000" dirty="0">
                <a:solidFill>
                  <a:srgbClr val="0A0A0A"/>
                </a:solidFill>
                <a:latin typeface="Verdana" panose="020B0604030504040204" pitchFamily="34" charset="0"/>
              </a:rPr>
              <a:t>+</a:t>
            </a:r>
            <a:r>
              <a:rPr lang="en-US" sz="2800" dirty="0">
                <a:solidFill>
                  <a:srgbClr val="0A0A0A"/>
                </a:solidFill>
                <a:latin typeface="Verdana" panose="020B0604030504040204" pitchFamily="34" charset="0"/>
              </a:rPr>
              <a:t> is reduced to coenzyme </a:t>
            </a:r>
            <a:r>
              <a:rPr lang="en-US" sz="2800" dirty="0" err="1">
                <a:solidFill>
                  <a:srgbClr val="0A0A0A"/>
                </a:solidFill>
                <a:latin typeface="Verdana" panose="020B0604030504040204" pitchFamily="34" charset="0"/>
              </a:rPr>
              <a:t>NADH</a:t>
            </a:r>
            <a:r>
              <a:rPr lang="en-US" sz="2800" dirty="0">
                <a:solidFill>
                  <a:srgbClr val="0A0A0A"/>
                </a:solidFill>
                <a:latin typeface="Verdana" panose="020B0604030504040204" pitchFamily="34" charset="0"/>
              </a:rPr>
              <a:t> by the H</a:t>
            </a:r>
            <a:r>
              <a:rPr lang="en-US" sz="2800" baseline="30000" dirty="0">
                <a:solidFill>
                  <a:srgbClr val="0A0A0A"/>
                </a:solidFill>
                <a:latin typeface="Verdana" panose="020B0604030504040204" pitchFamily="34" charset="0"/>
              </a:rPr>
              <a:t>–</a:t>
            </a:r>
            <a:r>
              <a:rPr lang="en-US" sz="2800" dirty="0">
                <a:solidFill>
                  <a:srgbClr val="0A0A0A"/>
                </a:solidFill>
                <a:latin typeface="Verdana" panose="020B0604030504040204" pitchFamily="34" charset="0"/>
              </a:rPr>
              <a:t> from </a:t>
            </a:r>
            <a:r>
              <a:rPr lang="en-US" sz="2800" dirty="0" err="1">
                <a:solidFill>
                  <a:srgbClr val="0A0A0A"/>
                </a:solidFill>
                <a:latin typeface="Verdana" panose="020B0604030504040204" pitchFamily="34" charset="0"/>
              </a:rPr>
              <a:t>glyceraldehydes</a:t>
            </a:r>
            <a:r>
              <a:rPr lang="en-US" sz="2800" dirty="0">
                <a:solidFill>
                  <a:srgbClr val="0A0A0A"/>
                </a:solidFill>
                <a:latin typeface="Verdana" panose="020B0604030504040204" pitchFamily="34" charset="0"/>
              </a:rPr>
              <a:t> 3-phosphate.</a:t>
            </a:r>
          </a:p>
          <a:p>
            <a:pPr>
              <a:buFont typeface="Arial" panose="020B0604020202020204" pitchFamily="34" charset="0"/>
              <a:buChar char="•"/>
            </a:pPr>
            <a:r>
              <a:rPr lang="en-US" sz="2800" dirty="0">
                <a:solidFill>
                  <a:srgbClr val="0A0A0A"/>
                </a:solidFill>
                <a:latin typeface="Verdana" panose="020B0604030504040204" pitchFamily="34" charset="0"/>
              </a:rPr>
              <a:t>Since two moles of glyceraldehyde 3-phosphate are formed from one mole of glucose, two </a:t>
            </a:r>
            <a:r>
              <a:rPr lang="en-US" sz="2800" dirty="0" err="1">
                <a:solidFill>
                  <a:srgbClr val="0A0A0A"/>
                </a:solidFill>
                <a:latin typeface="Verdana" panose="020B0604030504040204" pitchFamily="34" charset="0"/>
              </a:rPr>
              <a:t>NADH</a:t>
            </a:r>
            <a:r>
              <a:rPr lang="en-US" sz="2800" dirty="0">
                <a:solidFill>
                  <a:srgbClr val="0A0A0A"/>
                </a:solidFill>
                <a:latin typeface="Verdana" panose="020B0604030504040204" pitchFamily="34" charset="0"/>
              </a:rPr>
              <a:t> are generated in this step.</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4220080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28768"/>
            <a:ext cx="11074400" cy="954107"/>
          </a:xfrm>
          <a:prstGeom prst="rect">
            <a:avLst/>
          </a:prstGeom>
        </p:spPr>
        <p:txBody>
          <a:bodyPr wrap="square">
            <a:spAutoFit/>
          </a:bodyPr>
          <a:lstStyle/>
          <a:p>
            <a:r>
              <a:rPr lang="en-US" sz="2800" b="1" dirty="0">
                <a:solidFill>
                  <a:srgbClr val="0A0A0A"/>
                </a:solidFill>
                <a:latin typeface="Verdana" panose="020B0604030504040204" pitchFamily="34" charset="0"/>
              </a:rPr>
              <a:t>Step 7- Transfer of phosphate from 1, 3-</a:t>
            </a:r>
            <a:r>
              <a:rPr lang="en-US" sz="2800" b="1" dirty="0" err="1">
                <a:solidFill>
                  <a:srgbClr val="0A0A0A"/>
                </a:solidFill>
                <a:latin typeface="Verdana" panose="020B0604030504040204" pitchFamily="34" charset="0"/>
              </a:rPr>
              <a:t>diphosphoglycerate</a:t>
            </a:r>
            <a:r>
              <a:rPr lang="en-US" sz="2800" b="1" dirty="0">
                <a:solidFill>
                  <a:srgbClr val="0A0A0A"/>
                </a:solidFill>
                <a:latin typeface="Verdana" panose="020B0604030504040204" pitchFamily="34" charset="0"/>
              </a:rPr>
              <a:t> to ADP</a:t>
            </a:r>
            <a:endParaRPr lang="en-US" sz="2800" b="0" i="0" dirty="0">
              <a:solidFill>
                <a:srgbClr val="0A0A0A"/>
              </a:solidFill>
              <a:effectLst/>
              <a:latin typeface="Verdana" panose="020B0604030504040204" pitchFamily="34" charset="0"/>
            </a:endParaRPr>
          </a:p>
        </p:txBody>
      </p:sp>
      <p:pic>
        <p:nvPicPr>
          <p:cNvPr id="7170" name="Picture 2" descr="Step 7- Transfer of phosphate from 1, 3-diphosphoglycerate to AD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1583855"/>
            <a:ext cx="4930463" cy="20737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4699" y="3916207"/>
            <a:ext cx="11792755" cy="2677656"/>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This step is the ATP-generating step of glycolysis.</a:t>
            </a:r>
          </a:p>
          <a:p>
            <a:pPr>
              <a:buFont typeface="Arial" panose="020B0604020202020204" pitchFamily="34" charset="0"/>
              <a:buChar char="•"/>
            </a:pPr>
            <a:r>
              <a:rPr lang="en-US" sz="2800" dirty="0">
                <a:solidFill>
                  <a:srgbClr val="0A0A0A"/>
                </a:solidFill>
                <a:latin typeface="Verdana" panose="020B0604030504040204" pitchFamily="34" charset="0"/>
              </a:rPr>
              <a:t>It involves the transfer of phosphate group from the 1, 3-</a:t>
            </a:r>
            <a:r>
              <a:rPr lang="en-US" sz="2800" dirty="0" err="1">
                <a:solidFill>
                  <a:srgbClr val="0A0A0A"/>
                </a:solidFill>
                <a:latin typeface="Verdana" panose="020B0604030504040204" pitchFamily="34" charset="0"/>
              </a:rPr>
              <a:t>bisphosphoglycerate</a:t>
            </a:r>
            <a:r>
              <a:rPr lang="en-US" sz="2800" dirty="0">
                <a:solidFill>
                  <a:srgbClr val="0A0A0A"/>
                </a:solidFill>
                <a:latin typeface="Verdana" panose="020B0604030504040204" pitchFamily="34" charset="0"/>
              </a:rPr>
              <a:t> to ADP by the enzyme phosphoglycerate kinase, thus producing ATP and 3-phosphoglycerate.</a:t>
            </a:r>
          </a:p>
          <a:p>
            <a:pPr>
              <a:buFont typeface="Arial" panose="020B0604020202020204" pitchFamily="34" charset="0"/>
              <a:buChar char="•"/>
            </a:pPr>
            <a:r>
              <a:rPr lang="en-US" sz="2800" dirty="0">
                <a:solidFill>
                  <a:srgbClr val="0A0A0A"/>
                </a:solidFill>
                <a:latin typeface="Verdana" panose="020B0604030504040204" pitchFamily="34" charset="0"/>
              </a:rPr>
              <a:t>Since two moles of 1, 3-</a:t>
            </a:r>
            <a:r>
              <a:rPr lang="en-US" sz="2800" dirty="0" err="1">
                <a:solidFill>
                  <a:srgbClr val="0A0A0A"/>
                </a:solidFill>
                <a:latin typeface="Verdana" panose="020B0604030504040204" pitchFamily="34" charset="0"/>
              </a:rPr>
              <a:t>bisphosphoglycerate</a:t>
            </a:r>
            <a:r>
              <a:rPr lang="en-US" sz="2800" dirty="0">
                <a:solidFill>
                  <a:srgbClr val="0A0A0A"/>
                </a:solidFill>
                <a:latin typeface="Verdana" panose="020B0604030504040204" pitchFamily="34" charset="0"/>
              </a:rPr>
              <a:t> are formed from one mole of glucose, two ATPs are generated in this step.</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125048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933" y="231226"/>
            <a:ext cx="10972800" cy="523220"/>
          </a:xfrm>
          <a:prstGeom prst="rect">
            <a:avLst/>
          </a:prstGeom>
        </p:spPr>
        <p:txBody>
          <a:bodyPr wrap="square">
            <a:spAutoFit/>
          </a:bodyPr>
          <a:lstStyle/>
          <a:p>
            <a:r>
              <a:rPr lang="en-US" sz="2800" b="1" dirty="0">
                <a:solidFill>
                  <a:srgbClr val="0A0A0A"/>
                </a:solidFill>
                <a:latin typeface="Verdana" panose="020B0604030504040204" pitchFamily="34" charset="0"/>
              </a:rPr>
              <a:t>Step 8- Isomerization of 3-phosphoglycerate</a:t>
            </a:r>
            <a:endParaRPr lang="en-US" sz="2800" b="0" i="0" dirty="0">
              <a:solidFill>
                <a:srgbClr val="0A0A0A"/>
              </a:solidFill>
              <a:effectLst/>
              <a:latin typeface="Verdana" panose="020B0604030504040204" pitchFamily="34" charset="0"/>
            </a:endParaRPr>
          </a:p>
        </p:txBody>
      </p:sp>
      <p:pic>
        <p:nvPicPr>
          <p:cNvPr id="8194" name="Picture 2" descr="Step 8- Isomerization of 3-phosphoglycer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108" y="1185333"/>
            <a:ext cx="47625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23999" y="3587802"/>
            <a:ext cx="9177867" cy="2246769"/>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The 3-phosphoglycerate is converted into 2-phosphoglycerate due to the shift of phosphoryl group from </a:t>
            </a:r>
            <a:r>
              <a:rPr lang="en-US" sz="2800" dirty="0" err="1">
                <a:solidFill>
                  <a:srgbClr val="0A0A0A"/>
                </a:solidFill>
                <a:latin typeface="Verdana" panose="020B0604030504040204" pitchFamily="34" charset="0"/>
              </a:rPr>
              <a:t>C3</a:t>
            </a:r>
            <a:r>
              <a:rPr lang="en-US" sz="2800" dirty="0">
                <a:solidFill>
                  <a:srgbClr val="0A0A0A"/>
                </a:solidFill>
                <a:latin typeface="Verdana" panose="020B0604030504040204" pitchFamily="34" charset="0"/>
              </a:rPr>
              <a:t> to </a:t>
            </a:r>
            <a:r>
              <a:rPr lang="en-US" sz="2800" dirty="0" err="1">
                <a:solidFill>
                  <a:srgbClr val="0A0A0A"/>
                </a:solidFill>
                <a:latin typeface="Verdana" panose="020B0604030504040204" pitchFamily="34" charset="0"/>
              </a:rPr>
              <a:t>C2</a:t>
            </a:r>
            <a:r>
              <a:rPr lang="en-US" sz="2800" dirty="0">
                <a:solidFill>
                  <a:srgbClr val="0A0A0A"/>
                </a:solidFill>
                <a:latin typeface="Verdana" panose="020B0604030504040204" pitchFamily="34" charset="0"/>
              </a:rPr>
              <a:t>, by the enzyme phosphoglycerate mutase.</a:t>
            </a:r>
          </a:p>
          <a:p>
            <a:pPr>
              <a:buFont typeface="Arial" panose="020B0604020202020204" pitchFamily="34" charset="0"/>
              <a:buChar char="•"/>
            </a:pPr>
            <a:r>
              <a:rPr lang="en-US" sz="2800" dirty="0">
                <a:solidFill>
                  <a:srgbClr val="0A0A0A"/>
                </a:solidFill>
                <a:latin typeface="Verdana" panose="020B0604030504040204" pitchFamily="34" charset="0"/>
              </a:rPr>
              <a:t>This is a reversible isomerization reaction.</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3616364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647" y="585801"/>
            <a:ext cx="12187089" cy="523220"/>
          </a:xfrm>
          <a:prstGeom prst="rect">
            <a:avLst/>
          </a:prstGeom>
        </p:spPr>
        <p:txBody>
          <a:bodyPr wrap="square">
            <a:spAutoFit/>
          </a:bodyPr>
          <a:lstStyle/>
          <a:p>
            <a:r>
              <a:rPr lang="en-US" sz="2800" b="1" dirty="0">
                <a:solidFill>
                  <a:srgbClr val="0A0A0A"/>
                </a:solidFill>
                <a:latin typeface="Verdana" panose="020B0604030504040204" pitchFamily="34" charset="0"/>
              </a:rPr>
              <a:t>Step 9- Dehydration 2-phosphoglycerate</a:t>
            </a:r>
            <a:endParaRPr lang="en-US" sz="2800" b="0" i="0" dirty="0">
              <a:solidFill>
                <a:srgbClr val="0A0A0A"/>
              </a:solidFill>
              <a:effectLst/>
              <a:latin typeface="Verdana" panose="020B0604030504040204" pitchFamily="34" charset="0"/>
            </a:endParaRPr>
          </a:p>
        </p:txBody>
      </p:sp>
      <p:pic>
        <p:nvPicPr>
          <p:cNvPr id="9218" name="Picture 2" descr="Step 9- Dehydration 2-phosphoglycer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380" y="1380067"/>
            <a:ext cx="6900380" cy="20669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85647" y="3718038"/>
            <a:ext cx="8832487" cy="2677656"/>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In this step, the 2-phosphoglycerate is dehydrated by the action of enolase (</a:t>
            </a:r>
            <a:r>
              <a:rPr lang="en-US" sz="2800" dirty="0" err="1">
                <a:solidFill>
                  <a:srgbClr val="0A0A0A"/>
                </a:solidFill>
                <a:latin typeface="Verdana" panose="020B0604030504040204" pitchFamily="34" charset="0"/>
              </a:rPr>
              <a:t>phosphopyruvate</a:t>
            </a:r>
            <a:r>
              <a:rPr lang="en-US" sz="2800" dirty="0">
                <a:solidFill>
                  <a:srgbClr val="0A0A0A"/>
                </a:solidFill>
                <a:latin typeface="Verdana" panose="020B0604030504040204" pitchFamily="34" charset="0"/>
              </a:rPr>
              <a:t> hydratase) to phosphoenolpyruvate.</a:t>
            </a:r>
          </a:p>
          <a:p>
            <a:pPr>
              <a:buFont typeface="Arial" panose="020B0604020202020204" pitchFamily="34" charset="0"/>
              <a:buChar char="•"/>
            </a:pPr>
            <a:r>
              <a:rPr lang="en-US" sz="2800" dirty="0">
                <a:solidFill>
                  <a:srgbClr val="0A0A0A"/>
                </a:solidFill>
                <a:latin typeface="Verdana" panose="020B0604030504040204" pitchFamily="34" charset="0"/>
              </a:rPr>
              <a:t>This is also an irreversible reaction where two moles of water are lost.</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372157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562" y="1498525"/>
            <a:ext cx="11311465" cy="3539430"/>
          </a:xfrm>
          <a:prstGeom prst="rect">
            <a:avLst/>
          </a:prstGeom>
        </p:spPr>
        <p:txBody>
          <a:bodyPr wrap="square">
            <a:spAutoFit/>
          </a:bodyPr>
          <a:lstStyle/>
          <a:p>
            <a:pPr>
              <a:buFont typeface="Arial" panose="020B0604020202020204" pitchFamily="34" charset="0"/>
              <a:buChar char="•"/>
            </a:pPr>
            <a:r>
              <a:rPr lang="en-US" sz="2800" dirty="0" smtClean="0">
                <a:solidFill>
                  <a:srgbClr val="0A0A0A"/>
                </a:solidFill>
                <a:latin typeface="Verdana" panose="020B0604030504040204" pitchFamily="34" charset="0"/>
              </a:rPr>
              <a:t>The </a:t>
            </a:r>
            <a:r>
              <a:rPr lang="en-US" sz="2800" dirty="0">
                <a:solidFill>
                  <a:srgbClr val="0A0A0A"/>
                </a:solidFill>
                <a:latin typeface="Verdana" panose="020B0604030504040204" pitchFamily="34" charset="0"/>
              </a:rPr>
              <a:t>glycolytic sequence of reactions differs from one species to the other in the mechanism of its regulation and the subsequent metabolic fate of the pyruvate formed at the end of the process</a:t>
            </a:r>
            <a:r>
              <a:rPr lang="en-US" sz="2800" dirty="0" smtClean="0">
                <a:solidFill>
                  <a:srgbClr val="0A0A0A"/>
                </a:solidFill>
                <a:latin typeface="Verdana" panose="020B0604030504040204" pitchFamily="34" charset="0"/>
              </a:rPr>
              <a:t>.</a:t>
            </a:r>
          </a:p>
          <a:p>
            <a:pPr>
              <a:buFont typeface="Arial" panose="020B0604020202020204" pitchFamily="34" charset="0"/>
              <a:buChar char="•"/>
            </a:pPr>
            <a:endParaRPr lang="en-US" sz="2800" dirty="0">
              <a:solidFill>
                <a:srgbClr val="0A0A0A"/>
              </a:solidFill>
              <a:latin typeface="Verdana" panose="020B0604030504040204" pitchFamily="34" charset="0"/>
            </a:endParaRPr>
          </a:p>
          <a:p>
            <a:pPr>
              <a:buFont typeface="Arial" panose="020B0604020202020204" pitchFamily="34" charset="0"/>
              <a:buChar char="•"/>
            </a:pPr>
            <a:r>
              <a:rPr lang="en-US" sz="2800" dirty="0">
                <a:solidFill>
                  <a:srgbClr val="0A0A0A"/>
                </a:solidFill>
                <a:latin typeface="Verdana" panose="020B0604030504040204" pitchFamily="34" charset="0"/>
              </a:rPr>
              <a:t>In aerobic organisms, glycolysis is the prelude to the citric acid cycle and the electron transport chain, which together release most of the energy contained in glucose.</a:t>
            </a:r>
            <a:endParaRPr lang="en-US" sz="2800" b="0" i="0" dirty="0">
              <a:solidFill>
                <a:srgbClr val="0A0A0A"/>
              </a:solidFill>
              <a:effectLst/>
              <a:latin typeface="Verdana" panose="020B0604030504040204" pitchFamily="34" charset="0"/>
            </a:endParaRPr>
          </a:p>
        </p:txBody>
      </p:sp>
      <p:sp>
        <p:nvSpPr>
          <p:cNvPr id="3" name="Rectangle 2"/>
          <p:cNvSpPr/>
          <p:nvPr/>
        </p:nvSpPr>
        <p:spPr>
          <a:xfrm>
            <a:off x="4768842" y="365668"/>
            <a:ext cx="2464906" cy="646331"/>
          </a:xfrm>
          <a:prstGeom prst="rect">
            <a:avLst/>
          </a:prstGeom>
        </p:spPr>
        <p:txBody>
          <a:bodyPr wrap="none">
            <a:spAutoFit/>
          </a:bodyPr>
          <a:lstStyle/>
          <a:p>
            <a:r>
              <a:rPr lang="en-US" sz="3600" dirty="0">
                <a:solidFill>
                  <a:srgbClr val="FF0000"/>
                </a:solidFill>
                <a:latin typeface="Verdana" panose="020B0604030504040204" pitchFamily="34" charset="0"/>
              </a:rPr>
              <a:t>Glycolysis</a:t>
            </a:r>
            <a:endParaRPr lang="en-US" sz="3600" b="0" i="0" dirty="0">
              <a:solidFill>
                <a:srgbClr val="FF0000"/>
              </a:solidFill>
              <a:effectLst/>
              <a:latin typeface="Verdana" panose="020B0604030504040204" pitchFamily="34" charset="0"/>
            </a:endParaRPr>
          </a:p>
        </p:txBody>
      </p:sp>
    </p:spTree>
    <p:extLst>
      <p:ext uri="{BB962C8B-B14F-4D97-AF65-F5344CB8AC3E}">
        <p14:creationId xmlns:p14="http://schemas.microsoft.com/office/powerpoint/2010/main" val="3307170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441236"/>
            <a:ext cx="9618133" cy="1815882"/>
          </a:xfrm>
          <a:prstGeom prst="rect">
            <a:avLst/>
          </a:prstGeom>
        </p:spPr>
        <p:txBody>
          <a:bodyPr wrap="square">
            <a:spAutoFit/>
          </a:bodyPr>
          <a:lstStyle/>
          <a:p>
            <a:r>
              <a:rPr lang="en-US" sz="2800" b="1" dirty="0">
                <a:solidFill>
                  <a:srgbClr val="0A0A0A"/>
                </a:solidFill>
                <a:latin typeface="Verdana" panose="020B0604030504040204" pitchFamily="34" charset="0"/>
              </a:rPr>
              <a:t>Step 10- Transfer of phosphate from phosphoenolpyruvate</a:t>
            </a:r>
            <a:endParaRPr lang="en-US" sz="2800" dirty="0">
              <a:solidFill>
                <a:srgbClr val="0A0A0A"/>
              </a:solidFill>
              <a:latin typeface="Verdana" panose="020B0604030504040204" pitchFamily="34" charset="0"/>
            </a:endParaRPr>
          </a:p>
          <a:p>
            <a:r>
              <a:rPr lang="en-US" sz="2800" dirty="0"/>
              <a:t/>
            </a:r>
            <a:br>
              <a:rPr lang="en-US" sz="2800" dirty="0"/>
            </a:br>
            <a:endParaRPr lang="en-US" sz="2800" dirty="0"/>
          </a:p>
        </p:txBody>
      </p:sp>
      <p:pic>
        <p:nvPicPr>
          <p:cNvPr id="10242" name="Picture 2" descr="Step 10- Transfer of phosphate from phosphoenolpyruv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775" y="1918013"/>
            <a:ext cx="7687224" cy="278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060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441236"/>
            <a:ext cx="9618133" cy="1815882"/>
          </a:xfrm>
          <a:prstGeom prst="rect">
            <a:avLst/>
          </a:prstGeom>
        </p:spPr>
        <p:txBody>
          <a:bodyPr wrap="square">
            <a:spAutoFit/>
          </a:bodyPr>
          <a:lstStyle/>
          <a:p>
            <a:r>
              <a:rPr lang="en-US" sz="2800" b="1" dirty="0">
                <a:solidFill>
                  <a:srgbClr val="0A0A0A"/>
                </a:solidFill>
                <a:latin typeface="Verdana" panose="020B0604030504040204" pitchFamily="34" charset="0"/>
              </a:rPr>
              <a:t>Step 10- Transfer of phosphate from phosphoenolpyruvate</a:t>
            </a:r>
            <a:endParaRPr lang="en-US" sz="2800" dirty="0">
              <a:solidFill>
                <a:srgbClr val="0A0A0A"/>
              </a:solidFill>
              <a:latin typeface="Verdana" panose="020B0604030504040204" pitchFamily="34" charset="0"/>
            </a:endParaRPr>
          </a:p>
          <a:p>
            <a:r>
              <a:rPr lang="en-US" sz="2800" dirty="0"/>
              <a:t/>
            </a:r>
            <a:br>
              <a:rPr lang="en-US" sz="2800" dirty="0"/>
            </a:br>
            <a:endParaRPr lang="en-US" sz="2800" dirty="0"/>
          </a:p>
        </p:txBody>
      </p:sp>
      <p:sp>
        <p:nvSpPr>
          <p:cNvPr id="3" name="Rectangle 2"/>
          <p:cNvSpPr/>
          <p:nvPr/>
        </p:nvSpPr>
        <p:spPr>
          <a:xfrm>
            <a:off x="517301" y="2257118"/>
            <a:ext cx="11142134" cy="3539430"/>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This is the second energy-generating step of glycolysis.</a:t>
            </a:r>
          </a:p>
          <a:p>
            <a:pPr>
              <a:buFont typeface="Arial" panose="020B0604020202020204" pitchFamily="34" charset="0"/>
              <a:buChar char="•"/>
            </a:pPr>
            <a:r>
              <a:rPr lang="en-US" sz="2800" dirty="0">
                <a:solidFill>
                  <a:srgbClr val="0A0A0A"/>
                </a:solidFill>
                <a:latin typeface="Verdana" panose="020B0604030504040204" pitchFamily="34" charset="0"/>
              </a:rPr>
              <a:t>Phosphoenolpyruvate is converted into an enol form of pyruvate by the enzyme pyruvate kinase.</a:t>
            </a:r>
          </a:p>
          <a:p>
            <a:pPr>
              <a:buFont typeface="Arial" panose="020B0604020202020204" pitchFamily="34" charset="0"/>
              <a:buChar char="•"/>
            </a:pPr>
            <a:r>
              <a:rPr lang="en-US" sz="2800" dirty="0">
                <a:solidFill>
                  <a:srgbClr val="0A0A0A"/>
                </a:solidFill>
                <a:latin typeface="Verdana" panose="020B0604030504040204" pitchFamily="34" charset="0"/>
              </a:rPr>
              <a:t>The enol pyruvate, however, rearranges rapidly and non-enzymatically to yield the </a:t>
            </a:r>
            <a:r>
              <a:rPr lang="en-US" sz="2800" dirty="0" err="1">
                <a:solidFill>
                  <a:srgbClr val="0A0A0A"/>
                </a:solidFill>
                <a:latin typeface="Verdana" panose="020B0604030504040204" pitchFamily="34" charset="0"/>
              </a:rPr>
              <a:t>keto</a:t>
            </a:r>
            <a:r>
              <a:rPr lang="en-US" sz="2800" dirty="0">
                <a:solidFill>
                  <a:srgbClr val="0A0A0A"/>
                </a:solidFill>
                <a:latin typeface="Verdana" panose="020B0604030504040204" pitchFamily="34" charset="0"/>
              </a:rPr>
              <a:t> form of pyruvate (i.e. </a:t>
            </a:r>
            <a:r>
              <a:rPr lang="en-US" sz="2800" dirty="0" err="1">
                <a:solidFill>
                  <a:srgbClr val="0A0A0A"/>
                </a:solidFill>
                <a:latin typeface="Verdana" panose="020B0604030504040204" pitchFamily="34" charset="0"/>
              </a:rPr>
              <a:t>ketopyruvate</a:t>
            </a:r>
            <a:r>
              <a:rPr lang="en-US" sz="2800" dirty="0">
                <a:solidFill>
                  <a:srgbClr val="0A0A0A"/>
                </a:solidFill>
                <a:latin typeface="Verdana" panose="020B0604030504040204" pitchFamily="34" charset="0"/>
              </a:rPr>
              <a:t>). The </a:t>
            </a:r>
            <a:r>
              <a:rPr lang="en-US" sz="2800" dirty="0" err="1">
                <a:solidFill>
                  <a:srgbClr val="0A0A0A"/>
                </a:solidFill>
                <a:latin typeface="Verdana" panose="020B0604030504040204" pitchFamily="34" charset="0"/>
              </a:rPr>
              <a:t>keto</a:t>
            </a:r>
            <a:r>
              <a:rPr lang="en-US" sz="2800" dirty="0">
                <a:solidFill>
                  <a:srgbClr val="0A0A0A"/>
                </a:solidFill>
                <a:latin typeface="Verdana" panose="020B0604030504040204" pitchFamily="34" charset="0"/>
              </a:rPr>
              <a:t> form predominates at pH 7.0.</a:t>
            </a:r>
          </a:p>
          <a:p>
            <a:pPr>
              <a:buFont typeface="Arial" panose="020B0604020202020204" pitchFamily="34" charset="0"/>
              <a:buChar char="•"/>
            </a:pPr>
            <a:r>
              <a:rPr lang="en-US" sz="2800" dirty="0">
                <a:solidFill>
                  <a:srgbClr val="0A0A0A"/>
                </a:solidFill>
                <a:latin typeface="Verdana" panose="020B0604030504040204" pitchFamily="34" charset="0"/>
              </a:rPr>
              <a:t>The enzyme catalyzes the transfer of a phosphoryl group from phosphoenolpyruvate to ADP, thus forming ATP.</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2021951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9834" y="382601"/>
            <a:ext cx="4121641" cy="523220"/>
          </a:xfrm>
          <a:prstGeom prst="rect">
            <a:avLst/>
          </a:prstGeom>
        </p:spPr>
        <p:txBody>
          <a:bodyPr wrap="none">
            <a:spAutoFit/>
          </a:bodyPr>
          <a:lstStyle/>
          <a:p>
            <a:r>
              <a:rPr lang="en-US" sz="2800" b="1" dirty="0">
                <a:solidFill>
                  <a:srgbClr val="0A0A0A"/>
                </a:solidFill>
                <a:latin typeface="Verdana" panose="020B0604030504040204" pitchFamily="34" charset="0"/>
              </a:rPr>
              <a:t>Result of Glycolysis</a:t>
            </a:r>
            <a:endParaRPr lang="en-US" sz="2800" b="0" i="0" dirty="0">
              <a:solidFill>
                <a:srgbClr val="0A0A0A"/>
              </a:solidFill>
              <a:effectLst/>
              <a:latin typeface="Verdana" panose="020B0604030504040204" pitchFamily="34" charset="0"/>
            </a:endParaRPr>
          </a:p>
        </p:txBody>
      </p:sp>
      <p:sp>
        <p:nvSpPr>
          <p:cNvPr id="3" name="Rectangle 2"/>
          <p:cNvSpPr/>
          <p:nvPr/>
        </p:nvSpPr>
        <p:spPr>
          <a:xfrm>
            <a:off x="1745565" y="2000840"/>
            <a:ext cx="8712080" cy="2677656"/>
          </a:xfrm>
          <a:prstGeom prst="rect">
            <a:avLst/>
          </a:prstGeom>
        </p:spPr>
        <p:txBody>
          <a:bodyPr wrap="square">
            <a:spAutoFit/>
          </a:bodyPr>
          <a:lstStyle/>
          <a:p>
            <a:r>
              <a:rPr lang="en-US" sz="2800" dirty="0">
                <a:solidFill>
                  <a:srgbClr val="0A0A0A"/>
                </a:solidFill>
                <a:latin typeface="Verdana" panose="020B0604030504040204" pitchFamily="34" charset="0"/>
              </a:rPr>
              <a:t>The overall process of glycolysis results in the following </a:t>
            </a:r>
            <a:r>
              <a:rPr lang="en-US" sz="2800">
                <a:solidFill>
                  <a:srgbClr val="0A0A0A"/>
                </a:solidFill>
                <a:latin typeface="Verdana" panose="020B0604030504040204" pitchFamily="34" charset="0"/>
              </a:rPr>
              <a:t>events</a:t>
            </a:r>
            <a:r>
              <a:rPr lang="en-US" sz="2800" smtClean="0">
                <a:solidFill>
                  <a:srgbClr val="0A0A0A"/>
                </a:solidFill>
                <a:latin typeface="Verdana" panose="020B0604030504040204" pitchFamily="34" charset="0"/>
              </a:rPr>
              <a:t>:</a:t>
            </a:r>
          </a:p>
          <a:p>
            <a:endParaRPr lang="en-US" sz="2800" dirty="0">
              <a:solidFill>
                <a:srgbClr val="0A0A0A"/>
              </a:solidFill>
              <a:latin typeface="Verdana" panose="020B0604030504040204" pitchFamily="34" charset="0"/>
            </a:endParaRPr>
          </a:p>
          <a:p>
            <a:pPr>
              <a:buFont typeface="+mj-lt"/>
              <a:buAutoNum type="arabicPeriod"/>
            </a:pPr>
            <a:r>
              <a:rPr lang="en-US" sz="2800" dirty="0">
                <a:solidFill>
                  <a:srgbClr val="0A0A0A"/>
                </a:solidFill>
                <a:latin typeface="Verdana" panose="020B0604030504040204" pitchFamily="34" charset="0"/>
              </a:rPr>
              <a:t>Glucose is oxidized into pyruvate.</a:t>
            </a:r>
          </a:p>
          <a:p>
            <a:pPr>
              <a:buFont typeface="+mj-lt"/>
              <a:buAutoNum type="arabicPeriod"/>
            </a:pPr>
            <a:r>
              <a:rPr lang="en-US" sz="2800" dirty="0">
                <a:solidFill>
                  <a:srgbClr val="0A0A0A"/>
                </a:solidFill>
                <a:latin typeface="Verdana" panose="020B0604030504040204" pitchFamily="34" charset="0"/>
              </a:rPr>
              <a:t>NAD</a:t>
            </a:r>
            <a:r>
              <a:rPr lang="en-US" sz="2800" baseline="30000" dirty="0">
                <a:solidFill>
                  <a:srgbClr val="0A0A0A"/>
                </a:solidFill>
                <a:latin typeface="Verdana" panose="020B0604030504040204" pitchFamily="34" charset="0"/>
              </a:rPr>
              <a:t>+ </a:t>
            </a:r>
            <a:r>
              <a:rPr lang="en-US" sz="2800" dirty="0">
                <a:solidFill>
                  <a:srgbClr val="0A0A0A"/>
                </a:solidFill>
                <a:latin typeface="Verdana" panose="020B0604030504040204" pitchFamily="34" charset="0"/>
              </a:rPr>
              <a:t>is reduced to </a:t>
            </a:r>
            <a:r>
              <a:rPr lang="en-US" sz="2800" dirty="0" err="1">
                <a:solidFill>
                  <a:srgbClr val="0A0A0A"/>
                </a:solidFill>
                <a:latin typeface="Verdana" panose="020B0604030504040204" pitchFamily="34" charset="0"/>
              </a:rPr>
              <a:t>NADH</a:t>
            </a:r>
            <a:r>
              <a:rPr lang="en-US" sz="2800" dirty="0">
                <a:solidFill>
                  <a:srgbClr val="0A0A0A"/>
                </a:solidFill>
                <a:latin typeface="Verdana" panose="020B0604030504040204" pitchFamily="34" charset="0"/>
              </a:rPr>
              <a:t>.</a:t>
            </a:r>
          </a:p>
          <a:p>
            <a:pPr>
              <a:buFont typeface="+mj-lt"/>
              <a:buAutoNum type="arabicPeriod"/>
            </a:pPr>
            <a:r>
              <a:rPr lang="en-US" sz="2800" dirty="0">
                <a:solidFill>
                  <a:srgbClr val="0A0A0A"/>
                </a:solidFill>
                <a:latin typeface="Verdana" panose="020B0604030504040204" pitchFamily="34" charset="0"/>
              </a:rPr>
              <a:t>ADP is phosphorylated into ATP.</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118323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6379" y="535001"/>
            <a:ext cx="4657044" cy="584775"/>
          </a:xfrm>
          <a:prstGeom prst="rect">
            <a:avLst/>
          </a:prstGeom>
        </p:spPr>
        <p:txBody>
          <a:bodyPr wrap="none">
            <a:spAutoFit/>
          </a:bodyPr>
          <a:lstStyle/>
          <a:p>
            <a:r>
              <a:rPr lang="en-US" sz="3200" b="1" dirty="0">
                <a:solidFill>
                  <a:srgbClr val="0A0A0A"/>
                </a:solidFill>
                <a:latin typeface="Verdana" panose="020B0604030504040204" pitchFamily="34" charset="0"/>
              </a:rPr>
              <a:t>Glycolysis equation</a:t>
            </a:r>
            <a:endParaRPr lang="en-US" sz="3200" b="0" i="0" dirty="0">
              <a:solidFill>
                <a:srgbClr val="0A0A0A"/>
              </a:solidFill>
              <a:effectLst/>
              <a:latin typeface="Verdana" panose="020B0604030504040204" pitchFamily="34" charset="0"/>
            </a:endParaRPr>
          </a:p>
        </p:txBody>
      </p:sp>
      <p:sp>
        <p:nvSpPr>
          <p:cNvPr id="3" name="Rectangle 2"/>
          <p:cNvSpPr/>
          <p:nvPr/>
        </p:nvSpPr>
        <p:spPr>
          <a:xfrm>
            <a:off x="978794" y="2184892"/>
            <a:ext cx="9324304" cy="2677656"/>
          </a:xfrm>
          <a:prstGeom prst="rect">
            <a:avLst/>
          </a:prstGeom>
        </p:spPr>
        <p:txBody>
          <a:bodyPr wrap="square">
            <a:spAutoFit/>
          </a:bodyPr>
          <a:lstStyle/>
          <a:p>
            <a:r>
              <a:rPr lang="en-US" sz="2800" dirty="0">
                <a:solidFill>
                  <a:srgbClr val="0A0A0A"/>
                </a:solidFill>
                <a:latin typeface="Verdana" panose="020B0604030504040204" pitchFamily="34" charset="0"/>
              </a:rPr>
              <a:t>A summary of the process of glycolysis cab be written as follows</a:t>
            </a:r>
            <a:r>
              <a:rPr lang="en-US" sz="2800" dirty="0" smtClean="0">
                <a:solidFill>
                  <a:srgbClr val="0A0A0A"/>
                </a:solidFill>
                <a:latin typeface="Verdana" panose="020B0604030504040204" pitchFamily="34" charset="0"/>
              </a:rPr>
              <a:t>:</a:t>
            </a:r>
          </a:p>
          <a:p>
            <a:endParaRPr lang="en-US" sz="2800" dirty="0">
              <a:solidFill>
                <a:srgbClr val="0A0A0A"/>
              </a:solidFill>
              <a:latin typeface="Verdana" panose="020B0604030504040204" pitchFamily="34" charset="0"/>
            </a:endParaRPr>
          </a:p>
          <a:p>
            <a:r>
              <a:rPr lang="en-US" sz="2800" dirty="0" err="1">
                <a:solidFill>
                  <a:srgbClr val="0A0A0A"/>
                </a:solidFill>
                <a:latin typeface="Verdana" panose="020B0604030504040204" pitchFamily="34" charset="0"/>
              </a:rPr>
              <a:t>C</a:t>
            </a:r>
            <a:r>
              <a:rPr lang="en-US" sz="2800" baseline="-25000" dirty="0" err="1">
                <a:solidFill>
                  <a:srgbClr val="0A0A0A"/>
                </a:solidFill>
                <a:latin typeface="Verdana" panose="020B0604030504040204" pitchFamily="34" charset="0"/>
              </a:rPr>
              <a:t>6</a:t>
            </a:r>
            <a:r>
              <a:rPr lang="en-US" sz="2800" dirty="0" err="1">
                <a:solidFill>
                  <a:srgbClr val="0A0A0A"/>
                </a:solidFill>
                <a:latin typeface="Verdana" panose="020B0604030504040204" pitchFamily="34" charset="0"/>
              </a:rPr>
              <a:t>H</a:t>
            </a:r>
            <a:r>
              <a:rPr lang="en-US" sz="2800" baseline="-25000" dirty="0" err="1">
                <a:solidFill>
                  <a:srgbClr val="0A0A0A"/>
                </a:solidFill>
                <a:latin typeface="Verdana" panose="020B0604030504040204" pitchFamily="34" charset="0"/>
              </a:rPr>
              <a:t>12</a:t>
            </a:r>
            <a:r>
              <a:rPr lang="en-US" sz="2800" dirty="0" err="1">
                <a:solidFill>
                  <a:srgbClr val="0A0A0A"/>
                </a:solidFill>
                <a:latin typeface="Verdana" panose="020B0604030504040204" pitchFamily="34" charset="0"/>
              </a:rPr>
              <a:t>O</a:t>
            </a:r>
            <a:r>
              <a:rPr lang="en-US" sz="2800" baseline="-25000" dirty="0" err="1">
                <a:solidFill>
                  <a:srgbClr val="0A0A0A"/>
                </a:solidFill>
                <a:latin typeface="Verdana" panose="020B0604030504040204" pitchFamily="34" charset="0"/>
              </a:rPr>
              <a:t>6</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2ADP</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2Pi</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2NAD</a:t>
            </a:r>
            <a:r>
              <a:rPr lang="en-US" sz="2800" baseline="30000" dirty="0">
                <a:solidFill>
                  <a:srgbClr val="0A0A0A"/>
                </a:solidFill>
                <a:latin typeface="Verdana" panose="020B0604030504040204" pitchFamily="34" charset="0"/>
              </a:rPr>
              <a:t>+   </a:t>
            </a:r>
            <a:r>
              <a:rPr lang="en-US" sz="2800" dirty="0">
                <a:solidFill>
                  <a:srgbClr val="0A0A0A"/>
                </a:solidFill>
                <a:latin typeface="Verdana" panose="020B0604030504040204" pitchFamily="34" charset="0"/>
              </a:rPr>
              <a:t>→  </a:t>
            </a:r>
            <a:endParaRPr lang="en-US" sz="2800" dirty="0" smtClean="0">
              <a:solidFill>
                <a:srgbClr val="0A0A0A"/>
              </a:solidFill>
              <a:latin typeface="Verdana" panose="020B0604030504040204" pitchFamily="34" charset="0"/>
            </a:endParaRPr>
          </a:p>
          <a:p>
            <a:endParaRPr lang="en-US" sz="2800" dirty="0">
              <a:solidFill>
                <a:srgbClr val="0A0A0A"/>
              </a:solidFill>
              <a:latin typeface="Verdana" panose="020B0604030504040204" pitchFamily="34" charset="0"/>
            </a:endParaRPr>
          </a:p>
          <a:p>
            <a:r>
              <a:rPr lang="en-US" sz="2800" dirty="0">
                <a:solidFill>
                  <a:srgbClr val="0A0A0A"/>
                </a:solidFill>
                <a:latin typeface="Verdana" panose="020B0604030504040204" pitchFamily="34" charset="0"/>
              </a:rPr>
              <a:t> </a:t>
            </a:r>
            <a:r>
              <a:rPr lang="en-US" sz="2800" dirty="0" err="1">
                <a:solidFill>
                  <a:srgbClr val="0A0A0A"/>
                </a:solidFill>
                <a:latin typeface="Verdana" panose="020B0604030504040204" pitchFamily="34" charset="0"/>
              </a:rPr>
              <a:t>2C</a:t>
            </a:r>
            <a:r>
              <a:rPr lang="en-US" sz="2800" baseline="-25000" dirty="0" err="1">
                <a:solidFill>
                  <a:srgbClr val="0A0A0A"/>
                </a:solidFill>
                <a:latin typeface="Verdana" panose="020B0604030504040204" pitchFamily="34" charset="0"/>
              </a:rPr>
              <a:t>3</a:t>
            </a:r>
            <a:r>
              <a:rPr lang="en-US" sz="2800" dirty="0" err="1">
                <a:solidFill>
                  <a:srgbClr val="0A0A0A"/>
                </a:solidFill>
                <a:latin typeface="Verdana" panose="020B0604030504040204" pitchFamily="34" charset="0"/>
              </a:rPr>
              <a:t>H</a:t>
            </a:r>
            <a:r>
              <a:rPr lang="en-US" sz="2800" baseline="-25000" dirty="0" err="1">
                <a:solidFill>
                  <a:srgbClr val="0A0A0A"/>
                </a:solidFill>
                <a:latin typeface="Verdana" panose="020B0604030504040204" pitchFamily="34" charset="0"/>
              </a:rPr>
              <a:t>4</a:t>
            </a:r>
            <a:r>
              <a:rPr lang="en-US" sz="2800" dirty="0" err="1">
                <a:solidFill>
                  <a:srgbClr val="0A0A0A"/>
                </a:solidFill>
                <a:latin typeface="Verdana" panose="020B0604030504040204" pitchFamily="34" charset="0"/>
              </a:rPr>
              <a:t>O</a:t>
            </a:r>
            <a:r>
              <a:rPr lang="en-US" sz="2800" baseline="-25000" dirty="0" err="1">
                <a:solidFill>
                  <a:srgbClr val="0A0A0A"/>
                </a:solidFill>
                <a:latin typeface="Verdana" panose="020B0604030504040204" pitchFamily="34" charset="0"/>
              </a:rPr>
              <a:t>3</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2H</a:t>
            </a:r>
            <a:r>
              <a:rPr lang="en-US" sz="2800" baseline="-25000" dirty="0" err="1">
                <a:solidFill>
                  <a:srgbClr val="0A0A0A"/>
                </a:solidFill>
                <a:latin typeface="Verdana" panose="020B0604030504040204" pitchFamily="34" charset="0"/>
              </a:rPr>
              <a:t>2</a:t>
            </a:r>
            <a:r>
              <a:rPr lang="en-US" sz="2800" dirty="0" err="1">
                <a:solidFill>
                  <a:srgbClr val="0A0A0A"/>
                </a:solidFill>
                <a:latin typeface="Verdana" panose="020B0604030504040204" pitchFamily="34" charset="0"/>
              </a:rPr>
              <a:t>O</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2ATP</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2NADH</a:t>
            </a:r>
            <a:r>
              <a:rPr lang="en-US" sz="2800" dirty="0">
                <a:solidFill>
                  <a:srgbClr val="0A0A0A"/>
                </a:solidFill>
                <a:latin typeface="Verdana" panose="020B0604030504040204" pitchFamily="34" charset="0"/>
              </a:rPr>
              <a:t> + </a:t>
            </a:r>
            <a:r>
              <a:rPr lang="en-US" sz="2800" dirty="0" err="1">
                <a:solidFill>
                  <a:srgbClr val="0A0A0A"/>
                </a:solidFill>
                <a:latin typeface="Verdana" panose="020B0604030504040204" pitchFamily="34" charset="0"/>
              </a:rPr>
              <a:t>2H</a:t>
            </a:r>
            <a:r>
              <a:rPr lang="en-US" sz="2800" baseline="30000" dirty="0">
                <a:solidFill>
                  <a:srgbClr val="0A0A0A"/>
                </a:solidFill>
                <a:latin typeface="Verdana" panose="020B0604030504040204" pitchFamily="34" charset="0"/>
              </a:rPr>
              <a:t>+</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2672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1314" y="467267"/>
            <a:ext cx="4099199" cy="523220"/>
          </a:xfrm>
          <a:prstGeom prst="rect">
            <a:avLst/>
          </a:prstGeom>
        </p:spPr>
        <p:txBody>
          <a:bodyPr wrap="none">
            <a:spAutoFit/>
          </a:bodyPr>
          <a:lstStyle/>
          <a:p>
            <a:r>
              <a:rPr lang="en-US" sz="2800" b="1" dirty="0">
                <a:solidFill>
                  <a:srgbClr val="0A0A0A"/>
                </a:solidFill>
                <a:latin typeface="Verdana" panose="020B0604030504040204" pitchFamily="34" charset="0"/>
              </a:rPr>
              <a:t>Glycolysis enzymes</a:t>
            </a:r>
            <a:endParaRPr lang="en-US" sz="2800" b="0" i="0" dirty="0">
              <a:solidFill>
                <a:srgbClr val="0A0A0A"/>
              </a:solidFill>
              <a:effectLst/>
              <a:latin typeface="Verdana" panose="020B0604030504040204" pitchFamily="34" charset="0"/>
            </a:endParaRPr>
          </a:p>
        </p:txBody>
      </p:sp>
      <p:sp>
        <p:nvSpPr>
          <p:cNvPr id="3" name="Rectangle 2"/>
          <p:cNvSpPr/>
          <p:nvPr/>
        </p:nvSpPr>
        <p:spPr>
          <a:xfrm>
            <a:off x="1249250" y="1985167"/>
            <a:ext cx="9620519" cy="3108543"/>
          </a:xfrm>
          <a:prstGeom prst="rect">
            <a:avLst/>
          </a:prstGeom>
        </p:spPr>
        <p:txBody>
          <a:bodyPr wrap="square">
            <a:spAutoFit/>
          </a:bodyPr>
          <a:lstStyle/>
          <a:p>
            <a:r>
              <a:rPr lang="en-US" sz="2800" dirty="0">
                <a:solidFill>
                  <a:srgbClr val="0A0A0A"/>
                </a:solidFill>
                <a:latin typeface="Verdana" panose="020B0604030504040204" pitchFamily="34" charset="0"/>
              </a:rPr>
              <a:t>In most kinds of cells, the enzymes that catalyze glycolytic reactions are present in the extra-mitochondrial fraction of the cell in the cytosol. </a:t>
            </a:r>
            <a:endParaRPr lang="en-US" sz="2800" dirty="0" smtClean="0">
              <a:solidFill>
                <a:srgbClr val="0A0A0A"/>
              </a:solidFill>
              <a:latin typeface="Verdana" panose="020B0604030504040204" pitchFamily="34" charset="0"/>
            </a:endParaRPr>
          </a:p>
          <a:p>
            <a:endParaRPr lang="en-US" sz="2800" dirty="0">
              <a:solidFill>
                <a:srgbClr val="0A0A0A"/>
              </a:solidFill>
              <a:latin typeface="Verdana" panose="020B0604030504040204" pitchFamily="34" charset="0"/>
            </a:endParaRPr>
          </a:p>
          <a:p>
            <a:r>
              <a:rPr lang="en-US" sz="2800" dirty="0" smtClean="0">
                <a:solidFill>
                  <a:srgbClr val="0A0A0A"/>
                </a:solidFill>
                <a:latin typeface="Verdana" panose="020B0604030504040204" pitchFamily="34" charset="0"/>
              </a:rPr>
              <a:t>One </a:t>
            </a:r>
            <a:r>
              <a:rPr lang="en-US" sz="2800" dirty="0">
                <a:solidFill>
                  <a:srgbClr val="0A0A0A"/>
                </a:solidFill>
                <a:latin typeface="Verdana" panose="020B0604030504040204" pitchFamily="34" charset="0"/>
              </a:rPr>
              <a:t>common characteristic in all the enzymes involved in glycolysis is that nearly all of them require </a:t>
            </a:r>
            <a:r>
              <a:rPr lang="en-US" sz="2800" dirty="0" err="1">
                <a:solidFill>
                  <a:srgbClr val="0A0A0A"/>
                </a:solidFill>
                <a:latin typeface="Verdana" panose="020B0604030504040204" pitchFamily="34" charset="0"/>
              </a:rPr>
              <a:t>Mg</a:t>
            </a:r>
            <a:r>
              <a:rPr lang="en-US" sz="2800" baseline="30000" dirty="0" err="1">
                <a:solidFill>
                  <a:srgbClr val="0A0A0A"/>
                </a:solidFill>
                <a:latin typeface="Verdana" panose="020B0604030504040204" pitchFamily="34" charset="0"/>
              </a:rPr>
              <a:t>2</a:t>
            </a:r>
            <a:r>
              <a:rPr lang="en-US" sz="2800" baseline="30000" dirty="0">
                <a:solidFill>
                  <a:srgbClr val="0A0A0A"/>
                </a:solidFill>
                <a:latin typeface="Verdana" panose="020B0604030504040204" pitchFamily="34" charset="0"/>
              </a:rPr>
              <a:t>+</a:t>
            </a:r>
            <a:r>
              <a:rPr lang="en-US" sz="2800" dirty="0">
                <a:solidFill>
                  <a:srgbClr val="0A0A0A"/>
                </a:solidFill>
                <a:latin typeface="Verdana" panose="020B0604030504040204" pitchFamily="34" charset="0"/>
              </a:rPr>
              <a:t>.</a:t>
            </a:r>
            <a:endParaRPr lang="en-US" sz="2800" dirty="0"/>
          </a:p>
        </p:txBody>
      </p:sp>
    </p:spTree>
    <p:extLst>
      <p:ext uri="{BB962C8B-B14F-4D97-AF65-F5344CB8AC3E}">
        <p14:creationId xmlns:p14="http://schemas.microsoft.com/office/powerpoint/2010/main" val="114433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2" y="547058"/>
            <a:ext cx="10097036" cy="5693866"/>
          </a:xfrm>
          <a:prstGeom prst="rect">
            <a:avLst/>
          </a:prstGeom>
        </p:spPr>
        <p:txBody>
          <a:bodyPr wrap="square">
            <a:spAutoFit/>
          </a:bodyPr>
          <a:lstStyle/>
          <a:p>
            <a:r>
              <a:rPr lang="en-US" sz="2800" dirty="0">
                <a:solidFill>
                  <a:srgbClr val="0A0A0A"/>
                </a:solidFill>
                <a:latin typeface="Verdana" panose="020B0604030504040204" pitchFamily="34" charset="0"/>
              </a:rPr>
              <a:t>The following are the enzymes that catalyze different steps throughout the process of glycolysis</a:t>
            </a:r>
            <a:r>
              <a:rPr lang="en-US" sz="2800" dirty="0" smtClean="0">
                <a:solidFill>
                  <a:srgbClr val="0A0A0A"/>
                </a:solidFill>
                <a:latin typeface="Verdana" panose="020B0604030504040204" pitchFamily="34" charset="0"/>
              </a:rPr>
              <a:t>:</a:t>
            </a:r>
          </a:p>
          <a:p>
            <a:endParaRPr lang="en-US" sz="2800" dirty="0">
              <a:solidFill>
                <a:srgbClr val="0A0A0A"/>
              </a:solidFill>
              <a:latin typeface="Verdana" panose="020B0604030504040204" pitchFamily="34" charset="0"/>
            </a:endParaRPr>
          </a:p>
          <a:p>
            <a:pPr>
              <a:buFont typeface="+mj-lt"/>
              <a:buAutoNum type="arabicPeriod"/>
            </a:pPr>
            <a:r>
              <a:rPr lang="en-US" sz="2800" dirty="0">
                <a:solidFill>
                  <a:srgbClr val="0A0A0A"/>
                </a:solidFill>
                <a:latin typeface="Verdana" panose="020B0604030504040204" pitchFamily="34" charset="0"/>
              </a:rPr>
              <a:t>Hexokinase</a:t>
            </a:r>
          </a:p>
          <a:p>
            <a:pPr>
              <a:buFont typeface="+mj-lt"/>
              <a:buAutoNum type="arabicPeriod"/>
            </a:pPr>
            <a:r>
              <a:rPr lang="en-US" sz="2800" dirty="0" err="1">
                <a:solidFill>
                  <a:srgbClr val="0A0A0A"/>
                </a:solidFill>
                <a:latin typeface="Verdana" panose="020B0604030504040204" pitchFamily="34" charset="0"/>
              </a:rPr>
              <a:t>Phosphoglucoisomerase</a:t>
            </a:r>
            <a:endParaRPr lang="en-US" sz="2800" dirty="0">
              <a:solidFill>
                <a:srgbClr val="0A0A0A"/>
              </a:solidFill>
              <a:latin typeface="Verdana" panose="020B0604030504040204" pitchFamily="34" charset="0"/>
            </a:endParaRPr>
          </a:p>
          <a:p>
            <a:pPr>
              <a:buFont typeface="+mj-lt"/>
              <a:buAutoNum type="arabicPeriod"/>
            </a:pPr>
            <a:r>
              <a:rPr lang="en-US" sz="2800" dirty="0">
                <a:solidFill>
                  <a:srgbClr val="0A0A0A"/>
                </a:solidFill>
                <a:latin typeface="Verdana" panose="020B0604030504040204" pitchFamily="34" charset="0"/>
              </a:rPr>
              <a:t>Phosphofructokinase</a:t>
            </a:r>
          </a:p>
          <a:p>
            <a:pPr>
              <a:buFont typeface="+mj-lt"/>
              <a:buAutoNum type="arabicPeriod"/>
            </a:pPr>
            <a:r>
              <a:rPr lang="en-US" sz="2800" dirty="0">
                <a:solidFill>
                  <a:srgbClr val="0A0A0A"/>
                </a:solidFill>
                <a:latin typeface="Verdana" panose="020B0604030504040204" pitchFamily="34" charset="0"/>
              </a:rPr>
              <a:t>Aldolase</a:t>
            </a:r>
          </a:p>
          <a:p>
            <a:pPr>
              <a:buFont typeface="+mj-lt"/>
              <a:buAutoNum type="arabicPeriod"/>
            </a:pPr>
            <a:r>
              <a:rPr lang="en-US" sz="2800" dirty="0" err="1">
                <a:solidFill>
                  <a:srgbClr val="0A0A0A"/>
                </a:solidFill>
                <a:latin typeface="Verdana" panose="020B0604030504040204" pitchFamily="34" charset="0"/>
              </a:rPr>
              <a:t>Phosphotriose</a:t>
            </a:r>
            <a:r>
              <a:rPr lang="en-US" sz="2800" dirty="0">
                <a:solidFill>
                  <a:srgbClr val="0A0A0A"/>
                </a:solidFill>
                <a:latin typeface="Verdana" panose="020B0604030504040204" pitchFamily="34" charset="0"/>
              </a:rPr>
              <a:t> isomerase</a:t>
            </a:r>
          </a:p>
          <a:p>
            <a:pPr>
              <a:buFont typeface="+mj-lt"/>
              <a:buAutoNum type="arabicPeriod"/>
            </a:pPr>
            <a:r>
              <a:rPr lang="en-US" sz="2800" dirty="0">
                <a:solidFill>
                  <a:srgbClr val="0A0A0A"/>
                </a:solidFill>
                <a:latin typeface="Verdana" panose="020B0604030504040204" pitchFamily="34" charset="0"/>
              </a:rPr>
              <a:t>Glyceraldehyde 3-phosphate dehydrogenase</a:t>
            </a:r>
          </a:p>
          <a:p>
            <a:pPr>
              <a:buFont typeface="+mj-lt"/>
              <a:buAutoNum type="arabicPeriod"/>
            </a:pPr>
            <a:r>
              <a:rPr lang="en-US" sz="2800" dirty="0">
                <a:solidFill>
                  <a:srgbClr val="0A0A0A"/>
                </a:solidFill>
                <a:latin typeface="Verdana" panose="020B0604030504040204" pitchFamily="34" charset="0"/>
              </a:rPr>
              <a:t>Phosphoglycerate kinase</a:t>
            </a:r>
          </a:p>
          <a:p>
            <a:pPr>
              <a:buFont typeface="+mj-lt"/>
              <a:buAutoNum type="arabicPeriod"/>
            </a:pPr>
            <a:r>
              <a:rPr lang="en-US" sz="2800" dirty="0">
                <a:solidFill>
                  <a:srgbClr val="0A0A0A"/>
                </a:solidFill>
                <a:latin typeface="Verdana" panose="020B0604030504040204" pitchFamily="34" charset="0"/>
              </a:rPr>
              <a:t>Phosphoglycerate mutase</a:t>
            </a:r>
          </a:p>
          <a:p>
            <a:pPr>
              <a:buFont typeface="+mj-lt"/>
              <a:buAutoNum type="arabicPeriod"/>
            </a:pPr>
            <a:r>
              <a:rPr lang="en-US" sz="2800" dirty="0">
                <a:solidFill>
                  <a:srgbClr val="0A0A0A"/>
                </a:solidFill>
                <a:latin typeface="Verdana" panose="020B0604030504040204" pitchFamily="34" charset="0"/>
              </a:rPr>
              <a:t>Enolase</a:t>
            </a:r>
          </a:p>
          <a:p>
            <a:pPr>
              <a:buFont typeface="+mj-lt"/>
              <a:buAutoNum type="arabicPeriod"/>
            </a:pPr>
            <a:r>
              <a:rPr lang="en-US" sz="2800" dirty="0">
                <a:solidFill>
                  <a:srgbClr val="0A0A0A"/>
                </a:solidFill>
                <a:latin typeface="Verdana" panose="020B0604030504040204" pitchFamily="34" charset="0"/>
              </a:rPr>
              <a:t>Pyruvate kinase</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55286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3333" y="687401"/>
            <a:ext cx="3403496" cy="523220"/>
          </a:xfrm>
          <a:prstGeom prst="rect">
            <a:avLst/>
          </a:prstGeom>
        </p:spPr>
        <p:txBody>
          <a:bodyPr wrap="none">
            <a:spAutoFit/>
          </a:bodyPr>
          <a:lstStyle/>
          <a:p>
            <a:r>
              <a:rPr lang="en-US" sz="2800" b="1" dirty="0">
                <a:solidFill>
                  <a:srgbClr val="0A0A0A"/>
                </a:solidFill>
                <a:latin typeface="Verdana" panose="020B0604030504040204" pitchFamily="34" charset="0"/>
              </a:rPr>
              <a:t>Glycolysis steps</a:t>
            </a:r>
            <a:endParaRPr lang="en-US" sz="2800" b="0" i="0" dirty="0">
              <a:solidFill>
                <a:srgbClr val="0A0A0A"/>
              </a:solidFill>
              <a:effectLst/>
              <a:latin typeface="Verdana" panose="020B0604030504040204" pitchFamily="34" charset="0"/>
            </a:endParaRPr>
          </a:p>
        </p:txBody>
      </p:sp>
      <p:sp>
        <p:nvSpPr>
          <p:cNvPr id="3" name="Rectangle 2"/>
          <p:cNvSpPr/>
          <p:nvPr/>
        </p:nvSpPr>
        <p:spPr>
          <a:xfrm>
            <a:off x="3048000" y="3105835"/>
            <a:ext cx="6096000" cy="954107"/>
          </a:xfrm>
          <a:prstGeom prst="rect">
            <a:avLst/>
          </a:prstGeom>
        </p:spPr>
        <p:txBody>
          <a:bodyPr>
            <a:spAutoFit/>
          </a:bodyPr>
          <a:lstStyle/>
          <a:p>
            <a:r>
              <a:rPr lang="en-US" sz="2800" dirty="0">
                <a:solidFill>
                  <a:srgbClr val="0A0A0A"/>
                </a:solidFill>
                <a:latin typeface="Verdana" panose="020B0604030504040204" pitchFamily="34" charset="0"/>
              </a:rPr>
              <a:t>The ten steps of glycolysis occur in the following sequence:</a:t>
            </a:r>
            <a:endParaRPr lang="en-US" sz="2800" dirty="0"/>
          </a:p>
        </p:txBody>
      </p:sp>
    </p:spTree>
    <p:extLst>
      <p:ext uri="{BB962C8B-B14F-4D97-AF65-F5344CB8AC3E}">
        <p14:creationId xmlns:p14="http://schemas.microsoft.com/office/powerpoint/2010/main" val="3864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ep 1- Phosphorylation of gluc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876" y="1788516"/>
            <a:ext cx="6145592" cy="37365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27464" y="395313"/>
            <a:ext cx="7257115" cy="523220"/>
          </a:xfrm>
          <a:prstGeom prst="rect">
            <a:avLst/>
          </a:prstGeom>
        </p:spPr>
        <p:txBody>
          <a:bodyPr wrap="none">
            <a:spAutoFit/>
          </a:bodyPr>
          <a:lstStyle/>
          <a:p>
            <a:r>
              <a:rPr lang="en-US" sz="2800" b="1" dirty="0">
                <a:solidFill>
                  <a:srgbClr val="0A0A0A"/>
                </a:solidFill>
                <a:latin typeface="Verdana" panose="020B0604030504040204" pitchFamily="34" charset="0"/>
              </a:rPr>
              <a:t>Step 1- Phosphorylation of glucose</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2096745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491" y="1948014"/>
            <a:ext cx="10560676" cy="3539430"/>
          </a:xfrm>
          <a:prstGeom prst="rect">
            <a:avLst/>
          </a:prstGeom>
        </p:spPr>
        <p:txBody>
          <a:bodyPr wrap="square">
            <a:spAutoFit/>
          </a:bodyPr>
          <a:lstStyle/>
          <a:p>
            <a:r>
              <a:rPr lang="en-US" sz="2800" dirty="0" smtClean="0"/>
              <a:t>In the first step of glycolysis, the glucose is initiated or primed for the subsequent steps by phosphorylation at the </a:t>
            </a:r>
            <a:r>
              <a:rPr lang="en-US" sz="2800" dirty="0" err="1" smtClean="0"/>
              <a:t>C</a:t>
            </a:r>
            <a:r>
              <a:rPr lang="en-US" sz="2800" baseline="-25000" dirty="0" err="1" smtClean="0"/>
              <a:t>6</a:t>
            </a:r>
            <a:r>
              <a:rPr lang="en-US" sz="2800" dirty="0" smtClean="0"/>
              <a:t> carbon</a:t>
            </a:r>
            <a:r>
              <a:rPr lang="en-US" sz="2800" dirty="0" smtClean="0"/>
              <a:t>.</a:t>
            </a:r>
          </a:p>
          <a:p>
            <a:endParaRPr lang="en-US" sz="2800" dirty="0" smtClean="0"/>
          </a:p>
          <a:p>
            <a:r>
              <a:rPr lang="en-US" sz="2800" dirty="0" smtClean="0"/>
              <a:t>The process involves the transfer of phosphate from the ATP to glucose forming Glucose-6-phosphate in the presence of the enzyme hexokinase and </a:t>
            </a:r>
            <a:r>
              <a:rPr lang="en-US" sz="2800" dirty="0" err="1" smtClean="0"/>
              <a:t>glucokinase</a:t>
            </a:r>
            <a:r>
              <a:rPr lang="en-US" sz="2800" dirty="0" smtClean="0"/>
              <a:t> (in animals and microbes</a:t>
            </a:r>
            <a:r>
              <a:rPr lang="en-US" sz="2800" dirty="0" smtClean="0"/>
              <a:t>).</a:t>
            </a:r>
          </a:p>
          <a:p>
            <a:endParaRPr lang="en-US" sz="2800" dirty="0" smtClean="0"/>
          </a:p>
          <a:p>
            <a:r>
              <a:rPr lang="en-US" sz="2800" dirty="0" smtClean="0"/>
              <a:t>This step is also accompanied by considerable loss of energy as heat.</a:t>
            </a:r>
            <a:endParaRPr lang="en-US" sz="2800" dirty="0"/>
          </a:p>
        </p:txBody>
      </p:sp>
      <p:sp>
        <p:nvSpPr>
          <p:cNvPr id="3" name="Rectangle 2"/>
          <p:cNvSpPr/>
          <p:nvPr/>
        </p:nvSpPr>
        <p:spPr>
          <a:xfrm>
            <a:off x="1727464" y="395313"/>
            <a:ext cx="7257115" cy="523220"/>
          </a:xfrm>
          <a:prstGeom prst="rect">
            <a:avLst/>
          </a:prstGeom>
        </p:spPr>
        <p:txBody>
          <a:bodyPr wrap="none">
            <a:spAutoFit/>
          </a:bodyPr>
          <a:lstStyle/>
          <a:p>
            <a:r>
              <a:rPr lang="en-US" sz="2800" b="1" dirty="0">
                <a:solidFill>
                  <a:srgbClr val="0A0A0A"/>
                </a:solidFill>
                <a:latin typeface="Verdana" panose="020B0604030504040204" pitchFamily="34" charset="0"/>
              </a:rPr>
              <a:t>Step 1- Phosphorylation of glucose</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425169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666" y="481168"/>
            <a:ext cx="10210562" cy="523220"/>
          </a:xfrm>
          <a:prstGeom prst="rect">
            <a:avLst/>
          </a:prstGeom>
        </p:spPr>
        <p:txBody>
          <a:bodyPr wrap="square">
            <a:spAutoFit/>
          </a:bodyPr>
          <a:lstStyle/>
          <a:p>
            <a:r>
              <a:rPr lang="en-US" sz="2800" b="1" dirty="0">
                <a:solidFill>
                  <a:srgbClr val="0A0A0A"/>
                </a:solidFill>
                <a:latin typeface="Verdana" panose="020B0604030504040204" pitchFamily="34" charset="0"/>
              </a:rPr>
              <a:t>Step 2- Isomerization of Glucose-6-phosphate</a:t>
            </a:r>
            <a:endParaRPr lang="en-US" sz="2800" b="0" i="0" dirty="0">
              <a:solidFill>
                <a:srgbClr val="0A0A0A"/>
              </a:solidFill>
              <a:effectLst/>
              <a:latin typeface="Verdana" panose="020B0604030504040204" pitchFamily="34" charset="0"/>
            </a:endParaRPr>
          </a:p>
        </p:txBody>
      </p:sp>
      <p:pic>
        <p:nvPicPr>
          <p:cNvPr id="2050" name="Picture 2" descr="Step 2- Isomerization of Glucose-6-phosp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666" y="1374245"/>
            <a:ext cx="4762500" cy="25812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10722" y="4289054"/>
            <a:ext cx="10236320" cy="2246769"/>
          </a:xfrm>
          <a:prstGeom prst="rect">
            <a:avLst/>
          </a:prstGeom>
        </p:spPr>
        <p:txBody>
          <a:bodyPr wrap="square">
            <a:spAutoFit/>
          </a:bodyPr>
          <a:lstStyle/>
          <a:p>
            <a:pPr>
              <a:buFont typeface="Arial" panose="020B0604020202020204" pitchFamily="34" charset="0"/>
              <a:buChar char="•"/>
            </a:pPr>
            <a:r>
              <a:rPr lang="en-US" sz="2800" dirty="0">
                <a:solidFill>
                  <a:srgbClr val="0A0A0A"/>
                </a:solidFill>
                <a:latin typeface="Verdana" panose="020B0604030504040204" pitchFamily="34" charset="0"/>
              </a:rPr>
              <a:t>Glucose 6-phosphate is reversibly isomerized to fructose 6-phosphate by the enzyme </a:t>
            </a:r>
            <a:r>
              <a:rPr lang="en-US" sz="2800" dirty="0" err="1">
                <a:solidFill>
                  <a:srgbClr val="0A0A0A"/>
                </a:solidFill>
                <a:latin typeface="Verdana" panose="020B0604030504040204" pitchFamily="34" charset="0"/>
              </a:rPr>
              <a:t>phosphohexoisomerase</a:t>
            </a:r>
            <a:r>
              <a:rPr lang="en-US" sz="2800" dirty="0">
                <a:solidFill>
                  <a:srgbClr val="0A0A0A"/>
                </a:solidFill>
                <a:latin typeface="Verdana" panose="020B0604030504040204" pitchFamily="34" charset="0"/>
              </a:rPr>
              <a:t>/</a:t>
            </a:r>
            <a:r>
              <a:rPr lang="en-US" sz="2800" dirty="0" err="1">
                <a:solidFill>
                  <a:srgbClr val="0A0A0A"/>
                </a:solidFill>
                <a:latin typeface="Verdana" panose="020B0604030504040204" pitchFamily="34" charset="0"/>
              </a:rPr>
              <a:t>phosphoglucoisomerase</a:t>
            </a:r>
            <a:r>
              <a:rPr lang="en-US" sz="2800" dirty="0">
                <a:solidFill>
                  <a:srgbClr val="0A0A0A"/>
                </a:solidFill>
                <a:latin typeface="Verdana" panose="020B0604030504040204" pitchFamily="34" charset="0"/>
              </a:rPr>
              <a:t>.</a:t>
            </a:r>
          </a:p>
          <a:p>
            <a:pPr>
              <a:buFont typeface="Arial" panose="020B0604020202020204" pitchFamily="34" charset="0"/>
              <a:buChar char="•"/>
            </a:pPr>
            <a:r>
              <a:rPr lang="en-US" sz="2800" dirty="0">
                <a:solidFill>
                  <a:srgbClr val="0A0A0A"/>
                </a:solidFill>
                <a:latin typeface="Verdana" panose="020B0604030504040204" pitchFamily="34" charset="0"/>
              </a:rPr>
              <a:t>This reaction involves a shift of the carbonyl oxygen from </a:t>
            </a:r>
            <a:r>
              <a:rPr lang="en-US" sz="2800" dirty="0" err="1">
                <a:solidFill>
                  <a:srgbClr val="0A0A0A"/>
                </a:solidFill>
                <a:latin typeface="Verdana" panose="020B0604030504040204" pitchFamily="34" charset="0"/>
              </a:rPr>
              <a:t>C1</a:t>
            </a:r>
            <a:r>
              <a:rPr lang="en-US" sz="2800" dirty="0">
                <a:solidFill>
                  <a:srgbClr val="0A0A0A"/>
                </a:solidFill>
                <a:latin typeface="Verdana" panose="020B0604030504040204" pitchFamily="34" charset="0"/>
              </a:rPr>
              <a:t> to </a:t>
            </a:r>
            <a:r>
              <a:rPr lang="en-US" sz="2800" dirty="0" err="1">
                <a:solidFill>
                  <a:srgbClr val="0A0A0A"/>
                </a:solidFill>
                <a:latin typeface="Verdana" panose="020B0604030504040204" pitchFamily="34" charset="0"/>
              </a:rPr>
              <a:t>C2</a:t>
            </a:r>
            <a:r>
              <a:rPr lang="en-US" sz="2800" dirty="0">
                <a:solidFill>
                  <a:srgbClr val="0A0A0A"/>
                </a:solidFill>
                <a:latin typeface="Verdana" panose="020B0604030504040204" pitchFamily="34" charset="0"/>
              </a:rPr>
              <a:t>, thus converting an aldose into a ketose.</a:t>
            </a:r>
            <a:endParaRPr lang="en-US" sz="2800" b="0" i="0" dirty="0">
              <a:solidFill>
                <a:srgbClr val="0A0A0A"/>
              </a:solidFill>
              <a:effectLst/>
              <a:latin typeface="Verdana" panose="020B0604030504040204" pitchFamily="34" charset="0"/>
            </a:endParaRPr>
          </a:p>
        </p:txBody>
      </p:sp>
    </p:spTree>
    <p:extLst>
      <p:ext uri="{BB962C8B-B14F-4D97-AF65-F5344CB8AC3E}">
        <p14:creationId xmlns:p14="http://schemas.microsoft.com/office/powerpoint/2010/main" val="307081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769</Words>
  <Application>Microsoft Office PowerPoint</Application>
  <PresentationFormat>Widescreen</PresentationFormat>
  <Paragraphs>87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ZK</dc:creator>
  <cp:lastModifiedBy>ZK</cp:lastModifiedBy>
  <cp:revision>14</cp:revision>
  <dcterms:created xsi:type="dcterms:W3CDTF">2020-11-14T04:08:36Z</dcterms:created>
  <dcterms:modified xsi:type="dcterms:W3CDTF">2020-11-17T00:36:59Z</dcterms:modified>
</cp:coreProperties>
</file>