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22"/>
  </p:notes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Front Matter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oup Member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oup Member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oup Member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al Clos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2865" autoAdjust="0"/>
  </p:normalViewPr>
  <p:slideViewPr>
    <p:cSldViewPr snapToGrid="0">
      <p:cViewPr varScale="1">
        <p:scale>
          <a:sx n="68" d="100"/>
          <a:sy n="68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designed this template so that each member of the project team has a set of slides with its own theme. Members, here’s how you add a new slide to just your set: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where you want to add the slide: Select an existing one in the Thumbnails pane, click the New Slide button, then choose a layout. The new slide gets the same theme as the other slides in your set. </a:t>
            </a:r>
          </a:p>
          <a:p>
            <a:endParaRPr lang="en-US" dirty="0" smtClean="0"/>
          </a:p>
          <a:p>
            <a:r>
              <a:rPr lang="en-US" dirty="0" smtClean="0"/>
              <a:t>Careful! Don’t annoy your fellow presenters by accidentally changing their themes. That can happen if you choose a different theme from the Design tab, which changes all of the slides in the presentation to that look.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68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16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1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734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86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0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62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15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988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746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74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50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35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05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1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63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21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82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389" y="2644726"/>
            <a:ext cx="8144134" cy="1447986"/>
          </a:xfrm>
        </p:spPr>
        <p:txBody>
          <a:bodyPr/>
          <a:lstStyle/>
          <a:p>
            <a:pPr algn="l"/>
            <a:r>
              <a:rPr lang="en-US" sz="4800" dirty="0" smtClean="0"/>
              <a:t>The Global Human Population </a:t>
            </a:r>
            <a:r>
              <a:rPr lang="en-US" sz="4800" dirty="0" smtClean="0"/>
              <a:t>Explosion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5506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Lecture no. 3</a:t>
            </a:r>
          </a:p>
          <a:p>
            <a:r>
              <a:rPr lang="en-US" sz="2400" b="1" dirty="0" smtClean="0"/>
              <a:t>Lecturer: Dr. </a:t>
            </a:r>
            <a:r>
              <a:rPr lang="en-US" sz="2400" b="1" dirty="0" err="1" smtClean="0"/>
              <a:t>Saffora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Riaz</a:t>
            </a:r>
            <a:endParaRPr lang="en-US" sz="2400" b="1" dirty="0" smtClean="0"/>
          </a:p>
          <a:p>
            <a:r>
              <a:rPr lang="en-US" sz="2400" b="1" dirty="0" err="1" smtClean="0"/>
              <a:t>M.Sc</a:t>
            </a:r>
            <a:r>
              <a:rPr lang="en-US" sz="2400" b="1" dirty="0" smtClean="0"/>
              <a:t> (evening) 2018-2020</a:t>
            </a:r>
          </a:p>
          <a:p>
            <a:r>
              <a:rPr lang="en-US" sz="2400" b="1" dirty="0" smtClean="0"/>
              <a:t>Lahore College for Women </a:t>
            </a:r>
            <a:r>
              <a:rPr lang="en-US" sz="2400" b="1" dirty="0" smtClean="0"/>
              <a:t>U</a:t>
            </a:r>
            <a:r>
              <a:rPr lang="en-US" sz="2400" b="1" dirty="0" smtClean="0"/>
              <a:t>niversity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Average Fertility </a:t>
            </a:r>
            <a:r>
              <a:rPr lang="en-US" b="1" dirty="0" smtClean="0"/>
              <a:t>R</a:t>
            </a:r>
            <a:r>
              <a:rPr lang="en-US" b="1" dirty="0" smtClean="0"/>
              <a:t>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average fertility rate</a:t>
            </a:r>
            <a:r>
              <a:rPr lang="en-US" dirty="0" smtClean="0"/>
              <a:t>-that is , the average number of babies born to a woman over her lifetime-has declined, resulting in a decreasing rate of growth of </a:t>
            </a:r>
            <a:r>
              <a:rPr lang="en-US" dirty="0" smtClean="0"/>
              <a:t>population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Worlds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Rich Nations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                  The World Bank, an arm of the United Nations, divide the countries of the world into three main economics categories: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High-income, highly developed, industrialized  countries 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Middle-income, moderately developed countries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Rich-income countries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Developed countries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The high-income nations are commonly referred to as </a:t>
            </a:r>
            <a:r>
              <a:rPr lang="en-US" dirty="0" smtClean="0"/>
              <a:t>developed. </a:t>
            </a:r>
            <a:r>
              <a:rPr lang="en-US" dirty="0" smtClean="0"/>
              <a:t>countries 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Developing countries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Whereas the middle- and low- income countries to as </a:t>
            </a:r>
            <a:r>
              <a:rPr lang="en-US" dirty="0" smtClean="0"/>
              <a:t>developing.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in rich and poor 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Total fertility rate: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Average no of children each woman has over her lifetime.   </a:t>
            </a:r>
          </a:p>
          <a:p>
            <a:pPr>
              <a:lnSpc>
                <a:spcPct val="100000"/>
              </a:lnSpc>
            </a:pPr>
            <a:r>
              <a:rPr lang="en-US" sz="2800" b="1" dirty="0" err="1" smtClean="0"/>
              <a:t>Replacment</a:t>
            </a:r>
            <a:r>
              <a:rPr lang="en-US" sz="2800" b="1" dirty="0" smtClean="0"/>
              <a:t> factor:</a:t>
            </a:r>
            <a:endParaRPr lang="en-US" b="1" dirty="0" smtClean="0"/>
          </a:p>
          <a:p>
            <a:pPr>
              <a:lnSpc>
                <a:spcPct val="100000"/>
              </a:lnSpc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</a:t>
            </a:r>
            <a:r>
              <a:rPr lang="en-US" b="1" dirty="0" smtClean="0"/>
              <a:t>T</a:t>
            </a:r>
            <a:r>
              <a:rPr lang="en-US" dirty="0" smtClean="0"/>
              <a:t>hat fertility rate which will just replaced the population of parents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17" y="753228"/>
            <a:ext cx="10185011" cy="1080938"/>
          </a:xfrm>
        </p:spPr>
        <p:txBody>
          <a:bodyPr>
            <a:normAutofit/>
          </a:bodyPr>
          <a:lstStyle/>
          <a:p>
            <a:r>
              <a:rPr lang="en-US" dirty="0" smtClean="0"/>
              <a:t>Different population present different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2336873"/>
            <a:ext cx="10213144" cy="35993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800" b="1" dirty="0" smtClean="0"/>
              <a:t>Environmental regard:</a:t>
            </a:r>
          </a:p>
          <a:p>
            <a:pPr>
              <a:lnSpc>
                <a:spcPct val="100000"/>
              </a:lnSpc>
              <a:buNone/>
            </a:pPr>
            <a:r>
              <a:rPr lang="en-US" sz="2800" b="1" dirty="0" smtClean="0"/>
              <a:t> </a:t>
            </a:r>
            <a:r>
              <a:rPr lang="en-US" sz="2800" b="1" dirty="0" smtClean="0"/>
              <a:t>                         </a:t>
            </a:r>
            <a:r>
              <a:rPr lang="en-US" dirty="0" smtClean="0"/>
              <a:t>E</a:t>
            </a:r>
            <a:r>
              <a:rPr lang="en-US" dirty="0" smtClean="0"/>
              <a:t>nvironmental impacts of affluent lifestyle may be moderated to a large extent by a factor we call environmental </a:t>
            </a:r>
            <a:r>
              <a:rPr lang="en-US" dirty="0" smtClean="0"/>
              <a:t>regard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Negative                population size  ×     consumptiveness of </a:t>
            </a:r>
            <a:r>
              <a:rPr lang="en-US" dirty="0" smtClean="0"/>
              <a:t>lifestyle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Environmental  =   __________________________________________        </a:t>
            </a:r>
          </a:p>
          <a:p>
            <a:pPr>
              <a:buNone/>
            </a:pPr>
            <a:r>
              <a:rPr lang="en-US" dirty="0" smtClean="0"/>
              <a:t>Impact                             environmental regard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437" y="4149969"/>
            <a:ext cx="9706708" cy="1603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3" y="753228"/>
            <a:ext cx="10125370" cy="1080938"/>
          </a:xfrm>
        </p:spPr>
        <p:txBody>
          <a:bodyPr/>
          <a:lstStyle/>
          <a:p>
            <a:r>
              <a:rPr lang="en-US" dirty="0" smtClean="0"/>
              <a:t>Environmental and social impacts on growing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83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Five basic alternatives are possible all of which are being played out various degrees by people in these societies</a:t>
            </a:r>
          </a:p>
          <a:p>
            <a:pPr>
              <a:lnSpc>
                <a:spcPct val="100000"/>
              </a:lnSpc>
              <a:buNone/>
            </a:pPr>
            <a:endParaRPr lang="en-US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/>
              <a:t>Subdivide farms among the children of the next generation and/or intensify cultivation of existing and to increase production per unit area.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 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2. Open up new land to farm.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3. Move </a:t>
            </a:r>
            <a:r>
              <a:rPr lang="en-US" sz="2400" dirty="0" smtClean="0"/>
              <a:t>to cities and seek </a:t>
            </a:r>
            <a:r>
              <a:rPr lang="en-US" sz="2400" dirty="0" smtClean="0"/>
              <a:t>employment.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4. Engage </a:t>
            </a:r>
            <a:r>
              <a:rPr lang="en-US" sz="2400" dirty="0" smtClean="0"/>
              <a:t>in illicit  activities for </a:t>
            </a:r>
            <a:r>
              <a:rPr lang="en-US" sz="2400" dirty="0" smtClean="0"/>
              <a:t>income. 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          Illicit drugs</a:t>
            </a:r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Poaching of wildlife</a:t>
            </a:r>
            <a:endParaRPr lang="en-US" sz="2400" dirty="0" smtClean="0"/>
          </a:p>
          <a:p>
            <a:pPr marL="914400" lvl="1" indent="-457200">
              <a:lnSpc>
                <a:spcPct val="100000"/>
              </a:lnSpc>
              <a:buNone/>
            </a:pPr>
            <a:r>
              <a:rPr lang="en-US" sz="2400" dirty="0" smtClean="0"/>
              <a:t>5. Emigrate </a:t>
            </a:r>
            <a:r>
              <a:rPr lang="en-US" sz="2400" dirty="0" smtClean="0"/>
              <a:t>to other countries legally or </a:t>
            </a:r>
            <a:r>
              <a:rPr lang="en-US" sz="2400" dirty="0" smtClean="0"/>
              <a:t>illegally.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6. Impoverished women and children.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Population profile: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A population profile is a bar graph showing the no of people (males and females separately)at each age for a given population.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Demography :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                 The field of collecting, compiling, and presenting information about populations is called demography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projections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Most significantly we can use a population profile and certain others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data to estimate the future over all growth of a population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The forecasting technique:</a:t>
            </a:r>
          </a:p>
          <a:p>
            <a:pPr>
              <a:lnSpc>
                <a:spcPct val="100000"/>
              </a:lnSpc>
              <a:buNone/>
            </a:pPr>
            <a:r>
              <a:rPr lang="en-US" sz="2800" b="1" dirty="0" smtClean="0"/>
              <a:t> </a:t>
            </a:r>
            <a:r>
              <a:rPr lang="en-US" sz="2800" b="1" dirty="0" smtClean="0"/>
              <a:t>                      </a:t>
            </a:r>
            <a:r>
              <a:rPr lang="en-US" dirty="0" smtClean="0"/>
              <a:t>T</a:t>
            </a:r>
            <a:r>
              <a:rPr lang="en-US" dirty="0" smtClean="0"/>
              <a:t>he technique of estimating future population growth of (or decline) is one of estimating numbers of future births and deaths.</a:t>
            </a:r>
            <a:endParaRPr lang="en-US" sz="2800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Transition: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12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 gradual shift from the primitive to the modern condition that is correlated with development is called demographic transition.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C</a:t>
            </a:r>
            <a:r>
              <a:rPr lang="en-US" dirty="0" smtClean="0"/>
              <a:t>rude </a:t>
            </a:r>
            <a:r>
              <a:rPr lang="en-US" dirty="0" smtClean="0"/>
              <a:t>B</a:t>
            </a:r>
            <a:r>
              <a:rPr lang="en-US" dirty="0" smtClean="0"/>
              <a:t>irth Rate (CBR)and Crude Death </a:t>
            </a:r>
            <a:r>
              <a:rPr lang="en-US" dirty="0" smtClean="0"/>
              <a:t>R</a:t>
            </a:r>
            <a:r>
              <a:rPr lang="en-US" dirty="0" smtClean="0"/>
              <a:t>ate(CDR) :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these term are define as the no of births or deaths per 1000 of population per year.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CBD                          CDR                         natural increase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no of births        _    no of deaths    =         (or decrease) in   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per 1000                 per 1000                      population per 1000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per year                   per year                      per year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0333" y="4515729"/>
            <a:ext cx="9158068" cy="19976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/>
              <a:t>“The rapid increase in numbers of a particular species, especially in the world's human population since the end of World War II, attributed to an accelerating birthrate, a decrease in infant mortality, and an increase in life expectancy.”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transition (4 phases)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8669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Phase 1   Primitive stability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high CBR offset equally by high CDR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Phase 2   Declining CDR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reduction of infants and high mortality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Phase 3   Declining CBR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                        reduction in fertility rate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Phase 4   Modern stability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low CDR but an equal low CBR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</a:t>
            </a:r>
            <a:r>
              <a:rPr lang="en-US" dirty="0" smtClean="0"/>
              <a:t>Counterarguments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Some claims that population growth is beneficial in that more people provide more ideas, creativity and work.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dirty="0" smtClean="0"/>
              <a:t>      Supported by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dirty="0" smtClean="0"/>
              <a:t>                             the fact that greatest technological advance and improvements in living standards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None/>
            </a:pPr>
            <a:r>
              <a:rPr lang="en-US" dirty="0" smtClean="0"/>
              <a:t>2. Some </a:t>
            </a:r>
            <a:r>
              <a:rPr lang="en-US" dirty="0" smtClean="0"/>
              <a:t>claims that any artificial interference in the reproductive process( include sex education, contraceptives and especially abortions.) is immoral 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dirty="0" smtClean="0"/>
              <a:t>      Therefore, 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dirty="0" smtClean="0"/>
              <a:t>                        for them any thought of altering the cause of population growth is not debatable.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3. Some </a:t>
            </a:r>
            <a:r>
              <a:rPr lang="en-US" dirty="0" smtClean="0"/>
              <a:t>argue that population is not the issue as much as consumption is, at least for the present.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What needs to be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                     achieved more than reducing growth in numbers they say, is adopting conservation measures that will reduce consumption.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4. </a:t>
            </a:r>
            <a:r>
              <a:rPr lang="en-US" dirty="0" smtClean="0"/>
              <a:t>Other take the position that population growth will level off by itself well within the capacity to support the population.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Supported by the fact that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                               we have been able to expand agricultural production even faster than population growth and that the average no of birth per women is coming down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Still others are disturbed by the fact that population programs often seem to have the trappings of social engineering – 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                              the rich trying to get rid of the poor or minorities by preventing them from having children. 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Explosion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The main reason for slow and </a:t>
            </a:r>
            <a:r>
              <a:rPr lang="en-US" dirty="0" err="1" smtClean="0"/>
              <a:t>fluctating</a:t>
            </a:r>
            <a:r>
              <a:rPr lang="en-US" dirty="0" smtClean="0"/>
              <a:t> population growth </a:t>
            </a:r>
            <a:r>
              <a:rPr lang="en-US" dirty="0" err="1" smtClean="0"/>
              <a:t>piror</a:t>
            </a:r>
            <a:r>
              <a:rPr lang="en-US" dirty="0" smtClean="0"/>
              <a:t> to the early 1800s was: 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b="1" dirty="0" smtClean="0"/>
              <a:t>1. Prevalence </a:t>
            </a:r>
            <a:r>
              <a:rPr lang="en-US" b="1" dirty="0" smtClean="0"/>
              <a:t>of Diseases</a:t>
            </a:r>
          </a:p>
          <a:p>
            <a:pPr>
              <a:lnSpc>
                <a:spcPct val="100000"/>
              </a:lnSpc>
              <a:buNone/>
            </a:pPr>
            <a:r>
              <a:rPr lang="en-US" b="1" dirty="0" smtClean="0"/>
              <a:t>2. Epidemics of Diseases </a:t>
            </a:r>
          </a:p>
          <a:p>
            <a:pPr>
              <a:lnSpc>
                <a:spcPct val="100000"/>
              </a:lnSpc>
              <a:buNone/>
            </a:pPr>
            <a:r>
              <a:rPr lang="en-US" b="1" dirty="0" smtClean="0"/>
              <a:t>3. Famines also were not unusual.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 population was essentially in a dynamic balance with </a:t>
            </a:r>
            <a:r>
              <a:rPr lang="en-US" b="1" dirty="0" smtClean="0"/>
              <a:t>natural enemies-mainly diseases</a:t>
            </a:r>
            <a:r>
              <a:rPr lang="en-US" dirty="0" smtClean="0"/>
              <a:t>-and other aspects of environmental resistance. 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High reproductive rates </a:t>
            </a:r>
            <a:r>
              <a:rPr lang="en-US" dirty="0" smtClean="0"/>
              <a:t>were largely balanced by </a:t>
            </a:r>
            <a:r>
              <a:rPr lang="en-US" b="1" dirty="0" smtClean="0"/>
              <a:t>high mortality</a:t>
            </a:r>
            <a:r>
              <a:rPr lang="en-US" dirty="0" smtClean="0"/>
              <a:t>, especially among infants and </a:t>
            </a:r>
            <a:r>
              <a:rPr lang="en-US" dirty="0" err="1" smtClean="0"/>
              <a:t>childeren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895</Words>
  <Application>Microsoft Office PowerPoint</Application>
  <PresentationFormat>Custom</PresentationFormat>
  <Paragraphs>100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2_Berlin</vt:lpstr>
      <vt:lpstr>The Global Human Population Explosion</vt:lpstr>
      <vt:lpstr>DEFINITION:</vt:lpstr>
      <vt:lpstr>Major Counterarguments:</vt:lpstr>
      <vt:lpstr>Slide 4</vt:lpstr>
      <vt:lpstr>Slide 5</vt:lpstr>
      <vt:lpstr>Slide 6</vt:lpstr>
      <vt:lpstr>Slide 7</vt:lpstr>
      <vt:lpstr>Reason for the Explosion </vt:lpstr>
      <vt:lpstr>Biologically</vt:lpstr>
      <vt:lpstr> Average Fertility Rate</vt:lpstr>
      <vt:lpstr>Different Worlds </vt:lpstr>
      <vt:lpstr>Slide 12</vt:lpstr>
      <vt:lpstr>Population growth in rich and poor nation </vt:lpstr>
      <vt:lpstr>Different population present different problems </vt:lpstr>
      <vt:lpstr>Environmental and social impacts on growing populations</vt:lpstr>
      <vt:lpstr>Slide 16</vt:lpstr>
      <vt:lpstr>Dynamics of population growth</vt:lpstr>
      <vt:lpstr>Population projections </vt:lpstr>
      <vt:lpstr>Demographic Transition:</vt:lpstr>
      <vt:lpstr>Demographic transition (4 phases)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Toshiba</dc:creator>
  <cp:lastModifiedBy>Windows User</cp:lastModifiedBy>
  <cp:revision>13</cp:revision>
  <dcterms:created xsi:type="dcterms:W3CDTF">2014-04-17T23:07:25Z</dcterms:created>
  <dcterms:modified xsi:type="dcterms:W3CDTF">2020-06-14T19:02:56Z</dcterms:modified>
</cp:coreProperties>
</file>