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80" r:id="rId24"/>
    <p:sldId id="277" r:id="rId25"/>
    <p:sldId id="282" r:id="rId26"/>
    <p:sldId id="278" r:id="rId27"/>
    <p:sldId id="28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E87C56-2409-4BC5-B3A8-48C9B7E51AE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65B46C-38BB-4C07-8F57-8DFDD0A24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117180" cy="1981200"/>
          </a:xfrm>
        </p:spPr>
        <p:txBody>
          <a:bodyPr/>
          <a:lstStyle/>
          <a:p>
            <a:pPr algn="ctr"/>
            <a:r>
              <a:rPr lang="en-US" sz="2800" b="1" dirty="0" smtClean="0"/>
              <a:t>The biosphere: populations, communities, ecosystem and biogeochemical </a:t>
            </a:r>
            <a:r>
              <a:rPr lang="en-US" sz="2800" b="1" dirty="0" smtClean="0"/>
              <a:t>cycles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solidFill>
                  <a:schemeClr val="tx1"/>
                </a:solidFill>
              </a:rPr>
              <a:t>course title: introduction to    environment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7772400" cy="1752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                            </a:t>
            </a:r>
            <a:r>
              <a:rPr lang="en-US" sz="2400" b="1" dirty="0" smtClean="0"/>
              <a:t>    Lecture </a:t>
            </a:r>
            <a:r>
              <a:rPr lang="en-US" sz="2400" b="1" dirty="0" smtClean="0"/>
              <a:t>no. 1</a:t>
            </a:r>
          </a:p>
          <a:p>
            <a:r>
              <a:rPr lang="en-US" sz="2400" b="1" dirty="0" smtClean="0"/>
              <a:t>                </a:t>
            </a:r>
            <a:r>
              <a:rPr lang="en-US" sz="2400" b="1" dirty="0" smtClean="0"/>
              <a:t>     </a:t>
            </a:r>
            <a:r>
              <a:rPr lang="en-US" sz="2400" b="1" dirty="0" smtClean="0"/>
              <a:t>Lecturer:  Dr. </a:t>
            </a:r>
            <a:r>
              <a:rPr lang="en-US" sz="2400" b="1" dirty="0"/>
              <a:t>S</a:t>
            </a:r>
            <a:r>
              <a:rPr lang="en-US" sz="2400" b="1" dirty="0" smtClean="0"/>
              <a:t>affora </a:t>
            </a:r>
            <a:r>
              <a:rPr lang="en-US" sz="2400" b="1" dirty="0" smtClean="0"/>
              <a:t>Riaz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M.Sc. II (evening) 2018-2020</a:t>
            </a:r>
            <a:endParaRPr lang="en-US" sz="2400" b="1" dirty="0" smtClean="0"/>
          </a:p>
          <a:p>
            <a:r>
              <a:rPr lang="en-US" sz="2400" b="1" dirty="0" smtClean="0"/>
              <a:t>      </a:t>
            </a:r>
            <a:r>
              <a:rPr lang="en-US" sz="2400" b="1" dirty="0" smtClean="0"/>
              <a:t>      Lahore </a:t>
            </a:r>
            <a:r>
              <a:rPr lang="en-US" sz="2400" b="1" dirty="0" smtClean="0"/>
              <a:t>College for women University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</a:t>
            </a:r>
            <a:r>
              <a:rPr lang="en-US" sz="2400" b="1" dirty="0" smtClean="0"/>
              <a:t>     </a:t>
            </a:r>
            <a:r>
              <a:rPr lang="en-US" sz="2400" b="1" dirty="0" smtClean="0"/>
              <a:t>Lahore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63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Ecology </a:t>
            </a:r>
          </a:p>
          <a:p>
            <a:r>
              <a:rPr lang="en-US" dirty="0"/>
              <a:t> </a:t>
            </a:r>
            <a:r>
              <a:rPr lang="en-US" dirty="0" smtClean="0"/>
              <a:t>   How the organisms interacts with each other and to their physical environment </a:t>
            </a:r>
          </a:p>
          <a:p>
            <a:r>
              <a:rPr lang="en-US" dirty="0" smtClean="0"/>
              <a:t>Organisms grouped in</a:t>
            </a:r>
            <a:endParaRPr lang="en-US" dirty="0"/>
          </a:p>
          <a:p>
            <a:r>
              <a:rPr lang="en-US" dirty="0" smtClean="0"/>
              <a:t>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3124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3352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72000" y="2971800"/>
            <a:ext cx="16764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</a:rPr>
              <a:t>Populations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3895725"/>
            <a:ext cx="16764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43525" y="4267200"/>
            <a:ext cx="9525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572000" y="4876800"/>
            <a:ext cx="17526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14" name="Plus 13"/>
          <p:cNvSpPr/>
          <p:nvPr/>
        </p:nvSpPr>
        <p:spPr>
          <a:xfrm>
            <a:off x="6477000" y="4953000"/>
            <a:ext cx="228600" cy="152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81800" y="4886325"/>
            <a:ext cx="1676400" cy="3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53050" y="5791200"/>
            <a:ext cx="272415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Biosphere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48300" y="5257800"/>
            <a:ext cx="5715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62800" y="5257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5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Population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Group of individuals of same species living at same place at same time</a:t>
            </a:r>
          </a:p>
          <a:p>
            <a:pPr marL="0" indent="0">
              <a:buNone/>
            </a:pPr>
            <a:r>
              <a:rPr lang="en-US" dirty="0" smtClean="0"/>
              <a:t>Population under go three distinct phases 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chemeClr val="tx2"/>
                </a:solidFill>
              </a:rPr>
              <a:t>Growth</a:t>
            </a:r>
            <a:r>
              <a:rPr lang="en-US" dirty="0" smtClean="0"/>
              <a:t>        available resources exceed number individuals able to exploit them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2) </a:t>
            </a:r>
            <a:r>
              <a:rPr lang="en-US" b="1" dirty="0" smtClean="0">
                <a:solidFill>
                  <a:schemeClr val="tx2"/>
                </a:solidFill>
              </a:rPr>
              <a:t>Stability</a:t>
            </a:r>
            <a:r>
              <a:rPr lang="en-US" dirty="0" smtClean="0"/>
              <a:t>      environment becomes saturated with the population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3) </a:t>
            </a:r>
            <a:r>
              <a:rPr lang="en-US" b="1" dirty="0" smtClean="0">
                <a:solidFill>
                  <a:schemeClr val="tx2"/>
                </a:solidFill>
              </a:rPr>
              <a:t>Decline</a:t>
            </a:r>
            <a:r>
              <a:rPr lang="en-US" dirty="0" smtClean="0"/>
              <a:t>        inevitable decrease in number of individuals that leads to extinction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38350" y="3581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4343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5500" y="5172075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9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phases affected by many of factors</a:t>
            </a:r>
          </a:p>
          <a:p>
            <a:r>
              <a:rPr lang="en-US" dirty="0" smtClean="0"/>
              <a:t>How these factors interact is called </a:t>
            </a:r>
            <a:r>
              <a:rPr lang="en-US" dirty="0" smtClean="0">
                <a:solidFill>
                  <a:schemeClr val="tx2"/>
                </a:solidFill>
              </a:rPr>
              <a:t>Population Dynamics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populations have one key trait common</a:t>
            </a:r>
          </a:p>
          <a:p>
            <a:r>
              <a:rPr lang="en-US" dirty="0" smtClean="0"/>
              <a:t>Grow exponentially, if left unchecked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Intrinsic rate of increase (</a:t>
            </a:r>
            <a:r>
              <a:rPr lang="en-US" b="1" i="1" dirty="0" smtClean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potential for increase of a give population</a:t>
            </a:r>
          </a:p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varies among populations by several factors (</a:t>
            </a:r>
            <a:r>
              <a:rPr lang="en-US" dirty="0" smtClean="0">
                <a:solidFill>
                  <a:schemeClr val="tx2"/>
                </a:solidFill>
              </a:rPr>
              <a:t>death and birth rate</a:t>
            </a:r>
            <a:r>
              <a:rPr lang="en-US" dirty="0" smtClean="0"/>
              <a:t>)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Intrinsic </a:t>
            </a:r>
            <a:r>
              <a:rPr lang="en-US" b="1" dirty="0">
                <a:solidFill>
                  <a:schemeClr val="tx2"/>
                </a:solidFill>
              </a:rPr>
              <a:t>rate of increase </a:t>
            </a:r>
            <a:r>
              <a:rPr lang="en-US" b="1" dirty="0" smtClean="0">
                <a:solidFill>
                  <a:schemeClr val="tx2"/>
                </a:solidFill>
              </a:rPr>
              <a:t>= Birth rate     Death rate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>
            <a:off x="6324600" y="5257800"/>
            <a:ext cx="304800" cy="76200"/>
          </a:xfrm>
          <a:prstGeom prst="mathMin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stability: Regulation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limited by complex interaction of many factors (including other species)</a:t>
            </a:r>
          </a:p>
          <a:p>
            <a:endParaRPr lang="en-US" dirty="0" smtClean="0"/>
          </a:p>
          <a:p>
            <a:r>
              <a:rPr lang="en-US" dirty="0" smtClean="0"/>
              <a:t>For example</a:t>
            </a:r>
          </a:p>
          <a:p>
            <a:r>
              <a:rPr lang="en-US" dirty="0" smtClean="0"/>
              <a:t>Take microbes in a glass</a:t>
            </a:r>
          </a:p>
          <a:p>
            <a:r>
              <a:rPr lang="en-US" dirty="0" smtClean="0"/>
              <a:t>Individuals will experience rapid growth (first admitted)</a:t>
            </a:r>
          </a:p>
          <a:p>
            <a:r>
              <a:rPr lang="en-US" dirty="0" smtClean="0"/>
              <a:t>At a point, space and food becomes limited </a:t>
            </a:r>
          </a:p>
          <a:p>
            <a:r>
              <a:rPr lang="en-US" dirty="0" smtClean="0"/>
              <a:t> Multiplication growth enters to slower growth</a:t>
            </a:r>
          </a:p>
          <a:p>
            <a:r>
              <a:rPr lang="en-US" dirty="0" smtClean="0"/>
              <a:t>Continually slow until it reach to population size stabilizes, depends on Carrying capacity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Abundance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external to population limits reproductive and survival rate</a:t>
            </a:r>
          </a:p>
          <a:p>
            <a:pPr marL="0" indent="0">
              <a:buNone/>
            </a:pPr>
            <a:r>
              <a:rPr lang="en-US" dirty="0" smtClean="0"/>
              <a:t>Two basic categories of environment that effect population</a:t>
            </a:r>
          </a:p>
          <a:p>
            <a:pPr marL="0" indent="0">
              <a:buNone/>
            </a:pPr>
            <a:r>
              <a:rPr lang="en-US" dirty="0" smtClean="0"/>
              <a:t>                  1                                            2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3257550"/>
            <a:ext cx="25146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3276600"/>
            <a:ext cx="2819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Biological environment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47900" y="3657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</p:cNvCxnSpPr>
          <p:nvPr/>
        </p:nvCxnSpPr>
        <p:spPr>
          <a:xfrm>
            <a:off x="6134100" y="36576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4419600"/>
            <a:ext cx="365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4419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77200" y="4419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38875" y="4419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90600" y="44196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limitation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4876800"/>
            <a:ext cx="15240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38775" y="5334000"/>
            <a:ext cx="1600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143750" y="48768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Physical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supply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Space availability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Soil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Light</a:t>
            </a:r>
          </a:p>
          <a:p>
            <a:r>
              <a:rPr lang="en-US" dirty="0" smtClean="0"/>
              <a:t>Physical environment’s constrains can determined by habitat of population 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/>
              <a:t> </a:t>
            </a:r>
            <a:r>
              <a:rPr lang="en-US" dirty="0" smtClean="0"/>
              <a:t>     Remaining Florida Panther population lives in a wetland habitat including the Florida Everglades</a:t>
            </a:r>
          </a:p>
          <a:p>
            <a:r>
              <a:rPr lang="en-US" dirty="0" smtClean="0"/>
              <a:t>Growth is limited by the resources in the shortest supply (</a:t>
            </a:r>
            <a:r>
              <a:rPr lang="en-US" dirty="0" smtClean="0">
                <a:solidFill>
                  <a:schemeClr val="tx2"/>
                </a:solidFill>
              </a:rPr>
              <a:t>Justus </a:t>
            </a:r>
            <a:r>
              <a:rPr lang="en-US" dirty="0" err="1" smtClean="0">
                <a:solidFill>
                  <a:schemeClr val="tx2"/>
                </a:solidFill>
              </a:rPr>
              <a:t>Leibig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 1840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5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Competition</a:t>
            </a:r>
            <a:r>
              <a:rPr lang="en-US" sz="2800" b="1" dirty="0" smtClean="0"/>
              <a:t>  </a:t>
            </a:r>
            <a:endParaRPr lang="en-US" b="1" dirty="0" smtClean="0"/>
          </a:p>
          <a:p>
            <a:r>
              <a:rPr lang="en-US" dirty="0" smtClean="0"/>
              <a:t>  occurs when both populations require same limited resource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Exploitative/ scramble competition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both competing population have equal access to  resource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chemeClr val="tx2"/>
                </a:solidFill>
              </a:rPr>
              <a:t>Interference competition </a:t>
            </a:r>
          </a:p>
          <a:p>
            <a:pPr marL="0" indent="0">
              <a:buNone/>
            </a:pPr>
            <a:r>
              <a:rPr lang="en-US" dirty="0" smtClean="0"/>
              <a:t>            one of the competitors prevents the other from gaining access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400" y="3078480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43434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determined by organism’s niche </a:t>
            </a:r>
          </a:p>
          <a:p>
            <a:r>
              <a:rPr lang="en-US" dirty="0" smtClean="0"/>
              <a:t>Niche         how the organism fits into local “system”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Competition Exclusion </a:t>
            </a:r>
          </a:p>
          <a:p>
            <a:r>
              <a:rPr lang="en-US" dirty="0" smtClean="0"/>
              <a:t>          Niche overlap is very great and competition is so intense that one species eliminates the second species from an area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i="1" dirty="0"/>
              <a:t>P</a:t>
            </a:r>
            <a:r>
              <a:rPr lang="en-US" i="1" dirty="0" smtClean="0"/>
              <a:t>aramecium aurelia </a:t>
            </a:r>
            <a:r>
              <a:rPr lang="en-US" dirty="0" smtClean="0"/>
              <a:t> and closely related species 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2286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0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release </a:t>
            </a:r>
          </a:p>
          <a:p>
            <a:pPr marL="0" indent="0">
              <a:buNone/>
            </a:pPr>
            <a:r>
              <a:rPr lang="en-US" dirty="0" smtClean="0"/>
              <a:t>        one of the two competing species removed, remaining may increase in number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sz="3200" b="1" dirty="0" smtClean="0">
                <a:solidFill>
                  <a:schemeClr val="tx2"/>
                </a:solidFill>
              </a:rPr>
              <a:t>Predation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one organism consume other living organisms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        </a:t>
            </a:r>
            <a:r>
              <a:rPr lang="en-US" dirty="0" smtClean="0"/>
              <a:t>prey on animals</a:t>
            </a:r>
            <a:r>
              <a:rPr lang="en-US" b="1" dirty="0" smtClean="0">
                <a:solidFill>
                  <a:schemeClr val="tx2"/>
                </a:solidFill>
              </a:rPr>
              <a:t>                 </a:t>
            </a:r>
            <a:r>
              <a:rPr lang="en-US" dirty="0" smtClean="0"/>
              <a:t>prey on plants    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95600" y="4105275"/>
            <a:ext cx="2667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4876800"/>
            <a:ext cx="19812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carnivores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4876800"/>
            <a:ext cx="18288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herbivores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4648200"/>
            <a:ext cx="16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52900" y="4486275"/>
            <a:ext cx="0" cy="161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46482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46482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00" y="5181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5181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4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the living things that surrounds us</a:t>
            </a:r>
          </a:p>
          <a:p>
            <a:r>
              <a:rPr lang="en-US" sz="2400" dirty="0" smtClean="0"/>
              <a:t>Air, land, oceans and all living things </a:t>
            </a:r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Environment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51020" y="3276600"/>
            <a:ext cx="0" cy="421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7367" y="3698240"/>
            <a:ext cx="17583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27367" y="3698239"/>
            <a:ext cx="0" cy="3511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85682" y="3698240"/>
            <a:ext cx="0" cy="3511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03148" y="4070176"/>
            <a:ext cx="1448435" cy="5018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/>
              <a:t>Physical environment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4054937"/>
            <a:ext cx="1525905" cy="49140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Biological environment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27367" y="4546339"/>
            <a:ext cx="6985" cy="1377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" y="271046"/>
            <a:ext cx="17491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9751" y="4724400"/>
            <a:ext cx="1237615" cy="309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9751" y="5174442"/>
            <a:ext cx="1237615" cy="309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96737" y="5586441"/>
            <a:ext cx="1237615" cy="3378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86375" y="4571999"/>
            <a:ext cx="0" cy="4425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5682" y="5014594"/>
            <a:ext cx="7341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9800" y="4792574"/>
            <a:ext cx="1828800" cy="5364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Include all the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9853132815_c5d3ae2e3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381000"/>
            <a:ext cx="43053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9817744356_56467b181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81000"/>
            <a:ext cx="42873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5257800"/>
            <a:ext cx="3352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Carnivores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76800" y="5334000"/>
            <a:ext cx="3733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Herbivores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Predation leads to extinction </a:t>
            </a:r>
          </a:p>
          <a:p>
            <a:r>
              <a:rPr lang="en-US" dirty="0" smtClean="0"/>
              <a:t>More commonly, predation limits abundance, do not drive prey to extinction</a:t>
            </a:r>
          </a:p>
          <a:p>
            <a:r>
              <a:rPr lang="en-US" dirty="0" smtClean="0"/>
              <a:t>Prey species have </a:t>
            </a:r>
            <a:r>
              <a:rPr lang="en-US" dirty="0" smtClean="0">
                <a:solidFill>
                  <a:schemeClr val="tx2"/>
                </a:solidFill>
              </a:rPr>
              <a:t>protective traits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smtClean="0"/>
              <a:t>      camouflage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smtClean="0"/>
              <a:t>      poisons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smtClean="0"/>
              <a:t>      spines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smtClean="0"/>
              <a:t>      large size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if prey become scarce, predator switch to other prey</a:t>
            </a:r>
          </a:p>
          <a:p>
            <a:pPr marL="0" indent="0">
              <a:buNone/>
            </a:pPr>
            <a:r>
              <a:rPr lang="en-US" dirty="0" smtClean="0"/>
              <a:t>Allow the first prey to rebound in numbers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5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ymbiosis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together, include many kind of interaction, competition and predation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Mutualism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benefits both species</a:t>
            </a:r>
          </a:p>
          <a:p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/>
              <a:t>coral reef and algae exist in mutualistic relation, supply shelter and food to each other</a:t>
            </a:r>
            <a:endParaRPr lang="en-US" dirty="0"/>
          </a:p>
          <a:p>
            <a:r>
              <a:rPr lang="en-US" sz="2800" b="1" dirty="0" smtClean="0">
                <a:solidFill>
                  <a:schemeClr val="tx2"/>
                </a:solidFill>
              </a:rPr>
              <a:t>Parasitism</a:t>
            </a:r>
          </a:p>
          <a:p>
            <a:r>
              <a:rPr lang="en-US" dirty="0" smtClean="0"/>
              <a:t>One species benefits while harming other</a:t>
            </a:r>
          </a:p>
          <a:p>
            <a:r>
              <a:rPr lang="en-US" dirty="0" smtClean="0"/>
              <a:t>Similar to predation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4953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Mutualism                      Parasitism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E:\Triassic-Symbiosis_1_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" y="1676400"/>
            <a:ext cx="4314825" cy="3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" y="5410200"/>
            <a:ext cx="381000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Coral reef and algae</a:t>
            </a:r>
            <a:endParaRPr lang="en-US" dirty="0"/>
          </a:p>
        </p:txBody>
      </p:sp>
      <p:pic>
        <p:nvPicPr>
          <p:cNvPr id="2051" name="Picture 3" descr="E:\_107136061_mediaitem107136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57350"/>
            <a:ext cx="4572000" cy="3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5410200"/>
            <a:ext cx="358140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Parasites, such as leeches, often do not kill their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Commensalism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     One species benefits other neither infected nor benefited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E.g</a:t>
            </a:r>
            <a:r>
              <a:rPr lang="en-US" dirty="0" smtClean="0"/>
              <a:t>., Spanish moss hangs from trees for support, cause trees no harm or benefit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Amensalism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 one inhabit another while being uninfected itself and accidentally harm the other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E.g</a:t>
            </a:r>
            <a:r>
              <a:rPr lang="en-US" dirty="0" smtClean="0"/>
              <a:t>., elephant crash vegetation, while gaining few benefit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9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remora-host-zebra-shark-areas-presence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021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114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5486400"/>
            <a:ext cx="3657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24400" y="5486400"/>
            <a:ext cx="38862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Amensalism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2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Population decline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Extinction </a:t>
            </a:r>
          </a:p>
          <a:p>
            <a:r>
              <a:rPr lang="en-US" dirty="0" smtClean="0"/>
              <a:t>Elimination of all individuals in a group from an area </a:t>
            </a:r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Earth’s energy budget </a:t>
            </a:r>
          </a:p>
          <a:p>
            <a:r>
              <a:rPr lang="en-US" dirty="0" smtClean="0"/>
              <a:t> The flow of all Pathways of all energy on Earth 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Nonrenewable resources</a:t>
            </a:r>
          </a:p>
          <a:p>
            <a:r>
              <a:rPr lang="en-US" dirty="0" smtClean="0"/>
              <a:t>Take too long to form</a:t>
            </a:r>
          </a:p>
          <a:p>
            <a:r>
              <a:rPr lang="en-US" dirty="0"/>
              <a:t> </a:t>
            </a:r>
            <a:r>
              <a:rPr lang="en-US" dirty="0" smtClean="0"/>
              <a:t>e.g., Fossil Fuel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Renewable resources  </a:t>
            </a:r>
          </a:p>
          <a:p>
            <a:r>
              <a:rPr lang="en-US" dirty="0" smtClean="0"/>
              <a:t>can be recycle easily</a:t>
            </a:r>
          </a:p>
          <a:p>
            <a:r>
              <a:rPr lang="en-US" dirty="0"/>
              <a:t> </a:t>
            </a:r>
            <a:r>
              <a:rPr lang="en-US" dirty="0" smtClean="0"/>
              <a:t>e.g., solar  energy, tidal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6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98899382-education-chart-of-renewable-and-non-renewable-sources-of-energy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286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13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ank you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2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4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spheres” compose Natural environment</a:t>
            </a:r>
          </a:p>
          <a:p>
            <a:r>
              <a:rPr lang="en-US" dirty="0" smtClean="0"/>
              <a:t> 1 Lithosphere_</a:t>
            </a:r>
            <a:r>
              <a:rPr lang="en-US" i="1" dirty="0" smtClean="0"/>
              <a:t>lithos </a:t>
            </a:r>
            <a:r>
              <a:rPr lang="en-US" dirty="0" smtClean="0"/>
              <a:t>(rocks)</a:t>
            </a:r>
            <a:endParaRPr lang="en-US" i="1" dirty="0" smtClean="0"/>
          </a:p>
          <a:p>
            <a:r>
              <a:rPr lang="en-US" dirty="0"/>
              <a:t> </a:t>
            </a:r>
            <a:r>
              <a:rPr lang="en-US" dirty="0" smtClean="0"/>
              <a:t>2 Hydrosphere_</a:t>
            </a:r>
            <a:r>
              <a:rPr lang="en-US" i="1" dirty="0" smtClean="0"/>
              <a:t>hydro </a:t>
            </a:r>
            <a:r>
              <a:rPr lang="en-US" dirty="0" smtClean="0"/>
              <a:t>(water)</a:t>
            </a:r>
          </a:p>
          <a:p>
            <a:r>
              <a:rPr lang="en-US" dirty="0"/>
              <a:t> </a:t>
            </a:r>
            <a:r>
              <a:rPr lang="en-US" dirty="0" smtClean="0"/>
              <a:t>3 Atmosphere_</a:t>
            </a:r>
            <a:r>
              <a:rPr lang="en-US" i="1" dirty="0" smtClean="0"/>
              <a:t>atmos </a:t>
            </a:r>
            <a:r>
              <a:rPr lang="en-US" dirty="0" smtClean="0"/>
              <a:t>(vapor)</a:t>
            </a:r>
            <a:endParaRPr lang="en-US" i="1" dirty="0" smtClean="0"/>
          </a:p>
          <a:p>
            <a:r>
              <a:rPr lang="en-US" dirty="0"/>
              <a:t> </a:t>
            </a:r>
            <a:r>
              <a:rPr lang="en-US" dirty="0" smtClean="0"/>
              <a:t>4 Atmosphere_</a:t>
            </a:r>
            <a:r>
              <a:rPr lang="en-US" i="1" dirty="0" smtClean="0"/>
              <a:t>bios </a:t>
            </a:r>
            <a:r>
              <a:rPr lang="en-US" dirty="0" smtClean="0"/>
              <a:t> (life)</a:t>
            </a:r>
          </a:p>
          <a:p>
            <a:endParaRPr lang="en-US" i="1" dirty="0" smtClean="0"/>
          </a:p>
          <a:p>
            <a:r>
              <a:rPr lang="en-US" dirty="0" smtClean="0"/>
              <a:t>These spheres form outermost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layer of earth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1026" name="Picture 2" descr="E:\four-spheres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2057400"/>
            <a:ext cx="4251960" cy="36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four spheres make the Earth Dynamic Planet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Lithosphere create rocks by internal heat engine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A</a:t>
            </a:r>
            <a:r>
              <a:rPr lang="en-US" dirty="0" smtClean="0"/>
              <a:t>tmosphere weathers &amp; degrades rocks by    chemically reactive gasses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   Hydrosphere erode rocks &amp; transport them as sediments        deposit in ocean basins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85800" y="3124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" y="3962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5181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33600" y="5562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continuoue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Spheres closely interact with one another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Gases released from litho + biosphere to atmosphere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Dynamic and interactive sphere evolved through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Earth is about 4.6 billion Y/O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Lithosphere originated 4 billion years ago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Atmosphere originates 3.8 billion years ago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Biosphere originates at least 3.5 billion years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85800" y="2209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" y="3505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3962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4419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4876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Aspects of </a:t>
            </a:r>
            <a:r>
              <a:rPr lang="en-US" dirty="0"/>
              <a:t>P</a:t>
            </a:r>
            <a:r>
              <a:rPr lang="en-US" dirty="0" smtClean="0"/>
              <a:t>hysical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almost covered with water </a:t>
            </a:r>
          </a:p>
          <a:p>
            <a:r>
              <a:rPr lang="en-US" dirty="0" smtClean="0"/>
              <a:t>Atmosphere composed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N</a:t>
            </a:r>
            <a:r>
              <a:rPr lang="en-US" sz="1600" dirty="0" smtClean="0"/>
              <a:t>2</a:t>
            </a:r>
            <a:r>
              <a:rPr lang="en-US" dirty="0" smtClean="0"/>
              <a:t> (78.1%)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O</a:t>
            </a:r>
            <a:r>
              <a:rPr lang="en-US" sz="1600" dirty="0" smtClean="0"/>
              <a:t>2</a:t>
            </a:r>
            <a:r>
              <a:rPr lang="en-US" dirty="0" smtClean="0"/>
              <a:t> (20.9%)</a:t>
            </a:r>
          </a:p>
          <a:p>
            <a:endParaRPr lang="en-US" dirty="0" smtClean="0"/>
          </a:p>
          <a:p>
            <a:r>
              <a:rPr lang="en-US" dirty="0" smtClean="0"/>
              <a:t>Atmosphere composed an envelope around earth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26670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31242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Separated from each other on the basis of temp.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981200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Atmospheric Envelope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24384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3048000"/>
            <a:ext cx="533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3048000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15200" y="3048000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3048000"/>
            <a:ext cx="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3048000"/>
            <a:ext cx="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6800" y="3505200"/>
            <a:ext cx="19812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Troposphere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48375" y="3505200"/>
            <a:ext cx="21336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stratosphere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362200" y="4114800"/>
            <a:ext cx="19812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Mesosphere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24400" y="4114800"/>
            <a:ext cx="20574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Thermosphere</a:t>
            </a:r>
          </a:p>
        </p:txBody>
      </p:sp>
    </p:spTree>
    <p:extLst>
      <p:ext uri="{BB962C8B-B14F-4D97-AF65-F5344CB8AC3E}">
        <p14:creationId xmlns:p14="http://schemas.microsoft.com/office/powerpoint/2010/main" val="302058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Earth is an open system in term of Energy Flow </a:t>
            </a:r>
          </a:p>
          <a:p>
            <a:r>
              <a:rPr lang="en-US" sz="2800" dirty="0" smtClean="0"/>
              <a:t>30% of solar energy reflected back to space</a:t>
            </a:r>
          </a:p>
          <a:p>
            <a:r>
              <a:rPr lang="en-US" sz="2800" dirty="0" smtClean="0"/>
              <a:t>19% absorbed by water vapors</a:t>
            </a:r>
          </a:p>
          <a:p>
            <a:r>
              <a:rPr lang="en-US" sz="2800" dirty="0" smtClean="0"/>
              <a:t>51% reaches to earth </a:t>
            </a:r>
          </a:p>
          <a:p>
            <a:r>
              <a:rPr lang="en-US" sz="2800" dirty="0" smtClean="0"/>
              <a:t>Less then 1%          photosynthesis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95600" y="3886200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water on earth surface constitutes the Hydrological Cycle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97.4% water in ocean and seas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remaining found in form of ice caps, ground water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Role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shifting of water over the earth</a:t>
            </a:r>
          </a:p>
          <a:p>
            <a:pPr marL="0" indent="0">
              <a:buNone/>
            </a:pPr>
            <a:r>
              <a:rPr lang="en-US" dirty="0" smtClean="0"/>
              <a:t>        weathering and decomposition of rocks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400" y="25908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30480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2925" y="3960494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33399" y="4343400"/>
            <a:ext cx="6191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0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389</TotalTime>
  <Words>1011</Words>
  <Application>Microsoft Office PowerPoint</Application>
  <PresentationFormat>On-screen Show (4:3)</PresentationFormat>
  <Paragraphs>222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The biosphere: populations, communities, ecosystem and biogeochemical cycles  course title: introduction to    environment</vt:lpstr>
      <vt:lpstr>Environment:</vt:lpstr>
      <vt:lpstr>Environment</vt:lpstr>
      <vt:lpstr>Three major points</vt:lpstr>
      <vt:lpstr>continuoue</vt:lpstr>
      <vt:lpstr>Major Aspects of Physical Environment</vt:lpstr>
      <vt:lpstr>Conti…….</vt:lpstr>
      <vt:lpstr>Conti…..</vt:lpstr>
      <vt:lpstr>Hydrologic cycle </vt:lpstr>
      <vt:lpstr>Biosphere interactions</vt:lpstr>
      <vt:lpstr>Population Dynamic</vt:lpstr>
      <vt:lpstr>Conti…..</vt:lpstr>
      <vt:lpstr>Growth of populations</vt:lpstr>
      <vt:lpstr>Population stability: Regulation of Growth</vt:lpstr>
      <vt:lpstr>Four basic Abundance controls</vt:lpstr>
      <vt:lpstr>Limitations of Physical environment</vt:lpstr>
      <vt:lpstr>Biological Environment</vt:lpstr>
      <vt:lpstr>Conti……</vt:lpstr>
      <vt:lpstr>conti….</vt:lpstr>
      <vt:lpstr>PowerPoint Presentation</vt:lpstr>
      <vt:lpstr>Conti……..</vt:lpstr>
      <vt:lpstr>Symbiosis</vt:lpstr>
      <vt:lpstr>   Mutualism                      Parasitism </vt:lpstr>
      <vt:lpstr>Commensalism </vt:lpstr>
      <vt:lpstr>PowerPoint Presentation</vt:lpstr>
      <vt:lpstr>Population decline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biosphere: populations</dc:title>
  <dc:creator>ismail - [2010]</dc:creator>
  <cp:lastModifiedBy>ismail - [2010]</cp:lastModifiedBy>
  <cp:revision>36</cp:revision>
  <dcterms:created xsi:type="dcterms:W3CDTF">2020-06-09T12:28:22Z</dcterms:created>
  <dcterms:modified xsi:type="dcterms:W3CDTF">2020-06-10T03:36:54Z</dcterms:modified>
</cp:coreProperties>
</file>