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5" r:id="rId1"/>
  </p:sldMasterIdLst>
  <p:notesMasterIdLst>
    <p:notesMasterId r:id="rId47"/>
  </p:notesMasterIdLst>
  <p:handoutMasterIdLst>
    <p:handoutMasterId r:id="rId48"/>
  </p:handoutMasterIdLst>
  <p:sldIdLst>
    <p:sldId id="358" r:id="rId2"/>
    <p:sldId id="320" r:id="rId3"/>
    <p:sldId id="321" r:id="rId4"/>
    <p:sldId id="311" r:id="rId5"/>
    <p:sldId id="312" r:id="rId6"/>
    <p:sldId id="346" r:id="rId7"/>
    <p:sldId id="347" r:id="rId8"/>
    <p:sldId id="315" r:id="rId9"/>
    <p:sldId id="317" r:id="rId10"/>
    <p:sldId id="296" r:id="rId11"/>
    <p:sldId id="308" r:id="rId12"/>
    <p:sldId id="278" r:id="rId13"/>
    <p:sldId id="294" r:id="rId14"/>
    <p:sldId id="359" r:id="rId15"/>
    <p:sldId id="258" r:id="rId16"/>
    <p:sldId id="260" r:id="rId17"/>
    <p:sldId id="261" r:id="rId18"/>
    <p:sldId id="300" r:id="rId19"/>
    <p:sldId id="262" r:id="rId20"/>
    <p:sldId id="263" r:id="rId21"/>
    <p:sldId id="388" r:id="rId22"/>
    <p:sldId id="389" r:id="rId23"/>
    <p:sldId id="381" r:id="rId24"/>
    <p:sldId id="304" r:id="rId25"/>
    <p:sldId id="382" r:id="rId26"/>
    <p:sldId id="383" r:id="rId27"/>
    <p:sldId id="345" r:id="rId28"/>
    <p:sldId id="384" r:id="rId29"/>
    <p:sldId id="385" r:id="rId30"/>
    <p:sldId id="386" r:id="rId31"/>
    <p:sldId id="351" r:id="rId32"/>
    <p:sldId id="352" r:id="rId33"/>
    <p:sldId id="360" r:id="rId34"/>
    <p:sldId id="361" r:id="rId35"/>
    <p:sldId id="362" r:id="rId36"/>
    <p:sldId id="363" r:id="rId37"/>
    <p:sldId id="364" r:id="rId38"/>
    <p:sldId id="355" r:id="rId39"/>
    <p:sldId id="365" r:id="rId40"/>
    <p:sldId id="372" r:id="rId41"/>
    <p:sldId id="379" r:id="rId42"/>
    <p:sldId id="380" r:id="rId43"/>
    <p:sldId id="387" r:id="rId44"/>
    <p:sldId id="390" r:id="rId45"/>
    <p:sldId id="335"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56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75" autoAdjust="0"/>
    <p:restoredTop sz="98577" autoAdjust="0"/>
  </p:normalViewPr>
  <p:slideViewPr>
    <p:cSldViewPr>
      <p:cViewPr>
        <p:scale>
          <a:sx n="100" d="100"/>
          <a:sy n="100" d="100"/>
        </p:scale>
        <p:origin x="-462" y="174"/>
      </p:cViewPr>
      <p:guideLst>
        <p:guide orient="horz" pos="2160"/>
        <p:guide pos="2880"/>
      </p:guideLst>
    </p:cSldViewPr>
  </p:slideViewPr>
  <p:outlineViewPr>
    <p:cViewPr>
      <p:scale>
        <a:sx n="33" d="100"/>
        <a:sy n="33" d="100"/>
      </p:scale>
      <p:origin x="0" y="1622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48" d="100"/>
          <a:sy n="48" d="100"/>
        </p:scale>
        <p:origin x="-2688"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2E96095-58ED-44C8-88CD-FF70603BBEB1}"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B7B56DB4-525F-49C7-BC9A-D534FA371BAF}">
      <dgm:prSet/>
      <dgm:spPr>
        <a:solidFill>
          <a:schemeClr val="accent1"/>
        </a:solidFill>
        <a:ln>
          <a:solidFill>
            <a:schemeClr val="tx2"/>
          </a:solidFill>
        </a:ln>
      </dgm:spPr>
      <dgm:t>
        <a:bodyPr/>
        <a:lstStyle/>
        <a:p>
          <a:pPr rtl="0"/>
          <a:r>
            <a:rPr lang="en-US" dirty="0" smtClean="0">
              <a:solidFill>
                <a:schemeClr val="bg1"/>
              </a:solidFill>
              <a:latin typeface="+mj-lt"/>
            </a:rPr>
            <a:t>IN PHARMACOLOGY</a:t>
          </a:r>
          <a:endParaRPr lang="en-US" dirty="0">
            <a:solidFill>
              <a:schemeClr val="bg1"/>
            </a:solidFill>
            <a:latin typeface="+mj-lt"/>
          </a:endParaRPr>
        </a:p>
      </dgm:t>
    </dgm:pt>
    <dgm:pt modelId="{EE3B4B32-A80F-47CF-9E28-53AD22534AE8}" type="parTrans" cxnId="{A71BD8F5-615D-48DF-B304-5E0D0B57E3C8}">
      <dgm:prSet/>
      <dgm:spPr/>
      <dgm:t>
        <a:bodyPr/>
        <a:lstStyle/>
        <a:p>
          <a:endParaRPr lang="en-US"/>
        </a:p>
      </dgm:t>
    </dgm:pt>
    <dgm:pt modelId="{AE73B24A-8310-4405-8478-CA1C9D5CF2E7}" type="sibTrans" cxnId="{A71BD8F5-615D-48DF-B304-5E0D0B57E3C8}">
      <dgm:prSet/>
      <dgm:spPr/>
      <dgm:t>
        <a:bodyPr/>
        <a:lstStyle/>
        <a:p>
          <a:endParaRPr lang="en-US"/>
        </a:p>
      </dgm:t>
    </dgm:pt>
    <dgm:pt modelId="{79F86076-8192-4B61-A2F6-C8A047450EDC}" type="pres">
      <dgm:prSet presAssocID="{32E96095-58ED-44C8-88CD-FF70603BBEB1}" presName="diagram" presStyleCnt="0">
        <dgm:presLayoutVars>
          <dgm:chPref val="1"/>
          <dgm:dir/>
          <dgm:animOne val="branch"/>
          <dgm:animLvl val="lvl"/>
          <dgm:resizeHandles/>
        </dgm:presLayoutVars>
      </dgm:prSet>
      <dgm:spPr/>
      <dgm:t>
        <a:bodyPr/>
        <a:lstStyle/>
        <a:p>
          <a:endParaRPr lang="en-US"/>
        </a:p>
      </dgm:t>
    </dgm:pt>
    <dgm:pt modelId="{9C499003-7A19-4966-AAD8-8FE5F14099F8}" type="pres">
      <dgm:prSet presAssocID="{B7B56DB4-525F-49C7-BC9A-D534FA371BAF}" presName="root" presStyleCnt="0"/>
      <dgm:spPr/>
    </dgm:pt>
    <dgm:pt modelId="{55019653-F8DE-492F-AAFD-6AC51A67CAFA}" type="pres">
      <dgm:prSet presAssocID="{B7B56DB4-525F-49C7-BC9A-D534FA371BAF}" presName="rootComposite" presStyleCnt="0"/>
      <dgm:spPr/>
    </dgm:pt>
    <dgm:pt modelId="{3294167B-9EAD-4761-9D93-32AA667C9827}" type="pres">
      <dgm:prSet presAssocID="{B7B56DB4-525F-49C7-BC9A-D534FA371BAF}" presName="rootText" presStyleLbl="node1" presStyleIdx="0" presStyleCnt="1" custScaleY="95482" custLinFactNeighborX="3000" custLinFactNeighborY="-53259"/>
      <dgm:spPr/>
      <dgm:t>
        <a:bodyPr/>
        <a:lstStyle/>
        <a:p>
          <a:endParaRPr lang="en-US"/>
        </a:p>
      </dgm:t>
    </dgm:pt>
    <dgm:pt modelId="{058C6D83-12F2-4C3A-B590-615956698D82}" type="pres">
      <dgm:prSet presAssocID="{B7B56DB4-525F-49C7-BC9A-D534FA371BAF}" presName="rootConnector" presStyleLbl="node1" presStyleIdx="0" presStyleCnt="1"/>
      <dgm:spPr/>
      <dgm:t>
        <a:bodyPr/>
        <a:lstStyle/>
        <a:p>
          <a:endParaRPr lang="en-US"/>
        </a:p>
      </dgm:t>
    </dgm:pt>
    <dgm:pt modelId="{51E144FD-7C1B-452F-A052-C1DD22512531}" type="pres">
      <dgm:prSet presAssocID="{B7B56DB4-525F-49C7-BC9A-D534FA371BAF}" presName="childShape" presStyleCnt="0"/>
      <dgm:spPr/>
    </dgm:pt>
  </dgm:ptLst>
  <dgm:cxnLst>
    <dgm:cxn modelId="{A71BD8F5-615D-48DF-B304-5E0D0B57E3C8}" srcId="{32E96095-58ED-44C8-88CD-FF70603BBEB1}" destId="{B7B56DB4-525F-49C7-BC9A-D534FA371BAF}" srcOrd="0" destOrd="0" parTransId="{EE3B4B32-A80F-47CF-9E28-53AD22534AE8}" sibTransId="{AE73B24A-8310-4405-8478-CA1C9D5CF2E7}"/>
    <dgm:cxn modelId="{ECD3F79C-7682-4DC5-B706-C9C6D9529E58}" type="presOf" srcId="{B7B56DB4-525F-49C7-BC9A-D534FA371BAF}" destId="{3294167B-9EAD-4761-9D93-32AA667C9827}" srcOrd="0" destOrd="0" presId="urn:microsoft.com/office/officeart/2005/8/layout/hierarchy3"/>
    <dgm:cxn modelId="{A3D6C9EA-3A15-4AB0-AC6F-2E190FD0BB4C}" type="presOf" srcId="{B7B56DB4-525F-49C7-BC9A-D534FA371BAF}" destId="{058C6D83-12F2-4C3A-B590-615956698D82}" srcOrd="1" destOrd="0" presId="urn:microsoft.com/office/officeart/2005/8/layout/hierarchy3"/>
    <dgm:cxn modelId="{0E6C2687-6D8E-464D-A90B-90E1F161AB5D}" type="presOf" srcId="{32E96095-58ED-44C8-88CD-FF70603BBEB1}" destId="{79F86076-8192-4B61-A2F6-C8A047450EDC}" srcOrd="0" destOrd="0" presId="urn:microsoft.com/office/officeart/2005/8/layout/hierarchy3"/>
    <dgm:cxn modelId="{3AF731EE-093F-49FC-8961-B7F51EEEAF4E}" type="presParOf" srcId="{79F86076-8192-4B61-A2F6-C8A047450EDC}" destId="{9C499003-7A19-4966-AAD8-8FE5F14099F8}" srcOrd="0" destOrd="0" presId="urn:microsoft.com/office/officeart/2005/8/layout/hierarchy3"/>
    <dgm:cxn modelId="{D65167AC-92F6-47DC-BD47-CB8B8B5B43C4}" type="presParOf" srcId="{9C499003-7A19-4966-AAD8-8FE5F14099F8}" destId="{55019653-F8DE-492F-AAFD-6AC51A67CAFA}" srcOrd="0" destOrd="0" presId="urn:microsoft.com/office/officeart/2005/8/layout/hierarchy3"/>
    <dgm:cxn modelId="{B876D26A-26FD-4BE9-80E5-31C0D6EAAF90}" type="presParOf" srcId="{55019653-F8DE-492F-AAFD-6AC51A67CAFA}" destId="{3294167B-9EAD-4761-9D93-32AA667C9827}" srcOrd="0" destOrd="0" presId="urn:microsoft.com/office/officeart/2005/8/layout/hierarchy3"/>
    <dgm:cxn modelId="{DA438372-4C24-4115-905E-B59D3E4A5B4A}" type="presParOf" srcId="{55019653-F8DE-492F-AAFD-6AC51A67CAFA}" destId="{058C6D83-12F2-4C3A-B590-615956698D82}" srcOrd="1" destOrd="0" presId="urn:microsoft.com/office/officeart/2005/8/layout/hierarchy3"/>
    <dgm:cxn modelId="{666CDDBE-6CAE-4230-A523-0EF36C4DF2E5}" type="presParOf" srcId="{9C499003-7A19-4966-AAD8-8FE5F14099F8}" destId="{51E144FD-7C1B-452F-A052-C1DD22512531}"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4B1517-64E3-43F0-900E-0F0DB13A05D5}"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en-US"/>
        </a:p>
      </dgm:t>
    </dgm:pt>
    <dgm:pt modelId="{E92775B3-FD21-4898-9F30-E458B9E0ACFA}">
      <dgm:prSet/>
      <dgm:spPr>
        <a:solidFill>
          <a:schemeClr val="accent1"/>
        </a:solidFill>
      </dgm:spPr>
      <dgm:t>
        <a:bodyPr/>
        <a:lstStyle/>
        <a:p>
          <a:pPr rtl="0"/>
          <a:r>
            <a:rPr lang="en-US" b="1" smtClean="0">
              <a:latin typeface="+mj-lt"/>
            </a:rPr>
            <a:t>IN MEDICINE</a:t>
          </a:r>
          <a:endParaRPr lang="en-US">
            <a:latin typeface="+mj-lt"/>
          </a:endParaRPr>
        </a:p>
      </dgm:t>
    </dgm:pt>
    <dgm:pt modelId="{34D4EC5F-C6C0-440F-8F67-E19160573F4D}" type="parTrans" cxnId="{DEEC8862-5B69-492C-B503-0B5EE0BB832A}">
      <dgm:prSet/>
      <dgm:spPr/>
      <dgm:t>
        <a:bodyPr/>
        <a:lstStyle/>
        <a:p>
          <a:endParaRPr lang="en-US"/>
        </a:p>
      </dgm:t>
    </dgm:pt>
    <dgm:pt modelId="{3BE8D95A-69C5-4D59-83FF-EAF6309165C0}" type="sibTrans" cxnId="{DEEC8862-5B69-492C-B503-0B5EE0BB832A}">
      <dgm:prSet/>
      <dgm:spPr/>
      <dgm:t>
        <a:bodyPr/>
        <a:lstStyle/>
        <a:p>
          <a:endParaRPr lang="en-US"/>
        </a:p>
      </dgm:t>
    </dgm:pt>
    <dgm:pt modelId="{C1719F9A-1D65-40E4-8F1F-F8F41B3704BA}" type="pres">
      <dgm:prSet presAssocID="{084B1517-64E3-43F0-900E-0F0DB13A05D5}" presName="diagram" presStyleCnt="0">
        <dgm:presLayoutVars>
          <dgm:chPref val="1"/>
          <dgm:dir/>
          <dgm:animOne val="branch"/>
          <dgm:animLvl val="lvl"/>
          <dgm:resizeHandles/>
        </dgm:presLayoutVars>
      </dgm:prSet>
      <dgm:spPr/>
      <dgm:t>
        <a:bodyPr/>
        <a:lstStyle/>
        <a:p>
          <a:endParaRPr lang="en-US"/>
        </a:p>
      </dgm:t>
    </dgm:pt>
    <dgm:pt modelId="{7B83863D-A40C-4BB0-B937-999FBABD16F6}" type="pres">
      <dgm:prSet presAssocID="{E92775B3-FD21-4898-9F30-E458B9E0ACFA}" presName="root" presStyleCnt="0"/>
      <dgm:spPr/>
    </dgm:pt>
    <dgm:pt modelId="{2C15552B-753F-4F6E-A412-176A48B6E768}" type="pres">
      <dgm:prSet presAssocID="{E92775B3-FD21-4898-9F30-E458B9E0ACFA}" presName="rootComposite" presStyleCnt="0"/>
      <dgm:spPr/>
    </dgm:pt>
    <dgm:pt modelId="{5FD2EFF9-1110-4AD6-9A72-2753D18B0C49}" type="pres">
      <dgm:prSet presAssocID="{E92775B3-FD21-4898-9F30-E458B9E0ACFA}" presName="rootText" presStyleLbl="node1" presStyleIdx="0" presStyleCnt="1"/>
      <dgm:spPr/>
      <dgm:t>
        <a:bodyPr/>
        <a:lstStyle/>
        <a:p>
          <a:endParaRPr lang="en-US"/>
        </a:p>
      </dgm:t>
    </dgm:pt>
    <dgm:pt modelId="{8FCE3A26-EBD2-495A-85C1-BB5501DEB67E}" type="pres">
      <dgm:prSet presAssocID="{E92775B3-FD21-4898-9F30-E458B9E0ACFA}" presName="rootConnector" presStyleLbl="node1" presStyleIdx="0" presStyleCnt="1"/>
      <dgm:spPr/>
      <dgm:t>
        <a:bodyPr/>
        <a:lstStyle/>
        <a:p>
          <a:endParaRPr lang="en-US"/>
        </a:p>
      </dgm:t>
    </dgm:pt>
    <dgm:pt modelId="{AFCF68F5-D875-4D48-84EB-A3A77BAB5809}" type="pres">
      <dgm:prSet presAssocID="{E92775B3-FD21-4898-9F30-E458B9E0ACFA}" presName="childShape" presStyleCnt="0"/>
      <dgm:spPr/>
    </dgm:pt>
  </dgm:ptLst>
  <dgm:cxnLst>
    <dgm:cxn modelId="{A1475992-4499-4E30-B985-0E361094D6A8}" type="presOf" srcId="{E92775B3-FD21-4898-9F30-E458B9E0ACFA}" destId="{5FD2EFF9-1110-4AD6-9A72-2753D18B0C49}" srcOrd="0" destOrd="0" presId="urn:microsoft.com/office/officeart/2005/8/layout/hierarchy3"/>
    <dgm:cxn modelId="{3C6CDB6D-615B-47C6-9224-DD77002E0472}" type="presOf" srcId="{084B1517-64E3-43F0-900E-0F0DB13A05D5}" destId="{C1719F9A-1D65-40E4-8F1F-F8F41B3704BA}" srcOrd="0" destOrd="0" presId="urn:microsoft.com/office/officeart/2005/8/layout/hierarchy3"/>
    <dgm:cxn modelId="{DEEC8862-5B69-492C-B503-0B5EE0BB832A}" srcId="{084B1517-64E3-43F0-900E-0F0DB13A05D5}" destId="{E92775B3-FD21-4898-9F30-E458B9E0ACFA}" srcOrd="0" destOrd="0" parTransId="{34D4EC5F-C6C0-440F-8F67-E19160573F4D}" sibTransId="{3BE8D95A-69C5-4D59-83FF-EAF6309165C0}"/>
    <dgm:cxn modelId="{B2085BA9-1160-4925-8771-2AF7C7344FAD}" type="presOf" srcId="{E92775B3-FD21-4898-9F30-E458B9E0ACFA}" destId="{8FCE3A26-EBD2-495A-85C1-BB5501DEB67E}" srcOrd="1" destOrd="0" presId="urn:microsoft.com/office/officeart/2005/8/layout/hierarchy3"/>
    <dgm:cxn modelId="{B094B0D8-1E43-486A-830A-4CB79C7A0876}" type="presParOf" srcId="{C1719F9A-1D65-40E4-8F1F-F8F41B3704BA}" destId="{7B83863D-A40C-4BB0-B937-999FBABD16F6}" srcOrd="0" destOrd="0" presId="urn:microsoft.com/office/officeart/2005/8/layout/hierarchy3"/>
    <dgm:cxn modelId="{AC80EE82-62AB-417C-AD94-E3838E6386B6}" type="presParOf" srcId="{7B83863D-A40C-4BB0-B937-999FBABD16F6}" destId="{2C15552B-753F-4F6E-A412-176A48B6E768}" srcOrd="0" destOrd="0" presId="urn:microsoft.com/office/officeart/2005/8/layout/hierarchy3"/>
    <dgm:cxn modelId="{CF610A55-333C-45C5-94E2-36A93C293CA8}" type="presParOf" srcId="{2C15552B-753F-4F6E-A412-176A48B6E768}" destId="{5FD2EFF9-1110-4AD6-9A72-2753D18B0C49}" srcOrd="0" destOrd="0" presId="urn:microsoft.com/office/officeart/2005/8/layout/hierarchy3"/>
    <dgm:cxn modelId="{54BEA1FC-D294-4BEF-A204-B4079D82F70D}" type="presParOf" srcId="{2C15552B-753F-4F6E-A412-176A48B6E768}" destId="{8FCE3A26-EBD2-495A-85C1-BB5501DEB67E}" srcOrd="1" destOrd="0" presId="urn:microsoft.com/office/officeart/2005/8/layout/hierarchy3"/>
    <dgm:cxn modelId="{2A39F0C3-EEB9-4712-AD5D-B919A14B4E56}" type="presParOf" srcId="{7B83863D-A40C-4BB0-B937-999FBABD16F6}" destId="{AFCF68F5-D875-4D48-84EB-A3A77BAB5809}"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94167B-9EAD-4761-9D93-32AA667C9827}">
      <dsp:nvSpPr>
        <dsp:cNvPr id="0" name=""/>
        <dsp:cNvSpPr/>
      </dsp:nvSpPr>
      <dsp:spPr>
        <a:xfrm>
          <a:off x="0" y="0"/>
          <a:ext cx="7620000" cy="3637864"/>
        </a:xfrm>
        <a:prstGeom prst="roundRect">
          <a:avLst>
            <a:gd name="adj" fmla="val 10000"/>
          </a:avLst>
        </a:prstGeom>
        <a:solidFill>
          <a:schemeClr val="accent1"/>
        </a:solidFill>
        <a:ln w="25400"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rtl="0">
            <a:lnSpc>
              <a:spcPct val="90000"/>
            </a:lnSpc>
            <a:spcBef>
              <a:spcPct val="0"/>
            </a:spcBef>
            <a:spcAft>
              <a:spcPct val="35000"/>
            </a:spcAft>
          </a:pPr>
          <a:r>
            <a:rPr lang="en-US" sz="6500" kern="1200" dirty="0" smtClean="0">
              <a:solidFill>
                <a:schemeClr val="bg1"/>
              </a:solidFill>
              <a:latin typeface="+mj-lt"/>
            </a:rPr>
            <a:t>IN PHARMACOLOGY</a:t>
          </a:r>
          <a:endParaRPr lang="en-US" sz="6500" kern="1200" dirty="0">
            <a:solidFill>
              <a:schemeClr val="bg1"/>
            </a:solidFill>
            <a:latin typeface="+mj-lt"/>
          </a:endParaRPr>
        </a:p>
      </dsp:txBody>
      <dsp:txXfrm>
        <a:off x="106549" y="106549"/>
        <a:ext cx="7406902" cy="34247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D2EFF9-1110-4AD6-9A72-2753D18B0C49}">
      <dsp:nvSpPr>
        <dsp:cNvPr id="0" name=""/>
        <dsp:cNvSpPr/>
      </dsp:nvSpPr>
      <dsp:spPr>
        <a:xfrm>
          <a:off x="1372492" y="446"/>
          <a:ext cx="5332214" cy="2666107"/>
        </a:xfrm>
        <a:prstGeom prst="roundRect">
          <a:avLst>
            <a:gd name="adj" fmla="val 10000"/>
          </a:avLst>
        </a:prstGeom>
        <a:solidFill>
          <a:schemeClr val="accent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3825" tIns="82550" rIns="123825" bIns="82550" numCol="1" spcCol="1270" anchor="ctr" anchorCtr="0">
          <a:noAutofit/>
        </a:bodyPr>
        <a:lstStyle/>
        <a:p>
          <a:pPr lvl="0" algn="ctr" defTabSz="2889250" rtl="0">
            <a:lnSpc>
              <a:spcPct val="90000"/>
            </a:lnSpc>
            <a:spcBef>
              <a:spcPct val="0"/>
            </a:spcBef>
            <a:spcAft>
              <a:spcPct val="35000"/>
            </a:spcAft>
          </a:pPr>
          <a:r>
            <a:rPr lang="en-US" sz="6500" b="1" kern="1200" smtClean="0">
              <a:latin typeface="+mj-lt"/>
            </a:rPr>
            <a:t>IN MEDICINE</a:t>
          </a:r>
          <a:endParaRPr lang="en-US" sz="6500" kern="1200">
            <a:latin typeface="+mj-lt"/>
          </a:endParaRPr>
        </a:p>
      </dsp:txBody>
      <dsp:txXfrm>
        <a:off x="1450580" y="78534"/>
        <a:ext cx="5176038" cy="2509931"/>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3000FE-3C7B-4BA2-BE48-0273845DC960}" type="datetimeFigureOut">
              <a:rPr lang="en-US" smtClean="0"/>
              <a:t>9/7/2018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9767D32-A428-4A75-8E38-EA959F7AACB5}" type="slidenum">
              <a:rPr lang="en-US" smtClean="0"/>
              <a:t>‹#›</a:t>
            </a:fld>
            <a:endParaRPr lang="en-US"/>
          </a:p>
        </p:txBody>
      </p:sp>
    </p:spTree>
    <p:extLst>
      <p:ext uri="{BB962C8B-B14F-4D97-AF65-F5344CB8AC3E}">
        <p14:creationId xmlns:p14="http://schemas.microsoft.com/office/powerpoint/2010/main" val="749279390"/>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C49108-189A-4403-9E21-098E2CDA7BFF}" type="datetimeFigureOut">
              <a:rPr lang="en-US" smtClean="0"/>
              <a:t>9/7/2018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94FAAF2-231C-4255-B857-A7CB75772178}" type="slidenum">
              <a:rPr lang="en-US" smtClean="0"/>
              <a:t>‹#›</a:t>
            </a:fld>
            <a:endParaRPr lang="en-US"/>
          </a:p>
        </p:txBody>
      </p:sp>
    </p:spTree>
    <p:extLst>
      <p:ext uri="{BB962C8B-B14F-4D97-AF65-F5344CB8AC3E}">
        <p14:creationId xmlns:p14="http://schemas.microsoft.com/office/powerpoint/2010/main" val="2568895764"/>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94FAAF2-231C-4255-B857-A7CB75772178}" type="slidenum">
              <a:rPr lang="en-US" smtClean="0"/>
              <a:t>1</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15276000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51EEC7-5303-40FA-B252-4109A8DC8688}" type="slidenum">
              <a:rPr lang="en-US"/>
              <a:pPr/>
              <a:t>37</a:t>
            </a:fld>
            <a:endParaRPr lang="en-US"/>
          </a:p>
        </p:txBody>
      </p:sp>
      <p:sp>
        <p:nvSpPr>
          <p:cNvPr id="224258" name="Rectangle 2"/>
          <p:cNvSpPr>
            <a:spLocks noGrp="1" noRot="1" noChangeAspect="1" noChangeArrowheads="1" noTextEdit="1"/>
          </p:cNvSpPr>
          <p:nvPr>
            <p:ph type="sldImg"/>
          </p:nvPr>
        </p:nvSpPr>
        <p:spPr>
          <a:ln/>
        </p:spPr>
      </p:sp>
      <p:sp>
        <p:nvSpPr>
          <p:cNvPr id="2242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Is an</a:t>
            </a:r>
            <a:r>
              <a:rPr lang="en-US" baseline="0" dirty="0" smtClean="0"/>
              <a:t> applied branch of statistics is very heavily utilized for medical research methodology.</a:t>
            </a:r>
            <a:endParaRPr lang="en-US" dirty="0"/>
          </a:p>
        </p:txBody>
      </p:sp>
      <p:sp>
        <p:nvSpPr>
          <p:cNvPr id="4" name="Slide Number Placeholder 3"/>
          <p:cNvSpPr>
            <a:spLocks noGrp="1"/>
          </p:cNvSpPr>
          <p:nvPr>
            <p:ph type="sldNum" sz="quarter" idx="10"/>
          </p:nvPr>
        </p:nvSpPr>
        <p:spPr/>
        <p:txBody>
          <a:bodyPr/>
          <a:lstStyle/>
          <a:p>
            <a:fld id="{194FAAF2-231C-4255-B857-A7CB75772178}" type="slidenum">
              <a:rPr lang="en-US" smtClean="0"/>
              <a:t>3</a:t>
            </a:fld>
            <a:endParaRPr lang="en-US" dirty="0"/>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4060773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Concerned with the presentation , </a:t>
            </a:r>
            <a:r>
              <a:rPr lang="en-US" dirty="0" err="1" smtClean="0"/>
              <a:t>organisation</a:t>
            </a:r>
            <a:r>
              <a:rPr lang="en-US" dirty="0" smtClean="0"/>
              <a:t> and summarization of data</a:t>
            </a:r>
            <a:endParaRPr lang="en-US" dirty="0"/>
          </a:p>
        </p:txBody>
      </p:sp>
      <p:sp>
        <p:nvSpPr>
          <p:cNvPr id="4" name="Slide Number Placeholder 3"/>
          <p:cNvSpPr>
            <a:spLocks noGrp="1"/>
          </p:cNvSpPr>
          <p:nvPr>
            <p:ph type="sldNum" sz="quarter" idx="10"/>
          </p:nvPr>
        </p:nvSpPr>
        <p:spPr/>
        <p:txBody>
          <a:bodyPr/>
          <a:lstStyle/>
          <a:p>
            <a:fld id="{194FAAF2-231C-4255-B857-A7CB75772178}" type="slidenum">
              <a:rPr lang="en-US" smtClean="0"/>
              <a:t>4</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99574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Are used to generalize the data from sample to a larger group of patients</a:t>
            </a:r>
            <a:endParaRPr lang="en-US" dirty="0"/>
          </a:p>
        </p:txBody>
      </p:sp>
      <p:sp>
        <p:nvSpPr>
          <p:cNvPr id="4" name="Slide Number Placeholder 3"/>
          <p:cNvSpPr>
            <a:spLocks noGrp="1"/>
          </p:cNvSpPr>
          <p:nvPr>
            <p:ph type="sldNum" sz="quarter" idx="10"/>
          </p:nvPr>
        </p:nvSpPr>
        <p:spPr/>
        <p:txBody>
          <a:bodyPr/>
          <a:lstStyle/>
          <a:p>
            <a:fld id="{194FAAF2-231C-4255-B857-A7CB75772178}" type="slidenum">
              <a:rPr lang="en-US" smtClean="0"/>
              <a:t>5</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3406995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(through the bioengineering of bacteria and algae).</a:t>
            </a:r>
            <a:endParaRPr lang="en-US" dirty="0"/>
          </a:p>
        </p:txBody>
      </p:sp>
      <p:sp>
        <p:nvSpPr>
          <p:cNvPr id="4" name="Slide Number Placeholder 3"/>
          <p:cNvSpPr>
            <a:spLocks noGrp="1"/>
          </p:cNvSpPr>
          <p:nvPr>
            <p:ph type="sldNum" sz="quarter" idx="10"/>
          </p:nvPr>
        </p:nvSpPr>
        <p:spPr/>
        <p:txBody>
          <a:bodyPr/>
          <a:lstStyle/>
          <a:p>
            <a:fld id="{194FAAF2-231C-4255-B857-A7CB75772178}" type="slidenum">
              <a:rPr lang="en-US" smtClean="0"/>
              <a:t>27</a:t>
            </a:fld>
            <a:endParaRPr lang="en-US"/>
          </a:p>
        </p:txBody>
      </p:sp>
      <p:sp>
        <p:nvSpPr>
          <p:cNvPr id="5" name="Header Placeholder 4"/>
          <p:cNvSpPr>
            <a:spLocks noGrp="1"/>
          </p:cNvSpPr>
          <p:nvPr>
            <p:ph type="hdr" sz="quarter" idx="11"/>
          </p:nvPr>
        </p:nvSpPr>
        <p:spPr/>
        <p:txBody>
          <a:bodyPr/>
          <a:lstStyle/>
          <a:p>
            <a:endParaRPr lang="en-US"/>
          </a:p>
        </p:txBody>
      </p:sp>
    </p:spTree>
    <p:extLst>
      <p:ext uri="{BB962C8B-B14F-4D97-AF65-F5344CB8AC3E}">
        <p14:creationId xmlns:p14="http://schemas.microsoft.com/office/powerpoint/2010/main" val="980970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84CA1E-E9CC-4189-80A1-7C1FC01E12DE}" type="slidenum">
              <a:rPr lang="en-US"/>
              <a:pPr/>
              <a:t>33</a:t>
            </a:fld>
            <a:endParaRPr lang="en-US"/>
          </a:p>
        </p:txBody>
      </p:sp>
      <p:sp>
        <p:nvSpPr>
          <p:cNvPr id="281602" name="Rectangle 2"/>
          <p:cNvSpPr>
            <a:spLocks noGrp="1" noRot="1" noChangeAspect="1" noChangeArrowheads="1" noTextEdit="1"/>
          </p:cNvSpPr>
          <p:nvPr>
            <p:ph type="sldImg"/>
          </p:nvPr>
        </p:nvSpPr>
        <p:spPr>
          <a:ln/>
        </p:spPr>
      </p:sp>
      <p:sp>
        <p:nvSpPr>
          <p:cNvPr id="28160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35F235-B2D7-4DE6-BA1C-03C864B08921}" type="slidenum">
              <a:rPr lang="en-US"/>
              <a:pPr/>
              <a:t>34</a:t>
            </a:fld>
            <a:endParaRPr lang="en-US"/>
          </a:p>
        </p:txBody>
      </p:sp>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9EDC19-42B8-4CAE-A88F-A0A7E5A2D110}" type="slidenum">
              <a:rPr lang="en-US"/>
              <a:pPr/>
              <a:t>35</a:t>
            </a:fld>
            <a:endParaRPr lang="en-US"/>
          </a:p>
        </p:txBody>
      </p:sp>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84D04CB-7EDB-4BC9-8516-4FF18EBBD5EC}" type="slidenum">
              <a:rPr lang="en-US"/>
              <a:pPr/>
              <a:t>36</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E815B948-98F9-4BB3-98D0-15E94628085B}" type="datetime5">
              <a:rPr lang="en-US" smtClean="0"/>
              <a:t>7-Sep-18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BDCF1-CF3D-451E-B650-9AB85F3A1952}"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8534803-BF6A-4FB7-94B8-72ECA711C7E0}" type="datetime5">
              <a:rPr lang="en-US" smtClean="0"/>
              <a:t>7-Sep-18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BDCF1-CF3D-451E-B650-9AB85F3A195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0201C6D-F251-4BA0-BF4F-DEC889C18ECD}" type="datetime5">
              <a:rPr lang="en-US" smtClean="0"/>
              <a:t>7-Sep-18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BDCF1-CF3D-451E-B650-9AB85F3A195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9A808D2-00E6-44D5-9E4E-5D000C2A9071}" type="datetime5">
              <a:rPr lang="en-US" smtClean="0"/>
              <a:t>7-Sep-18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BDCF1-CF3D-451E-B650-9AB85F3A195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4284FD-8FD8-49BF-837E-5C4B03678128}" type="datetime5">
              <a:rPr lang="en-US" smtClean="0"/>
              <a:t>7-Sep-18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D5BDCF1-CF3D-451E-B650-9AB85F3A195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FED81BD5-6E88-4553-AA3F-5D4AA7370FDD}"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BDCF1-CF3D-451E-B650-9AB85F3A1952}"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118F255-8C00-4B76-813F-1BFD6576D02D}" type="datetime5">
              <a:rPr lang="en-US" smtClean="0"/>
              <a:t>7-Sep-18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D5BDCF1-CF3D-451E-B650-9AB85F3A195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E257138-D773-4AB8-952D-17865CC4164C}" type="datetime5">
              <a:rPr lang="en-US" smtClean="0"/>
              <a:t>7-Sep-18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5BDCF1-CF3D-451E-B650-9AB85F3A195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F3A70-8B2F-42C9-BD2A-5F081634ED03}" type="datetime5">
              <a:rPr lang="en-US" smtClean="0"/>
              <a:t>7-Sep-18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D5BDCF1-CF3D-451E-B650-9AB85F3A195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57D38B0-9127-49B6-920D-CB745AD8F350}"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D5BDCF1-CF3D-451E-B650-9AB85F3A1952}"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8F4B446B-1F20-4CCF-973A-E1EEC6C0552E}" type="datetime5">
              <a:rPr lang="en-US" smtClean="0"/>
              <a:t>7-Sep-18</a:t>
            </a:fld>
            <a:endParaRPr lang="en-US"/>
          </a:p>
        </p:txBody>
      </p:sp>
      <p:sp>
        <p:nvSpPr>
          <p:cNvPr id="9" name="Slide Number Placeholder 8"/>
          <p:cNvSpPr>
            <a:spLocks noGrp="1"/>
          </p:cNvSpPr>
          <p:nvPr>
            <p:ph type="sldNum" sz="quarter" idx="11"/>
          </p:nvPr>
        </p:nvSpPr>
        <p:spPr/>
        <p:txBody>
          <a:bodyPr/>
          <a:lstStyle/>
          <a:p>
            <a:fld id="{3D5BDCF1-CF3D-451E-B650-9AB85F3A1952}"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3D5BDCF1-CF3D-451E-B650-9AB85F3A1952}"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B03496D6-2036-45F9-B6F7-03A1DE9A1883}" type="datetime5">
              <a:rPr lang="en-US" smtClean="0"/>
              <a:t>7-Sep-18</a:t>
            </a:fld>
            <a:endParaRPr lang="en-US"/>
          </a:p>
        </p:txBody>
      </p:sp>
    </p:spTree>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www.tolweb.org"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5175" y="2286000"/>
            <a:ext cx="6778625" cy="973885"/>
          </a:xfrm>
        </p:spPr>
        <p:txBody>
          <a:bodyPr/>
          <a:lstStyle/>
          <a:p>
            <a:r>
              <a:rPr lang="en-US" sz="6000" b="1" dirty="0" smtClean="0"/>
              <a:t>BIOSTATISTICES</a:t>
            </a:r>
            <a:br>
              <a:rPr lang="en-US" sz="6000" b="1" dirty="0" smtClean="0"/>
            </a:br>
            <a:r>
              <a:rPr lang="en-US" sz="2800" b="1" dirty="0" smtClean="0"/>
              <a:t>Definition, Scope and Applications</a:t>
            </a:r>
            <a:endParaRPr lang="en-US" sz="6000" b="1" dirty="0"/>
          </a:p>
        </p:txBody>
      </p:sp>
      <p:sp>
        <p:nvSpPr>
          <p:cNvPr id="4" name="AutoShape 2" descr="Image result for lcwu log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lcwu log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8" descr="Image result for lcwu logo"/>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13" descr="Image result for lcwu logo"/>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41287"/>
            <a:ext cx="2724150" cy="160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Slide Number Placeholder 8"/>
          <p:cNvSpPr>
            <a:spLocks noGrp="1"/>
          </p:cNvSpPr>
          <p:nvPr>
            <p:ph type="sldNum" sz="quarter" idx="12"/>
          </p:nvPr>
        </p:nvSpPr>
        <p:spPr/>
        <p:txBody>
          <a:bodyPr/>
          <a:lstStyle/>
          <a:p>
            <a:fld id="{3D5BDCF1-CF3D-451E-B650-9AB85F3A1952}" type="slidenum">
              <a:rPr lang="en-US" smtClean="0"/>
              <a:t>1</a:t>
            </a:fld>
            <a:endParaRPr lang="en-US"/>
          </a:p>
        </p:txBody>
      </p:sp>
      <p:sp>
        <p:nvSpPr>
          <p:cNvPr id="8" name="Date Placeholder 7"/>
          <p:cNvSpPr>
            <a:spLocks noGrp="1"/>
          </p:cNvSpPr>
          <p:nvPr>
            <p:ph type="dt" sz="half" idx="10"/>
          </p:nvPr>
        </p:nvSpPr>
        <p:spPr/>
        <p:txBody>
          <a:bodyPr/>
          <a:lstStyle/>
          <a:p>
            <a:fld id="{D1919E3C-D9E3-41FA-BFAE-E64B6A1917E3}" type="datetime5">
              <a:rPr lang="en-US" smtClean="0"/>
              <a:t>7-Sep-18</a:t>
            </a:fld>
            <a:endParaRPr lang="en-US"/>
          </a:p>
        </p:txBody>
      </p:sp>
      <p:sp>
        <p:nvSpPr>
          <p:cNvPr id="10" name="Footer Placeholder 9"/>
          <p:cNvSpPr>
            <a:spLocks noGrp="1"/>
          </p:cNvSpPr>
          <p:nvPr>
            <p:ph type="ftr" sz="quarter" idx="11"/>
          </p:nvPr>
        </p:nvSpPr>
        <p:spPr/>
        <p:txBody>
          <a:bodyPr/>
          <a:lstStyle/>
          <a:p>
            <a:endParaRPr lang="en-US"/>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4343400"/>
            <a:ext cx="3203575" cy="1371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172428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914400"/>
            <a:ext cx="7086600" cy="4808669"/>
          </a:xfrm>
        </p:spPr>
        <p:txBody>
          <a:bodyPr>
            <a:normAutofit/>
          </a:bodyPr>
          <a:lstStyle/>
          <a:p>
            <a:pPr>
              <a:lnSpc>
                <a:spcPct val="150000"/>
              </a:lnSpc>
              <a:buClr>
                <a:srgbClr val="C00000"/>
              </a:buClr>
            </a:pPr>
            <a:r>
              <a:rPr lang="en-US" dirty="0" smtClean="0">
                <a:latin typeface="+mj-lt"/>
              </a:rPr>
              <a:t>Everything in medicine be it research, diagnosis or treatment, depends on counting or measurement.</a:t>
            </a:r>
          </a:p>
          <a:p>
            <a:pPr>
              <a:lnSpc>
                <a:spcPct val="150000"/>
              </a:lnSpc>
              <a:buClr>
                <a:srgbClr val="C00000"/>
              </a:buClr>
            </a:pPr>
            <a:endParaRPr lang="en-US" dirty="0" smtClean="0">
              <a:latin typeface="+mj-lt"/>
            </a:endParaRPr>
          </a:p>
          <a:p>
            <a:pPr>
              <a:lnSpc>
                <a:spcPct val="150000"/>
              </a:lnSpc>
              <a:buClr>
                <a:srgbClr val="C00000"/>
              </a:buClr>
            </a:pPr>
            <a:r>
              <a:rPr lang="en-US" dirty="0" smtClean="0">
                <a:latin typeface="+mj-lt"/>
              </a:rPr>
              <a:t>High or low blood pressure has no meaning, unless it is expressed in figures.</a:t>
            </a:r>
          </a:p>
          <a:p>
            <a:pPr>
              <a:lnSpc>
                <a:spcPct val="150000"/>
              </a:lnSpc>
              <a:buClr>
                <a:srgbClr val="C00000"/>
              </a:buClr>
            </a:pPr>
            <a:endParaRPr lang="en-US" dirty="0" smtClean="0">
              <a:latin typeface="+mj-lt"/>
            </a:endParaRPr>
          </a:p>
          <a:p>
            <a:pPr>
              <a:lnSpc>
                <a:spcPct val="150000"/>
              </a:lnSpc>
              <a:buClr>
                <a:srgbClr val="C00000"/>
              </a:buClr>
            </a:pPr>
            <a:r>
              <a:rPr lang="en-US" dirty="0" smtClean="0">
                <a:latin typeface="+mj-lt"/>
              </a:rPr>
              <a:t>Thus medical statistics or biostatistics can be called </a:t>
            </a:r>
            <a:r>
              <a:rPr lang="en-US" b="1" dirty="0" smtClean="0">
                <a:latin typeface="+mj-lt"/>
              </a:rPr>
              <a:t>Quantitative medicine</a:t>
            </a:r>
            <a:r>
              <a:rPr lang="en-US" dirty="0" smtClean="0">
                <a:latin typeface="+mj-lt"/>
              </a:rPr>
              <a:t>.</a:t>
            </a:r>
            <a:endParaRPr lang="en-US" dirty="0">
              <a:latin typeface="+mj-lt"/>
            </a:endParaRPr>
          </a:p>
        </p:txBody>
      </p:sp>
      <p:sp>
        <p:nvSpPr>
          <p:cNvPr id="4" name="Slide Number Placeholder 3"/>
          <p:cNvSpPr>
            <a:spLocks noGrp="1"/>
          </p:cNvSpPr>
          <p:nvPr>
            <p:ph type="sldNum" sz="quarter" idx="12"/>
          </p:nvPr>
        </p:nvSpPr>
        <p:spPr/>
        <p:txBody>
          <a:bodyPr/>
          <a:lstStyle/>
          <a:p>
            <a:fld id="{3D5BDCF1-CF3D-451E-B650-9AB85F3A1952}" type="slidenum">
              <a:rPr lang="en-US" smtClean="0"/>
              <a:t>10</a:t>
            </a:fld>
            <a:endParaRPr lang="en-US"/>
          </a:p>
        </p:txBody>
      </p:sp>
      <p:sp>
        <p:nvSpPr>
          <p:cNvPr id="2" name="Date Placeholder 1"/>
          <p:cNvSpPr>
            <a:spLocks noGrp="1"/>
          </p:cNvSpPr>
          <p:nvPr>
            <p:ph type="dt" sz="half" idx="10"/>
          </p:nvPr>
        </p:nvSpPr>
        <p:spPr/>
        <p:txBody>
          <a:bodyPr/>
          <a:lstStyle/>
          <a:p>
            <a:fld id="{E4BAE635-0291-4DED-A32B-BC0E6C851791}" type="datetime5">
              <a:rPr lang="en-US" smtClean="0"/>
              <a:t>7-Sep-18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029621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066800"/>
            <a:ext cx="7315200" cy="4876800"/>
          </a:xfrm>
        </p:spPr>
        <p:txBody>
          <a:bodyPr>
            <a:normAutofit/>
          </a:bodyPr>
          <a:lstStyle/>
          <a:p>
            <a:pPr>
              <a:lnSpc>
                <a:spcPct val="150000"/>
              </a:lnSpc>
              <a:buClr>
                <a:srgbClr val="C00000"/>
              </a:buClr>
            </a:pPr>
            <a:r>
              <a:rPr lang="en-US" dirty="0" smtClean="0">
                <a:latin typeface="+mj-lt"/>
              </a:rPr>
              <a:t>In nature, blood pressure, pulse rate, action of a drug or any other measurement or counting varies not only from person to person but also from group to group.</a:t>
            </a:r>
          </a:p>
          <a:p>
            <a:pPr>
              <a:lnSpc>
                <a:spcPct val="150000"/>
              </a:lnSpc>
              <a:buClr>
                <a:srgbClr val="C00000"/>
              </a:buClr>
            </a:pPr>
            <a:r>
              <a:rPr lang="en-US" dirty="0">
                <a:latin typeface="+mj-lt"/>
              </a:rPr>
              <a:t>Variation more than natural limits may be pathological, i.e., abnormal due to the play of certain external factors. Hence biostatistics may also be called a </a:t>
            </a:r>
            <a:r>
              <a:rPr lang="en-US" b="1" dirty="0">
                <a:latin typeface="+mj-lt"/>
              </a:rPr>
              <a:t>science of variation.  </a:t>
            </a:r>
          </a:p>
          <a:p>
            <a:pPr>
              <a:lnSpc>
                <a:spcPct val="150000"/>
              </a:lnSpc>
              <a:buClr>
                <a:srgbClr val="C00000"/>
              </a:buClr>
            </a:pPr>
            <a:endParaRPr lang="en-US" dirty="0" smtClean="0"/>
          </a:p>
        </p:txBody>
      </p:sp>
      <p:sp>
        <p:nvSpPr>
          <p:cNvPr id="4" name="Slide Number Placeholder 3"/>
          <p:cNvSpPr>
            <a:spLocks noGrp="1"/>
          </p:cNvSpPr>
          <p:nvPr>
            <p:ph type="sldNum" sz="quarter" idx="12"/>
          </p:nvPr>
        </p:nvSpPr>
        <p:spPr/>
        <p:txBody>
          <a:bodyPr/>
          <a:lstStyle/>
          <a:p>
            <a:fld id="{3D5BDCF1-CF3D-451E-B650-9AB85F3A1952}" type="slidenum">
              <a:rPr lang="en-US" smtClean="0"/>
              <a:t>11</a:t>
            </a:fld>
            <a:endParaRPr lang="en-US"/>
          </a:p>
        </p:txBody>
      </p:sp>
      <p:sp>
        <p:nvSpPr>
          <p:cNvPr id="2" name="Date Placeholder 1"/>
          <p:cNvSpPr>
            <a:spLocks noGrp="1"/>
          </p:cNvSpPr>
          <p:nvPr>
            <p:ph type="dt" sz="half" idx="10"/>
          </p:nvPr>
        </p:nvSpPr>
        <p:spPr/>
        <p:txBody>
          <a:bodyPr/>
          <a:lstStyle/>
          <a:p>
            <a:fld id="{B49FCBF0-7355-4E6D-BD83-AD2F7A24D2B2}" type="datetime5">
              <a:rPr lang="en-US" smtClean="0"/>
              <a:t>7-Sep-18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3796879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Text Box 3"/>
          <p:cNvSpPr txBox="1">
            <a:spLocks noChangeArrowheads="1"/>
          </p:cNvSpPr>
          <p:nvPr/>
        </p:nvSpPr>
        <p:spPr bwMode="auto">
          <a:xfrm>
            <a:off x="609600" y="1143000"/>
            <a:ext cx="7653867"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marL="363538" eaLnBrk="0" hangingPunct="0">
              <a:defRPr sz="2800" b="1">
                <a:solidFill>
                  <a:schemeClr val="tx1"/>
                </a:solidFill>
                <a:latin typeface="Arial Unicode MS" pitchFamily="34" charset="-128"/>
              </a:defRPr>
            </a:lvl1pPr>
            <a:lvl2pPr marL="742950" indent="-285750" eaLnBrk="0" hangingPunct="0">
              <a:defRPr sz="2800" b="1">
                <a:solidFill>
                  <a:schemeClr val="tx1"/>
                </a:solidFill>
                <a:latin typeface="Arial Unicode MS" pitchFamily="34" charset="-128"/>
              </a:defRPr>
            </a:lvl2pPr>
            <a:lvl3pPr marL="1143000" indent="-228600" eaLnBrk="0" hangingPunct="0">
              <a:defRPr sz="2800" b="1">
                <a:solidFill>
                  <a:schemeClr val="tx1"/>
                </a:solidFill>
                <a:latin typeface="Arial Unicode MS" pitchFamily="34" charset="-128"/>
              </a:defRPr>
            </a:lvl3pPr>
            <a:lvl4pPr marL="1600200" indent="-228600" eaLnBrk="0" hangingPunct="0">
              <a:defRPr sz="2800" b="1">
                <a:solidFill>
                  <a:schemeClr val="tx1"/>
                </a:solidFill>
                <a:latin typeface="Arial Unicode MS" pitchFamily="34" charset="-128"/>
              </a:defRPr>
            </a:lvl4pPr>
            <a:lvl5pPr marL="2057400" indent="-228600" eaLnBrk="0" hangingPunct="0">
              <a:defRPr sz="2800" b="1">
                <a:solidFill>
                  <a:schemeClr val="tx1"/>
                </a:solidFill>
                <a:latin typeface="Arial Unicode MS" pitchFamily="34" charset="-128"/>
              </a:defRPr>
            </a:lvl5pPr>
            <a:lvl6pPr marL="2514600" indent="-228600" eaLnBrk="0" fontAlgn="base" hangingPunct="0">
              <a:spcBef>
                <a:spcPct val="0"/>
              </a:spcBef>
              <a:spcAft>
                <a:spcPct val="0"/>
              </a:spcAft>
              <a:defRPr sz="2800" b="1">
                <a:solidFill>
                  <a:schemeClr val="tx1"/>
                </a:solidFill>
                <a:latin typeface="Arial Unicode MS" pitchFamily="34" charset="-128"/>
              </a:defRPr>
            </a:lvl6pPr>
            <a:lvl7pPr marL="2971800" indent="-228600" eaLnBrk="0" fontAlgn="base" hangingPunct="0">
              <a:spcBef>
                <a:spcPct val="0"/>
              </a:spcBef>
              <a:spcAft>
                <a:spcPct val="0"/>
              </a:spcAft>
              <a:defRPr sz="2800" b="1">
                <a:solidFill>
                  <a:schemeClr val="tx1"/>
                </a:solidFill>
                <a:latin typeface="Arial Unicode MS" pitchFamily="34" charset="-128"/>
              </a:defRPr>
            </a:lvl7pPr>
            <a:lvl8pPr marL="3429000" indent="-228600" eaLnBrk="0" fontAlgn="base" hangingPunct="0">
              <a:spcBef>
                <a:spcPct val="0"/>
              </a:spcBef>
              <a:spcAft>
                <a:spcPct val="0"/>
              </a:spcAft>
              <a:defRPr sz="2800" b="1">
                <a:solidFill>
                  <a:schemeClr val="tx1"/>
                </a:solidFill>
                <a:latin typeface="Arial Unicode MS" pitchFamily="34" charset="-128"/>
              </a:defRPr>
            </a:lvl8pPr>
            <a:lvl9pPr marL="3886200" indent="-228600" eaLnBrk="0" fontAlgn="base" hangingPunct="0">
              <a:spcBef>
                <a:spcPct val="0"/>
              </a:spcBef>
              <a:spcAft>
                <a:spcPct val="0"/>
              </a:spcAft>
              <a:defRPr sz="2800" b="1">
                <a:solidFill>
                  <a:schemeClr val="tx1"/>
                </a:solidFill>
                <a:latin typeface="Arial Unicode MS" pitchFamily="34" charset="-128"/>
              </a:defRPr>
            </a:lvl9pPr>
          </a:lstStyle>
          <a:p>
            <a:pPr eaLnBrk="1" hangingPunct="1"/>
            <a:r>
              <a:rPr lang="en-US" sz="2400" b="0" dirty="0">
                <a:latin typeface="+mj-lt"/>
                <a:cs typeface="Times New Roman" pitchFamily="18" charset="0"/>
              </a:rPr>
              <a:t>It is the science which deals with development and </a:t>
            </a:r>
          </a:p>
          <a:p>
            <a:pPr eaLnBrk="1" hangingPunct="1"/>
            <a:endParaRPr lang="en-US" sz="2400" b="0" dirty="0" smtClean="0">
              <a:latin typeface="+mj-lt"/>
              <a:cs typeface="Times New Roman" pitchFamily="18" charset="0"/>
            </a:endParaRPr>
          </a:p>
          <a:p>
            <a:pPr eaLnBrk="1" hangingPunct="1"/>
            <a:r>
              <a:rPr lang="en-US" sz="2400" b="0" dirty="0" smtClean="0">
                <a:latin typeface="+mj-lt"/>
                <a:cs typeface="Times New Roman" pitchFamily="18" charset="0"/>
              </a:rPr>
              <a:t>application </a:t>
            </a:r>
            <a:r>
              <a:rPr lang="en-US" sz="2400" b="0" dirty="0">
                <a:latin typeface="+mj-lt"/>
                <a:cs typeface="Times New Roman" pitchFamily="18" charset="0"/>
              </a:rPr>
              <a:t>of the most appropriate methods for the</a:t>
            </a:r>
            <a:r>
              <a:rPr lang="en-US" sz="2400" b="0" dirty="0" smtClean="0">
                <a:latin typeface="+mj-lt"/>
                <a:cs typeface="Times New Roman" pitchFamily="18" charset="0"/>
              </a:rPr>
              <a:t>:</a:t>
            </a:r>
          </a:p>
          <a:p>
            <a:pPr eaLnBrk="1" hangingPunct="1"/>
            <a:endParaRPr lang="en-US" sz="2400" b="0" dirty="0">
              <a:latin typeface="+mj-lt"/>
              <a:cs typeface="Times New Roman" pitchFamily="18" charset="0"/>
            </a:endParaRPr>
          </a:p>
          <a:p>
            <a:pPr marL="706438" indent="-342900" eaLnBrk="1" hangingPunct="1">
              <a:buClr>
                <a:schemeClr val="accent6">
                  <a:lumMod val="75000"/>
                </a:schemeClr>
              </a:buClr>
              <a:buFont typeface="Wingdings" pitchFamily="2" charset="2"/>
              <a:buChar char="q"/>
            </a:pPr>
            <a:r>
              <a:rPr lang="en-US" sz="2400" b="0" dirty="0">
                <a:solidFill>
                  <a:schemeClr val="accent6">
                    <a:lumMod val="50000"/>
                  </a:schemeClr>
                </a:solidFill>
                <a:latin typeface="+mj-lt"/>
                <a:cs typeface="Times New Roman" pitchFamily="18" charset="0"/>
              </a:rPr>
              <a:t>Collection of data</a:t>
            </a:r>
            <a:r>
              <a:rPr lang="en-US" sz="2400" b="0" dirty="0" smtClean="0">
                <a:solidFill>
                  <a:schemeClr val="accent6">
                    <a:lumMod val="50000"/>
                  </a:schemeClr>
                </a:solidFill>
                <a:latin typeface="+mj-lt"/>
                <a:cs typeface="Times New Roman" pitchFamily="18" charset="0"/>
              </a:rPr>
              <a:t>.</a:t>
            </a:r>
          </a:p>
          <a:p>
            <a:pPr marL="706438" indent="-342900" eaLnBrk="1" hangingPunct="1">
              <a:buClr>
                <a:schemeClr val="accent6">
                  <a:lumMod val="75000"/>
                </a:schemeClr>
              </a:buClr>
              <a:buFont typeface="Wingdings" pitchFamily="2" charset="2"/>
              <a:buChar char="q"/>
            </a:pPr>
            <a:endParaRPr lang="en-US" sz="2400" b="0" dirty="0">
              <a:solidFill>
                <a:schemeClr val="accent6">
                  <a:lumMod val="50000"/>
                </a:schemeClr>
              </a:solidFill>
              <a:latin typeface="+mj-lt"/>
              <a:cs typeface="Times New Roman" pitchFamily="18" charset="0"/>
            </a:endParaRPr>
          </a:p>
          <a:p>
            <a:pPr marL="706438" indent="-342900" eaLnBrk="1" hangingPunct="1">
              <a:buClr>
                <a:schemeClr val="accent6">
                  <a:lumMod val="75000"/>
                </a:schemeClr>
              </a:buClr>
              <a:buFont typeface="Wingdings" pitchFamily="2" charset="2"/>
              <a:buChar char="q"/>
            </a:pPr>
            <a:r>
              <a:rPr lang="en-US" sz="2400" b="0" dirty="0">
                <a:solidFill>
                  <a:schemeClr val="accent6">
                    <a:lumMod val="50000"/>
                  </a:schemeClr>
                </a:solidFill>
                <a:latin typeface="+mj-lt"/>
                <a:cs typeface="Times New Roman" pitchFamily="18" charset="0"/>
              </a:rPr>
              <a:t>Presentation of the collected data</a:t>
            </a:r>
            <a:r>
              <a:rPr lang="en-US" sz="2400" b="0" dirty="0" smtClean="0">
                <a:solidFill>
                  <a:schemeClr val="accent6">
                    <a:lumMod val="50000"/>
                  </a:schemeClr>
                </a:solidFill>
                <a:latin typeface="+mj-lt"/>
                <a:cs typeface="Times New Roman" pitchFamily="18" charset="0"/>
              </a:rPr>
              <a:t>.</a:t>
            </a:r>
          </a:p>
          <a:p>
            <a:pPr marL="706438" indent="-342900" eaLnBrk="1" hangingPunct="1">
              <a:buClr>
                <a:schemeClr val="accent6">
                  <a:lumMod val="75000"/>
                </a:schemeClr>
              </a:buClr>
              <a:buFont typeface="Wingdings" pitchFamily="2" charset="2"/>
              <a:buChar char="q"/>
            </a:pPr>
            <a:endParaRPr lang="en-US" sz="2400" b="0" dirty="0">
              <a:solidFill>
                <a:schemeClr val="accent6">
                  <a:lumMod val="50000"/>
                </a:schemeClr>
              </a:solidFill>
              <a:latin typeface="+mj-lt"/>
              <a:cs typeface="Times New Roman" pitchFamily="18" charset="0"/>
            </a:endParaRPr>
          </a:p>
          <a:p>
            <a:pPr marL="706438" indent="-342900" eaLnBrk="1" hangingPunct="1">
              <a:buClr>
                <a:schemeClr val="accent6">
                  <a:lumMod val="75000"/>
                </a:schemeClr>
              </a:buClr>
              <a:buFont typeface="Wingdings" pitchFamily="2" charset="2"/>
              <a:buChar char="q"/>
            </a:pPr>
            <a:r>
              <a:rPr lang="en-US" sz="2400" b="0" dirty="0">
                <a:solidFill>
                  <a:schemeClr val="accent6">
                    <a:lumMod val="50000"/>
                  </a:schemeClr>
                </a:solidFill>
                <a:latin typeface="+mj-lt"/>
                <a:cs typeface="Times New Roman" pitchFamily="18" charset="0"/>
              </a:rPr>
              <a:t>Analysis and interpretation of the results</a:t>
            </a:r>
            <a:r>
              <a:rPr lang="en-US" sz="2400" b="0" dirty="0" smtClean="0">
                <a:solidFill>
                  <a:schemeClr val="accent6">
                    <a:lumMod val="50000"/>
                  </a:schemeClr>
                </a:solidFill>
                <a:latin typeface="+mj-lt"/>
                <a:cs typeface="Times New Roman" pitchFamily="18" charset="0"/>
              </a:rPr>
              <a:t>.</a:t>
            </a:r>
          </a:p>
          <a:p>
            <a:pPr marL="706438" indent="-342900" eaLnBrk="1" hangingPunct="1">
              <a:buClr>
                <a:schemeClr val="accent6">
                  <a:lumMod val="75000"/>
                </a:schemeClr>
              </a:buClr>
              <a:buFont typeface="Wingdings" pitchFamily="2" charset="2"/>
              <a:buChar char="q"/>
            </a:pPr>
            <a:endParaRPr lang="en-US" sz="2400" b="0" dirty="0">
              <a:solidFill>
                <a:schemeClr val="accent6">
                  <a:lumMod val="50000"/>
                </a:schemeClr>
              </a:solidFill>
              <a:latin typeface="+mj-lt"/>
              <a:cs typeface="Times New Roman" pitchFamily="18" charset="0"/>
            </a:endParaRPr>
          </a:p>
          <a:p>
            <a:pPr marL="706438" indent="-342900" eaLnBrk="1" hangingPunct="1">
              <a:buClr>
                <a:schemeClr val="accent6">
                  <a:lumMod val="75000"/>
                </a:schemeClr>
              </a:buClr>
              <a:buFont typeface="Wingdings" pitchFamily="2" charset="2"/>
              <a:buChar char="q"/>
            </a:pPr>
            <a:r>
              <a:rPr lang="en-US" sz="2400" b="0" dirty="0">
                <a:solidFill>
                  <a:schemeClr val="accent6">
                    <a:lumMod val="50000"/>
                  </a:schemeClr>
                </a:solidFill>
                <a:latin typeface="+mj-lt"/>
                <a:cs typeface="Times New Roman" pitchFamily="18" charset="0"/>
              </a:rPr>
              <a:t>Making decisions on the basis of such </a:t>
            </a:r>
            <a:r>
              <a:rPr lang="en-US" sz="2400" b="0" dirty="0" smtClean="0">
                <a:solidFill>
                  <a:schemeClr val="accent6">
                    <a:lumMod val="50000"/>
                  </a:schemeClr>
                </a:solidFill>
                <a:latin typeface="+mj-lt"/>
                <a:cs typeface="Times New Roman" pitchFamily="18" charset="0"/>
              </a:rPr>
              <a:t>analysis.</a:t>
            </a:r>
            <a:r>
              <a:rPr lang="en-US" sz="2400" dirty="0" smtClean="0">
                <a:solidFill>
                  <a:schemeClr val="accent6">
                    <a:lumMod val="50000"/>
                  </a:schemeClr>
                </a:solidFill>
                <a:latin typeface="+mj-lt"/>
                <a:cs typeface="Times New Roman" pitchFamily="18" charset="0"/>
              </a:rPr>
              <a:t> </a:t>
            </a:r>
            <a:endParaRPr lang="en-US" sz="2400" dirty="0">
              <a:solidFill>
                <a:schemeClr val="accent6">
                  <a:lumMod val="50000"/>
                </a:schemeClr>
              </a:solidFill>
              <a:latin typeface="+mj-lt"/>
              <a:cs typeface="Times New Roman" pitchFamily="18" charset="0"/>
            </a:endParaRPr>
          </a:p>
        </p:txBody>
      </p:sp>
      <p:sp>
        <p:nvSpPr>
          <p:cNvPr id="3" name="Slide Number Placeholder 2"/>
          <p:cNvSpPr>
            <a:spLocks noGrp="1"/>
          </p:cNvSpPr>
          <p:nvPr>
            <p:ph type="sldNum" sz="quarter" idx="12"/>
          </p:nvPr>
        </p:nvSpPr>
        <p:spPr/>
        <p:txBody>
          <a:bodyPr/>
          <a:lstStyle/>
          <a:p>
            <a:fld id="{3D5BDCF1-CF3D-451E-B650-9AB85F3A1952}" type="slidenum">
              <a:rPr lang="en-US" smtClean="0"/>
              <a:t>12</a:t>
            </a:fld>
            <a:endParaRPr lang="en-US"/>
          </a:p>
        </p:txBody>
      </p:sp>
      <p:sp>
        <p:nvSpPr>
          <p:cNvPr id="2" name="Date Placeholder 1"/>
          <p:cNvSpPr>
            <a:spLocks noGrp="1"/>
          </p:cNvSpPr>
          <p:nvPr>
            <p:ph type="dt" sz="half" idx="10"/>
          </p:nvPr>
        </p:nvSpPr>
        <p:spPr/>
        <p:txBody>
          <a:bodyPr/>
          <a:lstStyle/>
          <a:p>
            <a:fld id="{6606374C-5415-4E70-AE5C-0C1A6F36804F}" type="datetime5">
              <a:rPr lang="en-US" smtClean="0"/>
              <a:t>7-Sep-18</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00938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09600" y="685800"/>
            <a:ext cx="7772400" cy="533400"/>
          </a:xfrm>
        </p:spPr>
        <p:txBody>
          <a:bodyPr>
            <a:normAutofit fontScale="90000"/>
          </a:bodyPr>
          <a:lstStyle/>
          <a:p>
            <a:pPr eaLnBrk="1" hangingPunct="1"/>
            <a:r>
              <a:rPr lang="en-US" sz="3600" b="1" dirty="0" smtClean="0">
                <a:solidFill>
                  <a:schemeClr val="tx1"/>
                </a:solidFill>
                <a:cs typeface="Times New Roman" pitchFamily="18" charset="0"/>
              </a:rPr>
              <a:t>ROLE OF BIOSTATISTICIANS</a:t>
            </a:r>
          </a:p>
        </p:txBody>
      </p:sp>
      <p:sp>
        <p:nvSpPr>
          <p:cNvPr id="11267" name="Rectangle 3"/>
          <p:cNvSpPr>
            <a:spLocks noGrp="1" noChangeArrowheads="1"/>
          </p:cNvSpPr>
          <p:nvPr>
            <p:ph idx="1"/>
          </p:nvPr>
        </p:nvSpPr>
        <p:spPr>
          <a:xfrm>
            <a:off x="762000" y="1524000"/>
            <a:ext cx="7179732" cy="4689475"/>
          </a:xfrm>
        </p:spPr>
        <p:txBody>
          <a:bodyPr>
            <a:normAutofit fontScale="92500" lnSpcReduction="10000"/>
          </a:bodyPr>
          <a:lstStyle/>
          <a:p>
            <a:pPr marL="398463" indent="-398463">
              <a:lnSpc>
                <a:spcPct val="150000"/>
              </a:lnSpc>
              <a:buBlip>
                <a:blip r:embed="rId2"/>
              </a:buBlip>
            </a:pPr>
            <a:r>
              <a:rPr lang="en-US" dirty="0">
                <a:latin typeface="+mj-lt"/>
              </a:rPr>
              <a:t>Identify and develop treatments for disease and estimate their effects.  </a:t>
            </a:r>
          </a:p>
          <a:p>
            <a:pPr marL="398463" indent="-398463">
              <a:lnSpc>
                <a:spcPct val="150000"/>
              </a:lnSpc>
              <a:buBlip>
                <a:blip r:embed="rId2"/>
              </a:buBlip>
            </a:pPr>
            <a:r>
              <a:rPr lang="en-US" dirty="0">
                <a:latin typeface="+mj-lt"/>
              </a:rPr>
              <a:t>Identify risk factors for diseases.  </a:t>
            </a:r>
          </a:p>
          <a:p>
            <a:pPr marL="398463" indent="-398463">
              <a:lnSpc>
                <a:spcPct val="150000"/>
              </a:lnSpc>
              <a:buBlip>
                <a:blip r:embed="rId2"/>
              </a:buBlip>
            </a:pPr>
            <a:r>
              <a:rPr lang="en-US" dirty="0">
                <a:latin typeface="+mj-lt"/>
              </a:rPr>
              <a:t>Design, monitor, analyze, interpret, and report results of clinical studies.  </a:t>
            </a:r>
          </a:p>
          <a:p>
            <a:pPr marL="398463" indent="-398463">
              <a:lnSpc>
                <a:spcPct val="150000"/>
              </a:lnSpc>
              <a:buBlip>
                <a:blip r:embed="rId2"/>
              </a:buBlip>
            </a:pPr>
            <a:r>
              <a:rPr lang="en-US" dirty="0">
                <a:latin typeface="+mj-lt"/>
              </a:rPr>
              <a:t>Develop statistical methodologies to address questions arising from medical/public health data. </a:t>
            </a:r>
          </a:p>
          <a:p>
            <a:pPr marL="398463" indent="-398463">
              <a:lnSpc>
                <a:spcPct val="150000"/>
              </a:lnSpc>
              <a:buBlip>
                <a:blip r:embed="rId2"/>
              </a:buBlip>
            </a:pPr>
            <a:r>
              <a:rPr lang="en-US" dirty="0">
                <a:latin typeface="+mj-lt"/>
              </a:rPr>
              <a:t>Locate , define &amp; measure extent of </a:t>
            </a:r>
            <a:r>
              <a:rPr lang="en-US" dirty="0" smtClean="0">
                <a:latin typeface="+mj-lt"/>
              </a:rPr>
              <a:t>disease  </a:t>
            </a:r>
          </a:p>
          <a:p>
            <a:pPr marL="398463" indent="-398463">
              <a:lnSpc>
                <a:spcPct val="150000"/>
              </a:lnSpc>
              <a:buBlip>
                <a:blip r:embed="rId2"/>
              </a:buBlip>
            </a:pPr>
            <a:r>
              <a:rPr lang="en-US" dirty="0" smtClean="0">
                <a:solidFill>
                  <a:srgbClr val="B00047"/>
                </a:solidFill>
                <a:latin typeface="+mj-lt"/>
              </a:rPr>
              <a:t>Ultimate </a:t>
            </a:r>
            <a:r>
              <a:rPr lang="en-US" dirty="0">
                <a:solidFill>
                  <a:srgbClr val="B00047"/>
                </a:solidFill>
                <a:latin typeface="+mj-lt"/>
              </a:rPr>
              <a:t>objective</a:t>
            </a:r>
            <a:r>
              <a:rPr lang="en-US" dirty="0">
                <a:latin typeface="+mj-lt"/>
              </a:rPr>
              <a:t> </a:t>
            </a:r>
            <a:r>
              <a:rPr lang="en-US" dirty="0">
                <a:latin typeface="+mj-lt"/>
                <a:sym typeface="Wingdings" pitchFamily="2" charset="2"/>
              </a:rPr>
              <a:t> improve the health of individual &amp; community</a:t>
            </a:r>
            <a:endParaRPr lang="en-US" dirty="0">
              <a:latin typeface="+mj-lt"/>
            </a:endParaRPr>
          </a:p>
          <a:p>
            <a:pPr marL="398463" indent="-398463">
              <a:lnSpc>
                <a:spcPct val="95000"/>
              </a:lnSpc>
            </a:pPr>
            <a:endParaRPr lang="en-US" dirty="0"/>
          </a:p>
          <a:p>
            <a:pPr marL="174625" indent="0" algn="just">
              <a:buClr>
                <a:srgbClr val="C5FFE2"/>
              </a:buClr>
              <a:buNone/>
            </a:pPr>
            <a:endParaRPr lang="en-US" sz="2400" dirty="0" smtClean="0">
              <a:effectLst/>
              <a:latin typeface="Times New Roman" pitchFamily="18" charset="0"/>
              <a:cs typeface="Times New Roman" pitchFamily="18" charset="0"/>
            </a:endParaRPr>
          </a:p>
          <a:p>
            <a:pPr marL="174625" indent="0" algn="just">
              <a:buClr>
                <a:srgbClr val="C5FFE2"/>
              </a:buClr>
              <a:buNone/>
            </a:pPr>
            <a:endParaRPr lang="en-US" sz="2400" dirty="0" smtClean="0">
              <a:effectLst/>
              <a:latin typeface="Times New Roman" pitchFamily="18" charset="0"/>
              <a:cs typeface="Times New Roman" pitchFamily="18" charset="0"/>
            </a:endParaRPr>
          </a:p>
        </p:txBody>
      </p:sp>
      <p:sp>
        <p:nvSpPr>
          <p:cNvPr id="3" name="Slide Number Placeholder 2"/>
          <p:cNvSpPr>
            <a:spLocks noGrp="1"/>
          </p:cNvSpPr>
          <p:nvPr>
            <p:ph type="sldNum" sz="quarter" idx="12"/>
          </p:nvPr>
        </p:nvSpPr>
        <p:spPr/>
        <p:txBody>
          <a:bodyPr/>
          <a:lstStyle/>
          <a:p>
            <a:fld id="{3D5BDCF1-CF3D-451E-B650-9AB85F3A1952}" type="slidenum">
              <a:rPr lang="en-US" smtClean="0"/>
              <a:t>13</a:t>
            </a:fld>
            <a:endParaRPr lang="en-US"/>
          </a:p>
        </p:txBody>
      </p:sp>
      <p:sp>
        <p:nvSpPr>
          <p:cNvPr id="2" name="Date Placeholder 1"/>
          <p:cNvSpPr>
            <a:spLocks noGrp="1"/>
          </p:cNvSpPr>
          <p:nvPr>
            <p:ph type="dt" sz="half" idx="10"/>
          </p:nvPr>
        </p:nvSpPr>
        <p:spPr/>
        <p:txBody>
          <a:bodyPr/>
          <a:lstStyle/>
          <a:p>
            <a:fld id="{440CC428-D280-40FF-A5C4-13030BE33B2E}" type="datetime5">
              <a:rPr lang="en-US" smtClean="0"/>
              <a:t>7-Sep-18</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584644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7620000" cy="685800"/>
          </a:xfrm>
        </p:spPr>
        <p:txBody>
          <a:bodyPr/>
          <a:lstStyle/>
          <a:p>
            <a:r>
              <a:rPr lang="en-US" b="1" dirty="0" smtClean="0"/>
              <a:t/>
            </a:r>
            <a:br>
              <a:rPr lang="en-US" b="1" dirty="0" smtClean="0"/>
            </a:br>
            <a:r>
              <a:rPr lang="en-US" b="1" dirty="0" smtClean="0"/>
              <a:t>Scope </a:t>
            </a:r>
            <a:r>
              <a:rPr lang="en-US" b="1" dirty="0"/>
              <a:t>of Biostatistics</a:t>
            </a:r>
            <a:r>
              <a:rPr lang="en-US" dirty="0"/>
              <a:t/>
            </a:r>
            <a:br>
              <a:rPr lang="en-US" dirty="0"/>
            </a:br>
            <a:endParaRPr lang="en-US" dirty="0"/>
          </a:p>
        </p:txBody>
      </p:sp>
      <p:sp>
        <p:nvSpPr>
          <p:cNvPr id="3" name="Content Placeholder 2"/>
          <p:cNvSpPr>
            <a:spLocks noGrp="1"/>
          </p:cNvSpPr>
          <p:nvPr>
            <p:ph idx="1"/>
          </p:nvPr>
        </p:nvSpPr>
        <p:spPr>
          <a:xfrm>
            <a:off x="457200" y="1371600"/>
            <a:ext cx="7620000" cy="5029200"/>
          </a:xfrm>
        </p:spPr>
        <p:txBody>
          <a:bodyPr>
            <a:normAutofit fontScale="92500" lnSpcReduction="10000"/>
          </a:bodyPr>
          <a:lstStyle/>
          <a:p>
            <a:pPr lvl="0" algn="just">
              <a:lnSpc>
                <a:spcPct val="150000"/>
              </a:lnSpc>
            </a:pPr>
            <a:r>
              <a:rPr lang="en-US" dirty="0" smtClean="0">
                <a:solidFill>
                  <a:srgbClr val="FF0000"/>
                </a:solidFill>
                <a:latin typeface="+mj-lt"/>
              </a:rPr>
              <a:t>Research starts from a problem. </a:t>
            </a:r>
            <a:r>
              <a:rPr lang="en-US" dirty="0" smtClean="0">
                <a:latin typeface="+mj-lt"/>
              </a:rPr>
              <a:t>You have to find out a problem from surrounding to investigate.</a:t>
            </a:r>
          </a:p>
          <a:p>
            <a:pPr lvl="0" algn="just">
              <a:lnSpc>
                <a:spcPct val="150000"/>
              </a:lnSpc>
            </a:pPr>
            <a:r>
              <a:rPr lang="en-US" dirty="0" smtClean="0">
                <a:latin typeface="+mj-lt"/>
              </a:rPr>
              <a:t>We have to conduct experiment or </a:t>
            </a:r>
            <a:r>
              <a:rPr lang="en-US" dirty="0" smtClean="0">
                <a:solidFill>
                  <a:srgbClr val="FF0000"/>
                </a:solidFill>
                <a:latin typeface="+mj-lt"/>
              </a:rPr>
              <a:t>collect data </a:t>
            </a:r>
            <a:r>
              <a:rPr lang="en-US" dirty="0" smtClean="0">
                <a:latin typeface="+mj-lt"/>
              </a:rPr>
              <a:t>about the problem.</a:t>
            </a:r>
          </a:p>
          <a:p>
            <a:pPr lvl="0" algn="just">
              <a:lnSpc>
                <a:spcPct val="150000"/>
              </a:lnSpc>
            </a:pPr>
            <a:r>
              <a:rPr lang="en-US" dirty="0" smtClean="0">
                <a:latin typeface="+mj-lt"/>
              </a:rPr>
              <a:t>When we </a:t>
            </a:r>
            <a:r>
              <a:rPr lang="en-US" dirty="0" smtClean="0">
                <a:solidFill>
                  <a:srgbClr val="FF0000"/>
                </a:solidFill>
                <a:latin typeface="+mj-lt"/>
              </a:rPr>
              <a:t>conduct an experiment </a:t>
            </a:r>
            <a:r>
              <a:rPr lang="en-US" dirty="0" smtClean="0">
                <a:latin typeface="+mj-lt"/>
              </a:rPr>
              <a:t>or collect a data, our purpose is to conclude something from it.</a:t>
            </a:r>
          </a:p>
          <a:p>
            <a:pPr lvl="0" algn="just">
              <a:lnSpc>
                <a:spcPct val="150000"/>
              </a:lnSpc>
            </a:pPr>
            <a:r>
              <a:rPr lang="en-US" dirty="0" smtClean="0">
                <a:latin typeface="+mj-lt"/>
              </a:rPr>
              <a:t>To </a:t>
            </a:r>
            <a:r>
              <a:rPr lang="en-US" dirty="0" smtClean="0">
                <a:solidFill>
                  <a:srgbClr val="FF0000"/>
                </a:solidFill>
                <a:latin typeface="+mj-lt"/>
              </a:rPr>
              <a:t>organize our data or experimental results </a:t>
            </a:r>
            <a:r>
              <a:rPr lang="en-US" dirty="0" smtClean="0">
                <a:latin typeface="+mj-lt"/>
              </a:rPr>
              <a:t>and to reach a </a:t>
            </a:r>
            <a:r>
              <a:rPr lang="en-US" dirty="0" smtClean="0">
                <a:solidFill>
                  <a:srgbClr val="FF0000"/>
                </a:solidFill>
                <a:latin typeface="+mj-lt"/>
              </a:rPr>
              <a:t>conclusion</a:t>
            </a:r>
            <a:r>
              <a:rPr lang="en-US" dirty="0" smtClean="0">
                <a:latin typeface="+mj-lt"/>
              </a:rPr>
              <a:t>, we need statistics which is in the case of biological data it is </a:t>
            </a:r>
            <a:r>
              <a:rPr lang="en-US" b="1" dirty="0" smtClean="0">
                <a:latin typeface="+mj-lt"/>
              </a:rPr>
              <a:t>biostatistics</a:t>
            </a:r>
            <a:r>
              <a:rPr lang="en-US" dirty="0" smtClean="0">
                <a:latin typeface="+mj-lt"/>
              </a:rPr>
              <a:t>.</a:t>
            </a:r>
          </a:p>
          <a:p>
            <a:pPr lvl="0" algn="just">
              <a:lnSpc>
                <a:spcPct val="150000"/>
              </a:lnSpc>
            </a:pPr>
            <a:r>
              <a:rPr lang="en-US" dirty="0" smtClean="0">
                <a:solidFill>
                  <a:srgbClr val="FF0000"/>
                </a:solidFill>
                <a:latin typeface="+mj-lt"/>
              </a:rPr>
              <a:t>Application of biostatistical methods </a:t>
            </a:r>
            <a:r>
              <a:rPr lang="en-US" dirty="0" smtClean="0">
                <a:latin typeface="+mj-lt"/>
              </a:rPr>
              <a:t>is a requirement for publication of research work.</a:t>
            </a:r>
            <a:endParaRPr lang="en-US" dirty="0">
              <a:latin typeface="+mj-lt"/>
            </a:endParaRPr>
          </a:p>
        </p:txBody>
      </p:sp>
      <p:sp>
        <p:nvSpPr>
          <p:cNvPr id="5" name="Slide Number Placeholder 4"/>
          <p:cNvSpPr>
            <a:spLocks noGrp="1"/>
          </p:cNvSpPr>
          <p:nvPr>
            <p:ph type="sldNum" sz="quarter" idx="12"/>
          </p:nvPr>
        </p:nvSpPr>
        <p:spPr/>
        <p:txBody>
          <a:bodyPr/>
          <a:lstStyle/>
          <a:p>
            <a:fld id="{3D5BDCF1-CF3D-451E-B650-9AB85F3A1952}" type="slidenum">
              <a:rPr lang="en-US" smtClean="0"/>
              <a:t>14</a:t>
            </a:fld>
            <a:endParaRPr lang="en-US"/>
          </a:p>
        </p:txBody>
      </p:sp>
      <p:sp>
        <p:nvSpPr>
          <p:cNvPr id="4" name="Date Placeholder 3"/>
          <p:cNvSpPr>
            <a:spLocks noGrp="1"/>
          </p:cNvSpPr>
          <p:nvPr>
            <p:ph type="dt" sz="half" idx="10"/>
          </p:nvPr>
        </p:nvSpPr>
        <p:spPr/>
        <p:txBody>
          <a:bodyPr/>
          <a:lstStyle/>
          <a:p>
            <a:fld id="{6025EBE5-A8B4-4A4C-A892-489630137ED2}"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889361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1"/>
            <a:ext cx="7696200" cy="761999"/>
          </a:xfrm>
        </p:spPr>
        <p:txBody>
          <a:bodyPr>
            <a:normAutofit/>
          </a:bodyPr>
          <a:lstStyle/>
          <a:p>
            <a:r>
              <a:rPr lang="en-US" sz="3600" b="1" dirty="0" smtClean="0">
                <a:solidFill>
                  <a:schemeClr val="accent6">
                    <a:lumMod val="50000"/>
                  </a:schemeClr>
                </a:solidFill>
                <a:cs typeface="Times New Roman" pitchFamily="18" charset="0"/>
              </a:rPr>
              <a:t>APPLICATIONS </a:t>
            </a:r>
            <a:r>
              <a:rPr lang="en-US" sz="3600" b="1" dirty="0">
                <a:solidFill>
                  <a:schemeClr val="accent6">
                    <a:lumMod val="50000"/>
                  </a:schemeClr>
                </a:solidFill>
                <a:cs typeface="Times New Roman" pitchFamily="18" charset="0"/>
              </a:rPr>
              <a:t>OF BIOSTATISTICS</a:t>
            </a:r>
            <a:endParaRPr lang="en-US" sz="3600" dirty="0">
              <a:solidFill>
                <a:srgbClr val="C00000"/>
              </a:solidFill>
              <a:cs typeface="Times New Roman" pitchFamily="18" charset="0"/>
            </a:endParaRPr>
          </a:p>
        </p:txBody>
      </p:sp>
      <p:sp>
        <p:nvSpPr>
          <p:cNvPr id="3" name="Content Placeholder 2"/>
          <p:cNvSpPr>
            <a:spLocks noGrp="1"/>
          </p:cNvSpPr>
          <p:nvPr>
            <p:ph idx="1"/>
          </p:nvPr>
        </p:nvSpPr>
        <p:spPr/>
        <p:txBody>
          <a:bodyPr>
            <a:normAutofit lnSpcReduction="10000"/>
          </a:bodyPr>
          <a:lstStyle/>
          <a:p>
            <a:pPr>
              <a:lnSpc>
                <a:spcPct val="150000"/>
              </a:lnSpc>
              <a:buClr>
                <a:srgbClr val="C00000"/>
              </a:buClr>
            </a:pPr>
            <a:r>
              <a:rPr lang="en-US" sz="2400" dirty="0" smtClean="0">
                <a:latin typeface="+mj-lt"/>
                <a:cs typeface="Times New Roman" pitchFamily="18" charset="0"/>
              </a:rPr>
              <a:t>To define what is normal or healthy in a population.</a:t>
            </a:r>
          </a:p>
          <a:p>
            <a:pPr>
              <a:lnSpc>
                <a:spcPct val="150000"/>
              </a:lnSpc>
              <a:buClr>
                <a:srgbClr val="C00000"/>
              </a:buClr>
            </a:pPr>
            <a:r>
              <a:rPr lang="en-US" sz="2400" dirty="0" smtClean="0">
                <a:latin typeface="+mj-lt"/>
                <a:cs typeface="Times New Roman" pitchFamily="18" charset="0"/>
              </a:rPr>
              <a:t>To find the limits of normality in variables such as weight and pulse rate etc. in a population.</a:t>
            </a:r>
          </a:p>
          <a:p>
            <a:pPr>
              <a:lnSpc>
                <a:spcPct val="150000"/>
              </a:lnSpc>
              <a:buClr>
                <a:srgbClr val="C00000"/>
              </a:buClr>
            </a:pPr>
            <a:r>
              <a:rPr lang="en-US" b="1" dirty="0">
                <a:latin typeface="+mj-lt"/>
                <a:cs typeface="Times New Roman" pitchFamily="18" charset="0"/>
              </a:rPr>
              <a:t>To find the difference between means and proportions of  normal at two places or in different periods.</a:t>
            </a:r>
          </a:p>
          <a:p>
            <a:pPr marL="0" indent="0">
              <a:lnSpc>
                <a:spcPct val="150000"/>
              </a:lnSpc>
              <a:buClr>
                <a:srgbClr val="C00000"/>
              </a:buClr>
              <a:buNone/>
            </a:pPr>
            <a:r>
              <a:rPr lang="en-US" dirty="0" err="1">
                <a:latin typeface="+mj-lt"/>
                <a:cs typeface="Times New Roman" pitchFamily="18" charset="0"/>
              </a:rPr>
              <a:t>e</a:t>
            </a:r>
            <a:r>
              <a:rPr lang="en-US" dirty="0" err="1" smtClean="0">
                <a:latin typeface="+mj-lt"/>
                <a:cs typeface="Times New Roman" pitchFamily="18" charset="0"/>
              </a:rPr>
              <a:t>.g</a:t>
            </a:r>
            <a:r>
              <a:rPr lang="en-US" dirty="0" smtClean="0">
                <a:latin typeface="+mj-lt"/>
                <a:cs typeface="Times New Roman" pitchFamily="18" charset="0"/>
              </a:rPr>
              <a:t> </a:t>
            </a:r>
            <a:r>
              <a:rPr lang="en-US" dirty="0">
                <a:latin typeface="+mj-lt"/>
                <a:cs typeface="Times New Roman" pitchFamily="18" charset="0"/>
              </a:rPr>
              <a:t>: The mean height of boys in Gujarat is less than the mean height in Punjab. whether  this difference is due to chance or a natural variation or because of some other factors such as better nutrition playing a part, has to be decided.</a:t>
            </a:r>
          </a:p>
          <a:p>
            <a:pPr>
              <a:lnSpc>
                <a:spcPct val="150000"/>
              </a:lnSpc>
              <a:buClr>
                <a:srgbClr val="C00000"/>
              </a:buClr>
            </a:pPr>
            <a:endParaRPr lang="en-US" sz="2400" dirty="0">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3D5BDCF1-CF3D-451E-B650-9AB85F3A1952}" type="slidenum">
              <a:rPr lang="en-US" smtClean="0"/>
              <a:t>15</a:t>
            </a:fld>
            <a:endParaRPr lang="en-US"/>
          </a:p>
        </p:txBody>
      </p:sp>
      <p:sp>
        <p:nvSpPr>
          <p:cNvPr id="4" name="Date Placeholder 3"/>
          <p:cNvSpPr>
            <a:spLocks noGrp="1"/>
          </p:cNvSpPr>
          <p:nvPr>
            <p:ph type="dt" sz="half" idx="10"/>
          </p:nvPr>
        </p:nvSpPr>
        <p:spPr/>
        <p:txBody>
          <a:bodyPr/>
          <a:lstStyle/>
          <a:p>
            <a:fld id="{07D4B455-516E-43D5-AFA8-5379F7CA669C}"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2164680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43717662"/>
              </p:ext>
            </p:extLst>
          </p:nvPr>
        </p:nvGraphicFramePr>
        <p:xfrm>
          <a:off x="457200" y="1143000"/>
          <a:ext cx="7620000" cy="48006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3D5BDCF1-CF3D-451E-B650-9AB85F3A1952}" type="slidenum">
              <a:rPr lang="en-US" smtClean="0"/>
              <a:t>16</a:t>
            </a:fld>
            <a:endParaRPr lang="en-US"/>
          </a:p>
        </p:txBody>
      </p:sp>
      <p:sp>
        <p:nvSpPr>
          <p:cNvPr id="2" name="Date Placeholder 1"/>
          <p:cNvSpPr>
            <a:spLocks noGrp="1"/>
          </p:cNvSpPr>
          <p:nvPr>
            <p:ph type="dt" sz="half" idx="10"/>
          </p:nvPr>
        </p:nvSpPr>
        <p:spPr/>
        <p:txBody>
          <a:bodyPr/>
          <a:lstStyle/>
          <a:p>
            <a:fld id="{E5D67B56-BCD1-4303-909B-84348D0FC7D6}" type="datetime5">
              <a:rPr lang="en-US" smtClean="0"/>
              <a:t>7-Sep-18</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4500219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43000" y="1143000"/>
            <a:ext cx="6196405" cy="3603812"/>
          </a:xfrm>
        </p:spPr>
        <p:txBody>
          <a:bodyPr>
            <a:normAutofit/>
          </a:bodyPr>
          <a:lstStyle/>
          <a:p>
            <a:pPr>
              <a:lnSpc>
                <a:spcPct val="150000"/>
              </a:lnSpc>
              <a:buClr>
                <a:srgbClr val="C00000"/>
              </a:buClr>
            </a:pPr>
            <a:r>
              <a:rPr lang="en-US" sz="2400" b="1" dirty="0" smtClean="0">
                <a:latin typeface="+mj-lt"/>
                <a:cs typeface="Times New Roman" pitchFamily="18" charset="0"/>
              </a:rPr>
              <a:t>To find the action of drug </a:t>
            </a:r>
            <a:r>
              <a:rPr lang="en-US" sz="2400" dirty="0" smtClean="0">
                <a:latin typeface="+mj-lt"/>
                <a:cs typeface="Times New Roman" pitchFamily="18" charset="0"/>
              </a:rPr>
              <a:t>– a drug is given to animals or humans to see whether the changes produced are due to the drug or by chance.</a:t>
            </a:r>
          </a:p>
          <a:p>
            <a:pPr>
              <a:lnSpc>
                <a:spcPct val="150000"/>
              </a:lnSpc>
              <a:buClr>
                <a:srgbClr val="C00000"/>
              </a:buClr>
            </a:pPr>
            <a:endParaRPr lang="en-US" sz="2400" b="1" dirty="0" smtClean="0">
              <a:latin typeface="Times New Roman" pitchFamily="18" charset="0"/>
              <a:cs typeface="Times New Roman"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3276600"/>
            <a:ext cx="3476625" cy="1981200"/>
          </a:xfrm>
          <a:prstGeom prst="rect">
            <a:avLst/>
          </a:prstGeom>
        </p:spPr>
      </p:pic>
      <p:sp>
        <p:nvSpPr>
          <p:cNvPr id="5" name="Slide Number Placeholder 4"/>
          <p:cNvSpPr>
            <a:spLocks noGrp="1"/>
          </p:cNvSpPr>
          <p:nvPr>
            <p:ph type="sldNum" sz="quarter" idx="12"/>
          </p:nvPr>
        </p:nvSpPr>
        <p:spPr/>
        <p:txBody>
          <a:bodyPr/>
          <a:lstStyle/>
          <a:p>
            <a:fld id="{3D5BDCF1-CF3D-451E-B650-9AB85F3A1952}" type="slidenum">
              <a:rPr lang="en-US" smtClean="0"/>
              <a:t>17</a:t>
            </a:fld>
            <a:endParaRPr lang="en-US"/>
          </a:p>
        </p:txBody>
      </p:sp>
      <p:sp>
        <p:nvSpPr>
          <p:cNvPr id="4" name="Date Placeholder 3"/>
          <p:cNvSpPr>
            <a:spLocks noGrp="1"/>
          </p:cNvSpPr>
          <p:nvPr>
            <p:ph type="dt" sz="half" idx="10"/>
          </p:nvPr>
        </p:nvSpPr>
        <p:spPr/>
        <p:txBody>
          <a:bodyPr/>
          <a:lstStyle/>
          <a:p>
            <a:fld id="{08BC490C-842B-4E4F-AEFB-6482C2EA4B06}"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98336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914400"/>
            <a:ext cx="8229600" cy="4495800"/>
          </a:xfrm>
        </p:spPr>
        <p:txBody>
          <a:bodyPr>
            <a:normAutofit/>
          </a:bodyPr>
          <a:lstStyle/>
          <a:p>
            <a:pPr lvl="0">
              <a:lnSpc>
                <a:spcPct val="150000"/>
              </a:lnSpc>
              <a:buClr>
                <a:srgbClr val="C00000"/>
              </a:buClr>
            </a:pPr>
            <a:r>
              <a:rPr lang="en-US" dirty="0">
                <a:solidFill>
                  <a:prstClr val="black"/>
                </a:solidFill>
                <a:latin typeface="Times New Roman" pitchFamily="18" charset="0"/>
                <a:cs typeface="Times New Roman" pitchFamily="18" charset="0"/>
              </a:rPr>
              <a:t>To compare the action of two different drugs or two successive dosages of the same drug.</a:t>
            </a:r>
          </a:p>
          <a:p>
            <a:pPr marL="452628" indent="-342900">
              <a:lnSpc>
                <a:spcPct val="150000"/>
              </a:lnSpc>
              <a:buClr>
                <a:srgbClr val="C00000"/>
              </a:buClr>
            </a:pPr>
            <a:endParaRPr lang="en-US" dirty="0">
              <a:solidFill>
                <a:prstClr val="black"/>
              </a:solidFill>
              <a:latin typeface="Times New Roman" pitchFamily="18" charset="0"/>
              <a:cs typeface="Times New Roman" pitchFamily="18" charset="0"/>
            </a:endParaRPr>
          </a:p>
          <a:p>
            <a:pPr lvl="0">
              <a:lnSpc>
                <a:spcPct val="150000"/>
              </a:lnSpc>
              <a:buClr>
                <a:srgbClr val="C00000"/>
              </a:buClr>
            </a:pPr>
            <a:r>
              <a:rPr lang="en-US" dirty="0" smtClean="0">
                <a:solidFill>
                  <a:prstClr val="black"/>
                </a:solidFill>
                <a:latin typeface="Times New Roman" pitchFamily="18" charset="0"/>
                <a:cs typeface="Times New Roman" pitchFamily="18" charset="0"/>
              </a:rPr>
              <a:t>To </a:t>
            </a:r>
            <a:r>
              <a:rPr lang="en-US" dirty="0">
                <a:solidFill>
                  <a:prstClr val="black"/>
                </a:solidFill>
                <a:latin typeface="Times New Roman" pitchFamily="18" charset="0"/>
                <a:cs typeface="Times New Roman" pitchFamily="18" charset="0"/>
              </a:rPr>
              <a:t>find the relative potency of a new drug with respect to a standard drug.</a:t>
            </a:r>
          </a:p>
          <a:p>
            <a:endParaRPr lang="en-US"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6800" y="3429000"/>
            <a:ext cx="3276600" cy="1600200"/>
          </a:xfrm>
          <a:prstGeom prst="rect">
            <a:avLst/>
          </a:prstGeom>
        </p:spPr>
      </p:pic>
      <p:sp>
        <p:nvSpPr>
          <p:cNvPr id="5" name="Slide Number Placeholder 4"/>
          <p:cNvSpPr>
            <a:spLocks noGrp="1"/>
          </p:cNvSpPr>
          <p:nvPr>
            <p:ph type="sldNum" sz="quarter" idx="12"/>
          </p:nvPr>
        </p:nvSpPr>
        <p:spPr/>
        <p:txBody>
          <a:bodyPr/>
          <a:lstStyle/>
          <a:p>
            <a:fld id="{3D5BDCF1-CF3D-451E-B650-9AB85F3A1952}" type="slidenum">
              <a:rPr lang="en-US" smtClean="0"/>
              <a:t>18</a:t>
            </a:fld>
            <a:endParaRPr lang="en-US"/>
          </a:p>
        </p:txBody>
      </p:sp>
      <p:sp>
        <p:nvSpPr>
          <p:cNvPr id="2" name="Date Placeholder 1"/>
          <p:cNvSpPr>
            <a:spLocks noGrp="1"/>
          </p:cNvSpPr>
          <p:nvPr>
            <p:ph type="dt" sz="half" idx="10"/>
          </p:nvPr>
        </p:nvSpPr>
        <p:spPr/>
        <p:txBody>
          <a:bodyPr/>
          <a:lstStyle/>
          <a:p>
            <a:fld id="{05CABDAA-EA86-4AA9-80EC-6D8438D42D64}"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007745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239428848"/>
              </p:ext>
            </p:extLst>
          </p:nvPr>
        </p:nvGraphicFramePr>
        <p:xfrm>
          <a:off x="228600" y="1600200"/>
          <a:ext cx="8077200" cy="2667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3D5BDCF1-CF3D-451E-B650-9AB85F3A1952}" type="slidenum">
              <a:rPr lang="en-US" smtClean="0"/>
              <a:t>19</a:t>
            </a:fld>
            <a:endParaRPr lang="en-US"/>
          </a:p>
        </p:txBody>
      </p:sp>
      <p:sp>
        <p:nvSpPr>
          <p:cNvPr id="2" name="Date Placeholder 1"/>
          <p:cNvSpPr>
            <a:spLocks noGrp="1"/>
          </p:cNvSpPr>
          <p:nvPr>
            <p:ph type="dt" sz="half" idx="10"/>
          </p:nvPr>
        </p:nvSpPr>
        <p:spPr/>
        <p:txBody>
          <a:bodyPr/>
          <a:lstStyle/>
          <a:p>
            <a:fld id="{E12C5201-BD87-45BF-AAEA-3CAB8A364943}" type="datetime5">
              <a:rPr lang="en-US" smtClean="0"/>
              <a:t>7-Sep-18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979160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1295400"/>
            <a:ext cx="3476977" cy="1202485"/>
          </a:xfrm>
        </p:spPr>
        <p:txBody>
          <a:bodyPr/>
          <a:lstStyle/>
          <a:p>
            <a:r>
              <a:rPr lang="en-US" b="1" dirty="0" smtClean="0"/>
              <a:t>Statistics</a:t>
            </a:r>
            <a:endParaRPr lang="en-US" b="1" dirty="0"/>
          </a:p>
        </p:txBody>
      </p:sp>
      <p:sp>
        <p:nvSpPr>
          <p:cNvPr id="3" name="Content Placeholder 2"/>
          <p:cNvSpPr>
            <a:spLocks noGrp="1"/>
          </p:cNvSpPr>
          <p:nvPr>
            <p:ph idx="1"/>
          </p:nvPr>
        </p:nvSpPr>
        <p:spPr>
          <a:xfrm>
            <a:off x="457200" y="2286000"/>
            <a:ext cx="7620000" cy="4114800"/>
          </a:xfrm>
        </p:spPr>
        <p:txBody>
          <a:bodyPr/>
          <a:lstStyle/>
          <a:p>
            <a:pPr marL="0" indent="0" algn="just">
              <a:lnSpc>
                <a:spcPct val="150000"/>
              </a:lnSpc>
              <a:buNone/>
            </a:pPr>
            <a:r>
              <a:rPr lang="en-US" dirty="0" smtClean="0">
                <a:latin typeface="+mj-lt"/>
              </a:rPr>
              <a:t>         </a:t>
            </a:r>
          </a:p>
          <a:p>
            <a:pPr marL="0" indent="0" algn="just">
              <a:lnSpc>
                <a:spcPct val="150000"/>
              </a:lnSpc>
              <a:buNone/>
            </a:pPr>
            <a:r>
              <a:rPr lang="en-US" dirty="0">
                <a:latin typeface="+mj-lt"/>
              </a:rPr>
              <a:t>	</a:t>
            </a:r>
            <a:r>
              <a:rPr lang="en-US" dirty="0" smtClean="0">
                <a:latin typeface="+mj-lt"/>
              </a:rPr>
              <a:t>It </a:t>
            </a:r>
            <a:r>
              <a:rPr lang="en-US" dirty="0">
                <a:latin typeface="+mj-lt"/>
              </a:rPr>
              <a:t>is the science which deals with collection, classification and tabulation of numerical facts as the basis for explanation, description and comparison of </a:t>
            </a:r>
            <a:r>
              <a:rPr lang="en-US" dirty="0" smtClean="0">
                <a:latin typeface="+mj-lt"/>
              </a:rPr>
              <a:t> phenomenon. </a:t>
            </a:r>
          </a:p>
          <a:p>
            <a:pPr marL="0" indent="0">
              <a:buNone/>
            </a:pPr>
            <a:r>
              <a:rPr lang="en-US" dirty="0"/>
              <a:t> </a:t>
            </a:r>
            <a:r>
              <a:rPr lang="en-US" dirty="0" smtClean="0"/>
              <a:t>                                                                                                    - </a:t>
            </a:r>
            <a:r>
              <a:rPr lang="en-US" b="1" dirty="0" err="1" smtClean="0"/>
              <a:t>Lovitt</a:t>
            </a:r>
            <a:endParaRPr lang="en-US" b="1" dirty="0"/>
          </a:p>
        </p:txBody>
      </p:sp>
      <p:sp>
        <p:nvSpPr>
          <p:cNvPr id="5" name="Slide Number Placeholder 4"/>
          <p:cNvSpPr>
            <a:spLocks noGrp="1"/>
          </p:cNvSpPr>
          <p:nvPr>
            <p:ph type="sldNum" sz="quarter" idx="12"/>
          </p:nvPr>
        </p:nvSpPr>
        <p:spPr/>
        <p:txBody>
          <a:bodyPr/>
          <a:lstStyle/>
          <a:p>
            <a:fld id="{3D5BDCF1-CF3D-451E-B650-9AB85F3A1952}" type="slidenum">
              <a:rPr lang="en-US" smtClean="0"/>
              <a:t>2</a:t>
            </a:fld>
            <a:endParaRPr lang="en-US"/>
          </a:p>
        </p:txBody>
      </p:sp>
      <p:sp>
        <p:nvSpPr>
          <p:cNvPr id="4" name="Date Placeholder 3"/>
          <p:cNvSpPr>
            <a:spLocks noGrp="1"/>
          </p:cNvSpPr>
          <p:nvPr>
            <p:ph type="dt" sz="half" idx="10"/>
          </p:nvPr>
        </p:nvSpPr>
        <p:spPr/>
        <p:txBody>
          <a:bodyPr/>
          <a:lstStyle/>
          <a:p>
            <a:fld id="{3FA49450-5ED2-4332-8EB5-D47289007932}"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2943516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6705600" cy="4495800"/>
          </a:xfrm>
        </p:spPr>
        <p:txBody>
          <a:bodyPr>
            <a:normAutofit/>
          </a:bodyPr>
          <a:lstStyle/>
          <a:p>
            <a:pPr algn="just">
              <a:lnSpc>
                <a:spcPct val="150000"/>
              </a:lnSpc>
              <a:buClr>
                <a:srgbClr val="C00000"/>
              </a:buClr>
            </a:pPr>
            <a:r>
              <a:rPr lang="en-US" sz="2400" b="1" dirty="0" smtClean="0">
                <a:latin typeface="Times New Roman" pitchFamily="18" charset="0"/>
                <a:cs typeface="Times New Roman" pitchFamily="18" charset="0"/>
              </a:rPr>
              <a:t>To compare the efficacy of a particular drug, operation or line of treatment </a:t>
            </a:r>
            <a:r>
              <a:rPr lang="en-US" sz="2400" dirty="0" smtClean="0">
                <a:latin typeface="Times New Roman" pitchFamily="18" charset="0"/>
                <a:cs typeface="Times New Roman" pitchFamily="18" charset="0"/>
              </a:rPr>
              <a:t>– for this, the percentage cured, relieved or died in the experiment and control groups, is compared and difference due to chance or otherwise is found by applying statistical techniques.</a:t>
            </a:r>
          </a:p>
          <a:p>
            <a:pPr marL="109728" indent="0">
              <a:lnSpc>
                <a:spcPct val="150000"/>
              </a:lnSpc>
              <a:buNone/>
            </a:pPr>
            <a:endParaRPr lang="en-US" sz="2400"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3D5BDCF1-CF3D-451E-B650-9AB85F3A1952}" type="slidenum">
              <a:rPr lang="en-US" smtClean="0"/>
              <a:t>20</a:t>
            </a:fld>
            <a:endParaRPr lang="en-US"/>
          </a:p>
        </p:txBody>
      </p:sp>
      <p:sp>
        <p:nvSpPr>
          <p:cNvPr id="2" name="Date Placeholder 1"/>
          <p:cNvSpPr>
            <a:spLocks noGrp="1"/>
          </p:cNvSpPr>
          <p:nvPr>
            <p:ph type="dt" sz="half" idx="10"/>
          </p:nvPr>
        </p:nvSpPr>
        <p:spPr/>
        <p:txBody>
          <a:bodyPr/>
          <a:lstStyle/>
          <a:p>
            <a:fld id="{72E74C29-9D8F-47F0-BB5F-B07A45F7CA2D}" type="datetime5">
              <a:rPr lang="en-US" smtClean="0"/>
              <a:t>7-Sep-18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424663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rgbClr val="C00000"/>
              </a:buClr>
            </a:pPr>
            <a:r>
              <a:rPr lang="en-US" sz="2400" dirty="0" smtClean="0">
                <a:latin typeface="+mj-lt"/>
                <a:cs typeface="Times New Roman" pitchFamily="18" charset="0"/>
              </a:rPr>
              <a:t>Documentation of medical history of diseases.</a:t>
            </a:r>
          </a:p>
          <a:p>
            <a:pPr>
              <a:buClr>
                <a:srgbClr val="C00000"/>
              </a:buClr>
            </a:pPr>
            <a:endParaRPr lang="en-US" sz="2400" dirty="0" smtClean="0">
              <a:latin typeface="+mj-lt"/>
              <a:cs typeface="Times New Roman" pitchFamily="18" charset="0"/>
            </a:endParaRPr>
          </a:p>
          <a:p>
            <a:pPr>
              <a:buClr>
                <a:srgbClr val="C00000"/>
              </a:buClr>
            </a:pPr>
            <a:r>
              <a:rPr lang="en-US" sz="2400" dirty="0" smtClean="0">
                <a:latin typeface="+mj-lt"/>
                <a:cs typeface="Times New Roman" pitchFamily="18" charset="0"/>
              </a:rPr>
              <a:t>Planning and conduct of clinical studies.</a:t>
            </a:r>
          </a:p>
          <a:p>
            <a:pPr>
              <a:buClr>
                <a:srgbClr val="C00000"/>
              </a:buClr>
            </a:pPr>
            <a:endParaRPr lang="en-US" sz="2400" dirty="0" smtClean="0">
              <a:latin typeface="+mj-lt"/>
              <a:cs typeface="Times New Roman" pitchFamily="18" charset="0"/>
            </a:endParaRPr>
          </a:p>
          <a:p>
            <a:pPr>
              <a:buClr>
                <a:srgbClr val="C00000"/>
              </a:buClr>
            </a:pPr>
            <a:r>
              <a:rPr lang="en-US" sz="2400" dirty="0" smtClean="0">
                <a:latin typeface="+mj-lt"/>
                <a:cs typeface="Times New Roman" pitchFamily="18" charset="0"/>
              </a:rPr>
              <a:t>Evaluating the merits of different procedures.</a:t>
            </a:r>
          </a:p>
          <a:p>
            <a:pPr>
              <a:buClr>
                <a:srgbClr val="C00000"/>
              </a:buClr>
            </a:pPr>
            <a:endParaRPr lang="en-US" sz="2400" dirty="0" smtClean="0">
              <a:latin typeface="+mj-lt"/>
              <a:cs typeface="Times New Roman" pitchFamily="18" charset="0"/>
            </a:endParaRPr>
          </a:p>
          <a:p>
            <a:pPr>
              <a:buClr>
                <a:srgbClr val="C00000"/>
              </a:buClr>
            </a:pPr>
            <a:r>
              <a:rPr lang="en-US" sz="2400" dirty="0" smtClean="0">
                <a:latin typeface="+mj-lt"/>
                <a:cs typeface="Times New Roman" pitchFamily="18" charset="0"/>
              </a:rPr>
              <a:t>In providing methods for definition of ‘normal’ and  ‘abnormal’.</a:t>
            </a:r>
            <a:endParaRPr lang="en-US" sz="2400" dirty="0">
              <a:latin typeface="+mj-lt"/>
              <a:cs typeface="Times New Roman" pitchFamily="18" charset="0"/>
            </a:endParaRPr>
          </a:p>
        </p:txBody>
      </p:sp>
      <p:sp>
        <p:nvSpPr>
          <p:cNvPr id="5" name="Title 4"/>
          <p:cNvSpPr>
            <a:spLocks noGrp="1"/>
          </p:cNvSpPr>
          <p:nvPr>
            <p:ph type="title"/>
          </p:nvPr>
        </p:nvSpPr>
        <p:spPr/>
        <p:txBody>
          <a:bodyPr/>
          <a:lstStyle/>
          <a:p>
            <a:r>
              <a:rPr lang="en-US" sz="6600" b="1" dirty="0" smtClean="0"/>
              <a:t>Clinical Study</a:t>
            </a:r>
            <a:endParaRPr lang="en-US" sz="6600" b="1" dirty="0"/>
          </a:p>
        </p:txBody>
      </p:sp>
      <p:sp>
        <p:nvSpPr>
          <p:cNvPr id="3" name="Slide Number Placeholder 2"/>
          <p:cNvSpPr>
            <a:spLocks noGrp="1"/>
          </p:cNvSpPr>
          <p:nvPr>
            <p:ph type="sldNum" sz="quarter" idx="12"/>
          </p:nvPr>
        </p:nvSpPr>
        <p:spPr/>
        <p:txBody>
          <a:bodyPr/>
          <a:lstStyle/>
          <a:p>
            <a:fld id="{3D5BDCF1-CF3D-451E-B650-9AB85F3A1952}" type="slidenum">
              <a:rPr lang="en-US" smtClean="0"/>
              <a:t>21</a:t>
            </a:fld>
            <a:endParaRPr lang="en-US"/>
          </a:p>
        </p:txBody>
      </p:sp>
      <p:sp>
        <p:nvSpPr>
          <p:cNvPr id="4" name="Date Placeholder 3"/>
          <p:cNvSpPr>
            <a:spLocks noGrp="1"/>
          </p:cNvSpPr>
          <p:nvPr>
            <p:ph type="dt" sz="half" idx="10"/>
          </p:nvPr>
        </p:nvSpPr>
        <p:spPr/>
        <p:txBody>
          <a:bodyPr/>
          <a:lstStyle/>
          <a:p>
            <a:fld id="{D490C729-B90B-46D8-A54B-A7A54C19DFC5}"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717766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a:buClr>
                <a:srgbClr val="C00000"/>
              </a:buClr>
            </a:pPr>
            <a:r>
              <a:rPr lang="en-US" sz="2400" dirty="0" smtClean="0">
                <a:latin typeface="Times New Roman" pitchFamily="18" charset="0"/>
                <a:cs typeface="Times New Roman" pitchFamily="18" charset="0"/>
              </a:rPr>
              <a:t>To provide the magnitude of any health problem in the community.</a:t>
            </a:r>
          </a:p>
          <a:p>
            <a:pPr marL="452628" indent="-342900">
              <a:buClr>
                <a:srgbClr val="C00000"/>
              </a:buClr>
            </a:pPr>
            <a:endParaRPr lang="en-US" sz="2400" dirty="0" smtClean="0">
              <a:latin typeface="Times New Roman" pitchFamily="18" charset="0"/>
              <a:cs typeface="Times New Roman" pitchFamily="18" charset="0"/>
            </a:endParaRPr>
          </a:p>
          <a:p>
            <a:pPr>
              <a:buClr>
                <a:srgbClr val="C00000"/>
              </a:buClr>
            </a:pPr>
            <a:r>
              <a:rPr lang="en-US" sz="2400" dirty="0">
                <a:latin typeface="Times New Roman" pitchFamily="18" charset="0"/>
                <a:cs typeface="Times New Roman" pitchFamily="18" charset="0"/>
              </a:rPr>
              <a:t>T</a:t>
            </a:r>
            <a:r>
              <a:rPr lang="en-US" sz="2400" dirty="0" smtClean="0">
                <a:latin typeface="Times New Roman" pitchFamily="18" charset="0"/>
                <a:cs typeface="Times New Roman" pitchFamily="18" charset="0"/>
              </a:rPr>
              <a:t>o find out the basic factors underlying the ill-health.</a:t>
            </a:r>
          </a:p>
          <a:p>
            <a:pPr>
              <a:buClr>
                <a:srgbClr val="C00000"/>
              </a:buClr>
            </a:pPr>
            <a:endParaRPr lang="en-US" sz="2400" dirty="0" smtClean="0">
              <a:latin typeface="Times New Roman" pitchFamily="18" charset="0"/>
              <a:cs typeface="Times New Roman" pitchFamily="18" charset="0"/>
            </a:endParaRPr>
          </a:p>
          <a:p>
            <a:pPr>
              <a:buClr>
                <a:srgbClr val="C00000"/>
              </a:buClr>
            </a:pPr>
            <a:r>
              <a:rPr lang="en-US" sz="2400" dirty="0" smtClean="0">
                <a:latin typeface="Times New Roman" pitchFamily="18" charset="0"/>
                <a:cs typeface="Times New Roman" pitchFamily="18" charset="0"/>
              </a:rPr>
              <a:t>To evaluate the health programs which was introduced in the community(success/failure).</a:t>
            </a:r>
          </a:p>
          <a:p>
            <a:pPr marL="452628" indent="-342900">
              <a:buClr>
                <a:srgbClr val="C00000"/>
              </a:buClr>
            </a:pPr>
            <a:endParaRPr lang="en-US" sz="2400" dirty="0" smtClean="0">
              <a:latin typeface="Times New Roman" pitchFamily="18" charset="0"/>
              <a:cs typeface="Times New Roman" pitchFamily="18" charset="0"/>
            </a:endParaRPr>
          </a:p>
          <a:p>
            <a:pPr>
              <a:buClr>
                <a:srgbClr val="C00000"/>
              </a:buClr>
            </a:pPr>
            <a:r>
              <a:rPr lang="en-US" sz="2400" dirty="0" smtClean="0">
                <a:latin typeface="Times New Roman" pitchFamily="18" charset="0"/>
                <a:cs typeface="Times New Roman" pitchFamily="18" charset="0"/>
              </a:rPr>
              <a:t>To introduce and promote health legislation.</a:t>
            </a:r>
            <a:endParaRPr lang="en-US" sz="2400" dirty="0">
              <a:latin typeface="Times New Roman" pitchFamily="18" charset="0"/>
              <a:cs typeface="Times New Roman" pitchFamily="18" charset="0"/>
            </a:endParaRPr>
          </a:p>
        </p:txBody>
      </p:sp>
      <p:sp>
        <p:nvSpPr>
          <p:cNvPr id="4" name="Title 3"/>
          <p:cNvSpPr>
            <a:spLocks noGrp="1"/>
          </p:cNvSpPr>
          <p:nvPr>
            <p:ph type="title"/>
          </p:nvPr>
        </p:nvSpPr>
        <p:spPr/>
        <p:txBody>
          <a:bodyPr/>
          <a:lstStyle/>
          <a:p>
            <a:r>
              <a:rPr lang="en-US" sz="5400" b="1" dirty="0" smtClean="0"/>
              <a:t>Preventive Medicine</a:t>
            </a:r>
            <a:endParaRPr lang="en-US" sz="5400" b="1" dirty="0"/>
          </a:p>
        </p:txBody>
      </p:sp>
      <p:sp>
        <p:nvSpPr>
          <p:cNvPr id="3" name="Slide Number Placeholder 2"/>
          <p:cNvSpPr>
            <a:spLocks noGrp="1"/>
          </p:cNvSpPr>
          <p:nvPr>
            <p:ph type="sldNum" sz="quarter" idx="12"/>
          </p:nvPr>
        </p:nvSpPr>
        <p:spPr/>
        <p:txBody>
          <a:bodyPr/>
          <a:lstStyle/>
          <a:p>
            <a:fld id="{3D5BDCF1-CF3D-451E-B650-9AB85F3A1952}" type="slidenum">
              <a:rPr lang="en-US" smtClean="0"/>
              <a:t>22</a:t>
            </a:fld>
            <a:endParaRPr lang="en-US"/>
          </a:p>
        </p:txBody>
      </p:sp>
      <p:sp>
        <p:nvSpPr>
          <p:cNvPr id="5" name="Date Placeholder 4"/>
          <p:cNvSpPr>
            <a:spLocks noGrp="1"/>
          </p:cNvSpPr>
          <p:nvPr>
            <p:ph type="dt" sz="half" idx="10"/>
          </p:nvPr>
        </p:nvSpPr>
        <p:spPr/>
        <p:txBody>
          <a:bodyPr/>
          <a:lstStyle/>
          <a:p>
            <a:fld id="{75B728E6-7726-44D3-BAE3-B11B6BF05A18}"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7730690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Epidemiology and biostatistics</a:t>
            </a:r>
          </a:p>
        </p:txBody>
      </p:sp>
      <p:sp>
        <p:nvSpPr>
          <p:cNvPr id="3" name="Content Placeholder 2"/>
          <p:cNvSpPr>
            <a:spLocks noGrp="1"/>
          </p:cNvSpPr>
          <p:nvPr>
            <p:ph idx="1"/>
          </p:nvPr>
        </p:nvSpPr>
        <p:spPr>
          <a:xfrm>
            <a:off x="457200" y="1447800"/>
            <a:ext cx="7620000" cy="4800600"/>
          </a:xfrm>
        </p:spPr>
        <p:txBody>
          <a:bodyPr>
            <a:normAutofit lnSpcReduction="10000"/>
          </a:bodyPr>
          <a:lstStyle/>
          <a:p>
            <a:pPr>
              <a:lnSpc>
                <a:spcPct val="150000"/>
              </a:lnSpc>
            </a:pPr>
            <a:r>
              <a:rPr lang="en-US" dirty="0">
                <a:latin typeface="+mj-lt"/>
              </a:rPr>
              <a:t>Epidemiology and biostatistics are the basic sciences of public </a:t>
            </a:r>
            <a:r>
              <a:rPr lang="en-US" dirty="0" smtClean="0">
                <a:latin typeface="+mj-lt"/>
              </a:rPr>
              <a:t>health.</a:t>
            </a:r>
          </a:p>
          <a:p>
            <a:pPr>
              <a:lnSpc>
                <a:spcPct val="150000"/>
              </a:lnSpc>
            </a:pPr>
            <a:r>
              <a:rPr lang="en-US" dirty="0" smtClean="0">
                <a:latin typeface="+mj-lt"/>
              </a:rPr>
              <a:t>Public </a:t>
            </a:r>
            <a:r>
              <a:rPr lang="en-US" dirty="0">
                <a:latin typeface="+mj-lt"/>
              </a:rPr>
              <a:t>health investigations use quantitative </a:t>
            </a:r>
            <a:r>
              <a:rPr lang="en-US" dirty="0" smtClean="0">
                <a:latin typeface="+mj-lt"/>
              </a:rPr>
              <a:t>methods</a:t>
            </a:r>
            <a:r>
              <a:rPr lang="en-US" dirty="0">
                <a:latin typeface="+mj-lt"/>
              </a:rPr>
              <a:t>.</a:t>
            </a:r>
            <a:r>
              <a:rPr lang="en-US" dirty="0" smtClean="0">
                <a:latin typeface="+mj-lt"/>
              </a:rPr>
              <a:t></a:t>
            </a:r>
          </a:p>
          <a:p>
            <a:pPr>
              <a:lnSpc>
                <a:spcPct val="150000"/>
              </a:lnSpc>
            </a:pPr>
            <a:r>
              <a:rPr lang="en-US" dirty="0" smtClean="0">
                <a:latin typeface="+mj-lt"/>
              </a:rPr>
              <a:t>Epidemiology </a:t>
            </a:r>
            <a:r>
              <a:rPr lang="en-US" dirty="0">
                <a:latin typeface="+mj-lt"/>
              </a:rPr>
              <a:t>is about the understanding of disease development and the methods used to uncover the etiology, progression, and treatment of the </a:t>
            </a:r>
            <a:r>
              <a:rPr lang="en-US" dirty="0" smtClean="0">
                <a:latin typeface="+mj-lt"/>
              </a:rPr>
              <a:t>disease.</a:t>
            </a:r>
          </a:p>
          <a:p>
            <a:pPr>
              <a:lnSpc>
                <a:spcPct val="150000"/>
              </a:lnSpc>
            </a:pPr>
            <a:r>
              <a:rPr lang="en-US" dirty="0" smtClean="0">
                <a:latin typeface="+mj-lt"/>
              </a:rPr>
              <a:t>Information </a:t>
            </a:r>
            <a:r>
              <a:rPr lang="en-US" dirty="0">
                <a:latin typeface="+mj-lt"/>
              </a:rPr>
              <a:t>(data) is collected to investigate a </a:t>
            </a:r>
            <a:r>
              <a:rPr lang="en-US" dirty="0" smtClean="0">
                <a:latin typeface="+mj-lt"/>
              </a:rPr>
              <a:t>question.</a:t>
            </a:r>
          </a:p>
          <a:p>
            <a:pPr>
              <a:lnSpc>
                <a:spcPct val="150000"/>
              </a:lnSpc>
            </a:pPr>
            <a:r>
              <a:rPr lang="en-US" dirty="0" smtClean="0">
                <a:latin typeface="+mj-lt"/>
              </a:rPr>
              <a:t>The </a:t>
            </a:r>
            <a:r>
              <a:rPr lang="en-US" dirty="0">
                <a:latin typeface="+mj-lt"/>
              </a:rPr>
              <a:t>methods and tools of biostatistics are used to analyze the data to aid decision </a:t>
            </a:r>
            <a:r>
              <a:rPr lang="en-US" dirty="0" smtClean="0">
                <a:latin typeface="+mj-lt"/>
              </a:rPr>
              <a:t>making.</a:t>
            </a:r>
            <a:endParaRPr lang="en-US" dirty="0">
              <a:latin typeface="+mj-lt"/>
            </a:endParaRPr>
          </a:p>
        </p:txBody>
      </p:sp>
      <p:sp>
        <p:nvSpPr>
          <p:cNvPr id="5" name="Slide Number Placeholder 4"/>
          <p:cNvSpPr>
            <a:spLocks noGrp="1"/>
          </p:cNvSpPr>
          <p:nvPr>
            <p:ph type="sldNum" sz="quarter" idx="12"/>
          </p:nvPr>
        </p:nvSpPr>
        <p:spPr/>
        <p:txBody>
          <a:bodyPr/>
          <a:lstStyle/>
          <a:p>
            <a:fld id="{3D5BDCF1-CF3D-451E-B650-9AB85F3A1952}" type="slidenum">
              <a:rPr lang="en-US" smtClean="0"/>
              <a:t>23</a:t>
            </a:fld>
            <a:endParaRPr lang="en-US"/>
          </a:p>
        </p:txBody>
      </p:sp>
      <p:sp>
        <p:nvSpPr>
          <p:cNvPr id="4" name="Date Placeholder 3"/>
          <p:cNvSpPr>
            <a:spLocks noGrp="1"/>
          </p:cNvSpPr>
          <p:nvPr>
            <p:ph type="dt" sz="half" idx="10"/>
          </p:nvPr>
        </p:nvSpPr>
        <p:spPr/>
        <p:txBody>
          <a:bodyPr/>
          <a:lstStyle/>
          <a:p>
            <a:fld id="{FC02263E-583F-434E-9A13-2EC336882A41}"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21345066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85800"/>
            <a:ext cx="7620000" cy="4800600"/>
          </a:xfrm>
        </p:spPr>
        <p:txBody>
          <a:bodyPr/>
          <a:lstStyle/>
          <a:p>
            <a:pPr>
              <a:lnSpc>
                <a:spcPct val="150000"/>
              </a:lnSpc>
              <a:buClr>
                <a:srgbClr val="C00000"/>
              </a:buClr>
            </a:pPr>
            <a:r>
              <a:rPr lang="en-US" b="1" dirty="0" smtClean="0">
                <a:latin typeface="+mj-lt"/>
              </a:rPr>
              <a:t>In epidemiological studies – </a:t>
            </a:r>
            <a:r>
              <a:rPr lang="en-US" dirty="0" smtClean="0">
                <a:latin typeface="+mj-lt"/>
              </a:rPr>
              <a:t>the role  of causative factors is statistically tested.</a:t>
            </a:r>
          </a:p>
          <a:p>
            <a:pPr>
              <a:lnSpc>
                <a:spcPct val="150000"/>
              </a:lnSpc>
              <a:buClr>
                <a:srgbClr val="C00000"/>
              </a:buClr>
            </a:pPr>
            <a:r>
              <a:rPr lang="en-US" dirty="0" smtClean="0">
                <a:latin typeface="+mj-lt"/>
              </a:rPr>
              <a:t>Deficiency of iodine as an important cause of goiter in a  community is confirmed only after comparing the incidence of goiter cases before and after giving iodized salt.</a:t>
            </a:r>
            <a:endParaRPr lang="en-US" b="1" dirty="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340348">
            <a:off x="5656403" y="3394401"/>
            <a:ext cx="1466808" cy="2071543"/>
          </a:xfrm>
          <a:prstGeom prst="rect">
            <a:avLst/>
          </a:prstGeom>
        </p:spPr>
      </p:pic>
      <p:sp>
        <p:nvSpPr>
          <p:cNvPr id="5" name="Slide Number Placeholder 4"/>
          <p:cNvSpPr>
            <a:spLocks noGrp="1"/>
          </p:cNvSpPr>
          <p:nvPr>
            <p:ph type="sldNum" sz="quarter" idx="12"/>
          </p:nvPr>
        </p:nvSpPr>
        <p:spPr/>
        <p:txBody>
          <a:bodyPr/>
          <a:lstStyle/>
          <a:p>
            <a:fld id="{3D5BDCF1-CF3D-451E-B650-9AB85F3A1952}" type="slidenum">
              <a:rPr lang="en-US" smtClean="0"/>
              <a:t>24</a:t>
            </a:fld>
            <a:endParaRPr lang="en-US"/>
          </a:p>
        </p:txBody>
      </p:sp>
      <p:sp>
        <p:nvSpPr>
          <p:cNvPr id="2" name="Date Placeholder 1"/>
          <p:cNvSpPr>
            <a:spLocks noGrp="1"/>
          </p:cNvSpPr>
          <p:nvPr>
            <p:ph type="dt" sz="half" idx="10"/>
          </p:nvPr>
        </p:nvSpPr>
        <p:spPr/>
        <p:txBody>
          <a:bodyPr/>
          <a:lstStyle/>
          <a:p>
            <a:fld id="{0BE52675-934B-4201-9220-9E109E1F50EF}"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8851145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7620000" cy="4800600"/>
          </a:xfrm>
        </p:spPr>
        <p:txBody>
          <a:bodyPr>
            <a:normAutofit/>
          </a:bodyPr>
          <a:lstStyle/>
          <a:p>
            <a:r>
              <a:rPr lang="en-US" sz="2400" dirty="0" smtClean="0">
                <a:latin typeface="+mj-lt"/>
              </a:rPr>
              <a:t>Address </a:t>
            </a:r>
            <a:r>
              <a:rPr lang="en-US" sz="2400" dirty="0">
                <a:latin typeface="+mj-lt"/>
              </a:rPr>
              <a:t>a public health </a:t>
            </a:r>
            <a:r>
              <a:rPr lang="en-US" sz="2400" dirty="0" smtClean="0">
                <a:latin typeface="+mj-lt"/>
              </a:rPr>
              <a:t>question</a:t>
            </a:r>
          </a:p>
          <a:p>
            <a:r>
              <a:rPr lang="en-US" sz="2400" dirty="0" smtClean="0">
                <a:latin typeface="+mj-lt"/>
              </a:rPr>
              <a:t>Generate </a:t>
            </a:r>
            <a:r>
              <a:rPr lang="en-US" sz="2400" dirty="0">
                <a:latin typeface="+mj-lt"/>
              </a:rPr>
              <a:t>a </a:t>
            </a:r>
            <a:r>
              <a:rPr lang="en-US" sz="2400" dirty="0" smtClean="0">
                <a:latin typeface="+mj-lt"/>
              </a:rPr>
              <a:t>hypothesis. </a:t>
            </a:r>
          </a:p>
          <a:p>
            <a:r>
              <a:rPr lang="en-US" sz="2400" dirty="0" smtClean="0">
                <a:latin typeface="+mj-lt"/>
              </a:rPr>
              <a:t>Based </a:t>
            </a:r>
            <a:r>
              <a:rPr lang="en-US" sz="2400" dirty="0">
                <a:latin typeface="+mj-lt"/>
              </a:rPr>
              <a:t>on observations or anecdotal evidence (not scientifically tested</a:t>
            </a:r>
            <a:r>
              <a:rPr lang="en-US" sz="2400" dirty="0" smtClean="0">
                <a:latin typeface="+mj-lt"/>
              </a:rPr>
              <a:t>). </a:t>
            </a:r>
          </a:p>
          <a:p>
            <a:r>
              <a:rPr lang="en-US" sz="2400" dirty="0" smtClean="0">
                <a:latin typeface="+mj-lt"/>
              </a:rPr>
              <a:t>Based </a:t>
            </a:r>
            <a:r>
              <a:rPr lang="en-US" sz="2400" dirty="0">
                <a:latin typeface="+mj-lt"/>
              </a:rPr>
              <a:t>on results of prior </a:t>
            </a:r>
            <a:r>
              <a:rPr lang="en-US" sz="2400" dirty="0" smtClean="0">
                <a:latin typeface="+mj-lt"/>
              </a:rPr>
              <a:t>studies.</a:t>
            </a:r>
          </a:p>
          <a:p>
            <a:r>
              <a:rPr lang="en-US" sz="2400" dirty="0" smtClean="0">
                <a:latin typeface="+mj-lt"/>
              </a:rPr>
              <a:t> </a:t>
            </a:r>
            <a:r>
              <a:rPr lang="en-US" sz="2400" dirty="0">
                <a:latin typeface="+mj-lt"/>
              </a:rPr>
              <a:t>− Examples of a </a:t>
            </a:r>
            <a:r>
              <a:rPr lang="en-US" sz="2400" dirty="0" smtClean="0">
                <a:latin typeface="+mj-lt"/>
              </a:rPr>
              <a:t>hypothesis. The </a:t>
            </a:r>
            <a:r>
              <a:rPr lang="en-US" sz="2400" dirty="0">
                <a:latin typeface="+mj-lt"/>
              </a:rPr>
              <a:t>risk of developing lung cancer remains constant in the last five </a:t>
            </a:r>
            <a:r>
              <a:rPr lang="en-US" sz="2400" dirty="0" smtClean="0">
                <a:latin typeface="+mj-lt"/>
              </a:rPr>
              <a:t>years .</a:t>
            </a:r>
          </a:p>
          <a:p>
            <a:r>
              <a:rPr lang="en-US" sz="2400" dirty="0" smtClean="0">
                <a:latin typeface="+mj-lt"/>
              </a:rPr>
              <a:t>The </a:t>
            </a:r>
            <a:r>
              <a:rPr lang="en-US" sz="2400" dirty="0">
                <a:latin typeface="+mj-lt"/>
              </a:rPr>
              <a:t>use of a cell phone is associated with developing brain </a:t>
            </a:r>
            <a:r>
              <a:rPr lang="en-US" sz="2400" dirty="0" smtClean="0">
                <a:latin typeface="+mj-lt"/>
              </a:rPr>
              <a:t>tumor.</a:t>
            </a:r>
          </a:p>
        </p:txBody>
      </p:sp>
      <p:sp>
        <p:nvSpPr>
          <p:cNvPr id="5" name="Rectangle 4"/>
          <p:cNvSpPr/>
          <p:nvPr/>
        </p:nvSpPr>
        <p:spPr>
          <a:xfrm>
            <a:off x="457200" y="304800"/>
            <a:ext cx="7620000" cy="1077218"/>
          </a:xfrm>
          <a:prstGeom prst="rect">
            <a:avLst/>
          </a:prstGeom>
        </p:spPr>
        <p:txBody>
          <a:bodyPr wrap="square">
            <a:spAutoFit/>
          </a:bodyPr>
          <a:lstStyle/>
          <a:p>
            <a:r>
              <a:rPr lang="en-US" sz="3200" b="1" dirty="0">
                <a:solidFill>
                  <a:schemeClr val="bg2">
                    <a:lumMod val="50000"/>
                  </a:schemeClr>
                </a:solidFill>
                <a:latin typeface="+mj-lt"/>
              </a:rPr>
              <a:t>Role of Quantitative Methods in Public Health</a:t>
            </a:r>
          </a:p>
        </p:txBody>
      </p:sp>
      <p:sp>
        <p:nvSpPr>
          <p:cNvPr id="2" name="Slide Number Placeholder 1"/>
          <p:cNvSpPr>
            <a:spLocks noGrp="1"/>
          </p:cNvSpPr>
          <p:nvPr>
            <p:ph type="sldNum" sz="quarter" idx="12"/>
          </p:nvPr>
        </p:nvSpPr>
        <p:spPr/>
        <p:txBody>
          <a:bodyPr/>
          <a:lstStyle/>
          <a:p>
            <a:fld id="{3D5BDCF1-CF3D-451E-B650-9AB85F3A1952}" type="slidenum">
              <a:rPr lang="en-US" smtClean="0"/>
              <a:t>25</a:t>
            </a:fld>
            <a:endParaRPr lang="en-US"/>
          </a:p>
        </p:txBody>
      </p:sp>
      <p:sp>
        <p:nvSpPr>
          <p:cNvPr id="4" name="Date Placeholder 3"/>
          <p:cNvSpPr>
            <a:spLocks noGrp="1"/>
          </p:cNvSpPr>
          <p:nvPr>
            <p:ph type="dt" sz="half" idx="10"/>
          </p:nvPr>
        </p:nvSpPr>
        <p:spPr/>
        <p:txBody>
          <a:bodyPr/>
          <a:lstStyle/>
          <a:p>
            <a:fld id="{E6C9D0F5-E011-492F-9153-55682D621658}"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5394099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7620000" cy="5791200"/>
          </a:xfrm>
        </p:spPr>
        <p:txBody>
          <a:bodyPr>
            <a:normAutofit lnSpcReduction="10000"/>
          </a:bodyPr>
          <a:lstStyle/>
          <a:p>
            <a:pPr marL="114300" indent="0">
              <a:buNone/>
            </a:pPr>
            <a:r>
              <a:rPr lang="en-US" sz="3600" b="1" dirty="0">
                <a:solidFill>
                  <a:schemeClr val="bg2">
                    <a:lumMod val="50000"/>
                  </a:schemeClr>
                </a:solidFill>
                <a:latin typeface="+mj-lt"/>
              </a:rPr>
              <a:t>Conduct a study </a:t>
            </a:r>
            <a:endParaRPr lang="en-US" sz="2400" b="1" dirty="0" smtClean="0">
              <a:solidFill>
                <a:schemeClr val="bg2">
                  <a:lumMod val="50000"/>
                </a:schemeClr>
              </a:solidFill>
              <a:latin typeface="+mj-lt"/>
            </a:endParaRPr>
          </a:p>
          <a:p>
            <a:r>
              <a:rPr lang="en-US" sz="2400" b="1" dirty="0" smtClean="0">
                <a:latin typeface="+mj-lt"/>
              </a:rPr>
              <a:t>Survey </a:t>
            </a:r>
            <a:r>
              <a:rPr lang="en-US" sz="2400" b="1" dirty="0">
                <a:latin typeface="+mj-lt"/>
              </a:rPr>
              <a:t>study </a:t>
            </a:r>
            <a:r>
              <a:rPr lang="en-US" sz="2400" dirty="0">
                <a:latin typeface="+mj-lt"/>
              </a:rPr>
              <a:t>is used to estimate the extent of the disease in the </a:t>
            </a:r>
            <a:r>
              <a:rPr lang="en-US" sz="2400" dirty="0" smtClean="0">
                <a:latin typeface="+mj-lt"/>
              </a:rPr>
              <a:t>population.</a:t>
            </a:r>
          </a:p>
          <a:p>
            <a:r>
              <a:rPr lang="en-US" sz="2400" b="1" dirty="0" smtClean="0">
                <a:latin typeface="+mj-lt"/>
              </a:rPr>
              <a:t>Surveillance </a:t>
            </a:r>
            <a:r>
              <a:rPr lang="en-US" sz="2400" b="1" dirty="0">
                <a:latin typeface="+mj-lt"/>
              </a:rPr>
              <a:t>study </a:t>
            </a:r>
            <a:r>
              <a:rPr lang="en-US" sz="2400" dirty="0">
                <a:latin typeface="+mj-lt"/>
              </a:rPr>
              <a:t>is designed to monitor or detect specific </a:t>
            </a:r>
            <a:r>
              <a:rPr lang="en-US" sz="2400" dirty="0" smtClean="0">
                <a:latin typeface="+mj-lt"/>
              </a:rPr>
              <a:t>diseases. </a:t>
            </a:r>
          </a:p>
          <a:p>
            <a:r>
              <a:rPr lang="en-US" sz="2400" b="1" dirty="0" smtClean="0">
                <a:latin typeface="+mj-lt"/>
              </a:rPr>
              <a:t>Observational </a:t>
            </a:r>
            <a:r>
              <a:rPr lang="en-US" sz="2400" b="1" dirty="0">
                <a:latin typeface="+mj-lt"/>
              </a:rPr>
              <a:t>studies </a:t>
            </a:r>
            <a:r>
              <a:rPr lang="en-US" sz="2400" dirty="0">
                <a:latin typeface="+mj-lt"/>
              </a:rPr>
              <a:t>investigate association between an exposure and a disease </a:t>
            </a:r>
            <a:r>
              <a:rPr lang="en-US" sz="2400" dirty="0" smtClean="0">
                <a:latin typeface="+mj-lt"/>
              </a:rPr>
              <a:t>outcome. </a:t>
            </a:r>
          </a:p>
          <a:p>
            <a:pPr marL="114300" indent="0">
              <a:buNone/>
            </a:pPr>
            <a:r>
              <a:rPr lang="en-US" sz="2400" dirty="0" smtClean="0">
                <a:latin typeface="+mj-lt"/>
              </a:rPr>
              <a:t> </a:t>
            </a:r>
            <a:r>
              <a:rPr lang="en-US" sz="2400" dirty="0">
                <a:latin typeface="+mj-lt"/>
              </a:rPr>
              <a:t>They rely on “natural” allocation of individuals to exposed or non-exposed </a:t>
            </a:r>
            <a:r>
              <a:rPr lang="en-US" sz="2400" dirty="0" smtClean="0">
                <a:latin typeface="+mj-lt"/>
              </a:rPr>
              <a:t>groups.</a:t>
            </a:r>
          </a:p>
          <a:p>
            <a:r>
              <a:rPr lang="en-US" sz="2400" b="1" dirty="0" smtClean="0">
                <a:latin typeface="+mj-lt"/>
              </a:rPr>
              <a:t>Experimental </a:t>
            </a:r>
            <a:r>
              <a:rPr lang="en-US" sz="2400" b="1" dirty="0">
                <a:latin typeface="+mj-lt"/>
              </a:rPr>
              <a:t>studies </a:t>
            </a:r>
            <a:r>
              <a:rPr lang="en-US" sz="2400" dirty="0">
                <a:latin typeface="+mj-lt"/>
              </a:rPr>
              <a:t>also investigate the association between an exposure, often therapeutic treatment, and disease </a:t>
            </a:r>
            <a:r>
              <a:rPr lang="en-US" sz="2400" dirty="0" smtClean="0">
                <a:latin typeface="+mj-lt"/>
              </a:rPr>
              <a:t>outcome.</a:t>
            </a:r>
          </a:p>
          <a:p>
            <a:pPr marL="114300" indent="0">
              <a:buNone/>
            </a:pPr>
            <a:r>
              <a:rPr lang="en-US" sz="2400" dirty="0" smtClean="0">
                <a:latin typeface="+mj-lt"/>
              </a:rPr>
              <a:t>Individuals </a:t>
            </a:r>
            <a:r>
              <a:rPr lang="en-US" sz="2400" dirty="0">
                <a:latin typeface="+mj-lt"/>
              </a:rPr>
              <a:t>are “intentionally” placed into the treatment groups by the </a:t>
            </a:r>
            <a:r>
              <a:rPr lang="en-US" sz="2400" dirty="0" smtClean="0">
                <a:latin typeface="+mj-lt"/>
              </a:rPr>
              <a:t>investigators.</a:t>
            </a:r>
            <a:endParaRPr lang="en-US" sz="2400" dirty="0">
              <a:latin typeface="+mj-lt"/>
            </a:endParaRPr>
          </a:p>
        </p:txBody>
      </p:sp>
      <p:sp>
        <p:nvSpPr>
          <p:cNvPr id="2" name="Slide Number Placeholder 1"/>
          <p:cNvSpPr>
            <a:spLocks noGrp="1"/>
          </p:cNvSpPr>
          <p:nvPr>
            <p:ph type="sldNum" sz="quarter" idx="12"/>
          </p:nvPr>
        </p:nvSpPr>
        <p:spPr/>
        <p:txBody>
          <a:bodyPr/>
          <a:lstStyle/>
          <a:p>
            <a:fld id="{3D5BDCF1-CF3D-451E-B650-9AB85F3A1952}" type="slidenum">
              <a:rPr lang="en-US" smtClean="0"/>
              <a:t>26</a:t>
            </a:fld>
            <a:endParaRPr lang="en-US"/>
          </a:p>
        </p:txBody>
      </p:sp>
      <p:sp>
        <p:nvSpPr>
          <p:cNvPr id="4" name="Date Placeholder 3"/>
          <p:cNvSpPr>
            <a:spLocks noGrp="1"/>
          </p:cNvSpPr>
          <p:nvPr>
            <p:ph type="dt" sz="half" idx="10"/>
          </p:nvPr>
        </p:nvSpPr>
        <p:spPr/>
        <p:txBody>
          <a:bodyPr/>
          <a:lstStyle/>
          <a:p>
            <a:fld id="{E98D922E-CCD0-412D-94A7-1BD4ADAB5187}" type="datetime5">
              <a:rPr lang="en-US" smtClean="0"/>
              <a:t>7-Sep-18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70312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381000"/>
            <a:ext cx="5791200" cy="706418"/>
          </a:xfrm>
        </p:spPr>
        <p:txBody>
          <a:bodyPr/>
          <a:lstStyle/>
          <a:p>
            <a:r>
              <a:rPr lang="en-US" b="1" dirty="0" smtClean="0">
                <a:solidFill>
                  <a:schemeClr val="accent6">
                    <a:lumMod val="50000"/>
                  </a:schemeClr>
                </a:solidFill>
              </a:rPr>
              <a:t>In Biotechnology</a:t>
            </a:r>
            <a:endParaRPr lang="en-US" b="1" dirty="0">
              <a:solidFill>
                <a:schemeClr val="accent6">
                  <a:lumMod val="50000"/>
                </a:schemeClr>
              </a:solidFill>
            </a:endParaRPr>
          </a:p>
        </p:txBody>
      </p:sp>
      <p:sp>
        <p:nvSpPr>
          <p:cNvPr id="3" name="Content Placeholder 2"/>
          <p:cNvSpPr>
            <a:spLocks noGrp="1"/>
          </p:cNvSpPr>
          <p:nvPr>
            <p:ph idx="1"/>
          </p:nvPr>
        </p:nvSpPr>
        <p:spPr>
          <a:xfrm>
            <a:off x="609600" y="1219200"/>
            <a:ext cx="7620000" cy="4876799"/>
          </a:xfrm>
        </p:spPr>
        <p:txBody>
          <a:bodyPr>
            <a:normAutofit fontScale="92500"/>
          </a:bodyPr>
          <a:lstStyle/>
          <a:p>
            <a:pPr>
              <a:buClr>
                <a:srgbClr val="C00000"/>
              </a:buClr>
            </a:pPr>
            <a:r>
              <a:rPr lang="en-US" sz="2600" b="1" dirty="0">
                <a:latin typeface="+mj-lt"/>
              </a:rPr>
              <a:t>Biotechnology</a:t>
            </a:r>
            <a:r>
              <a:rPr lang="en-US" sz="2600" dirty="0">
                <a:latin typeface="+mj-lt"/>
              </a:rPr>
              <a:t> can focus on a whole range of topics, from genetic modification of plants and animals to gene therapy, medicine and drug manufacturing, reproductive therapy, and even energy </a:t>
            </a:r>
            <a:r>
              <a:rPr lang="en-US" sz="2600" dirty="0" smtClean="0">
                <a:latin typeface="+mj-lt"/>
              </a:rPr>
              <a:t>production.</a:t>
            </a:r>
          </a:p>
          <a:p>
            <a:pPr>
              <a:buClr>
                <a:srgbClr val="C00000"/>
              </a:buClr>
            </a:pPr>
            <a:endParaRPr lang="en-US" sz="2600" dirty="0">
              <a:latin typeface="+mj-lt"/>
            </a:endParaRPr>
          </a:p>
          <a:p>
            <a:pPr>
              <a:buClr>
                <a:srgbClr val="C00000"/>
              </a:buClr>
            </a:pPr>
            <a:r>
              <a:rPr lang="en-US" sz="2600" dirty="0" smtClean="0">
                <a:latin typeface="+mj-lt"/>
              </a:rPr>
              <a:t>In </a:t>
            </a:r>
            <a:r>
              <a:rPr lang="en-US" sz="2600" dirty="0">
                <a:latin typeface="+mj-lt"/>
              </a:rPr>
              <a:t>all cases, research is carried out by developing something and testing whether or not it has the desired performance. </a:t>
            </a:r>
            <a:endParaRPr lang="en-US" sz="2600" dirty="0" smtClean="0">
              <a:latin typeface="+mj-lt"/>
            </a:endParaRPr>
          </a:p>
          <a:p>
            <a:pPr>
              <a:buClr>
                <a:srgbClr val="C00000"/>
              </a:buClr>
            </a:pPr>
            <a:endParaRPr lang="en-US" sz="2600" dirty="0" smtClean="0">
              <a:latin typeface="+mj-lt"/>
            </a:endParaRPr>
          </a:p>
          <a:p>
            <a:pPr>
              <a:buClr>
                <a:srgbClr val="C00000"/>
              </a:buClr>
            </a:pPr>
            <a:r>
              <a:rPr lang="en-US" sz="2600" dirty="0" smtClean="0">
                <a:latin typeface="+mj-lt"/>
              </a:rPr>
              <a:t>Determining </a:t>
            </a:r>
            <a:r>
              <a:rPr lang="en-US" sz="2600" dirty="0">
                <a:latin typeface="+mj-lt"/>
              </a:rPr>
              <a:t>performance requires statistical analysis of results</a:t>
            </a:r>
            <a:r>
              <a:rPr lang="en-US" sz="2600" dirty="0" smtClean="0">
                <a:latin typeface="+mj-lt"/>
              </a:rPr>
              <a:t>.</a:t>
            </a:r>
            <a:r>
              <a:rPr lang="en-US" dirty="0"/>
              <a:t/>
            </a:r>
            <a:br>
              <a:rPr lang="en-US" dirty="0"/>
            </a:br>
            <a:endParaRPr lang="en-US" dirty="0"/>
          </a:p>
        </p:txBody>
      </p:sp>
      <p:sp>
        <p:nvSpPr>
          <p:cNvPr id="5" name="Slide Number Placeholder 4"/>
          <p:cNvSpPr>
            <a:spLocks noGrp="1"/>
          </p:cNvSpPr>
          <p:nvPr>
            <p:ph type="sldNum" sz="quarter" idx="12"/>
          </p:nvPr>
        </p:nvSpPr>
        <p:spPr/>
        <p:txBody>
          <a:bodyPr/>
          <a:lstStyle/>
          <a:p>
            <a:fld id="{3D5BDCF1-CF3D-451E-B650-9AB85F3A1952}" type="slidenum">
              <a:rPr lang="en-US" smtClean="0"/>
              <a:t>27</a:t>
            </a:fld>
            <a:endParaRPr lang="en-US"/>
          </a:p>
        </p:txBody>
      </p:sp>
      <p:sp>
        <p:nvSpPr>
          <p:cNvPr id="4" name="Date Placeholder 3"/>
          <p:cNvSpPr>
            <a:spLocks noGrp="1"/>
          </p:cNvSpPr>
          <p:nvPr>
            <p:ph type="dt" sz="half" idx="10"/>
          </p:nvPr>
        </p:nvSpPr>
        <p:spPr/>
        <p:txBody>
          <a:bodyPr/>
          <a:lstStyle/>
          <a:p>
            <a:fld id="{7D8850C1-D689-402C-A88B-012030948871}"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0474812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b="1" dirty="0" smtClean="0"/>
              <a:t>Agricultural</a:t>
            </a:r>
            <a:r>
              <a:rPr lang="en-US" sz="4000" b="1" dirty="0" smtClean="0">
                <a:cs typeface="Times New Roman" pitchFamily="18" charset="0"/>
              </a:rPr>
              <a:t> Statistics</a:t>
            </a:r>
          </a:p>
        </p:txBody>
      </p:sp>
      <p:sp>
        <p:nvSpPr>
          <p:cNvPr id="3" name="Content Placeholder 2"/>
          <p:cNvSpPr>
            <a:spLocks noGrp="1"/>
          </p:cNvSpPr>
          <p:nvPr>
            <p:ph idx="1"/>
          </p:nvPr>
        </p:nvSpPr>
        <p:spPr/>
        <p:txBody>
          <a:bodyPr rtlCol="0">
            <a:normAutofit lnSpcReduction="10000"/>
          </a:bodyPr>
          <a:lstStyle/>
          <a:p>
            <a:pPr fontAlgn="auto">
              <a:lnSpc>
                <a:spcPct val="150000"/>
              </a:lnSpc>
              <a:spcAft>
                <a:spcPts val="0"/>
              </a:spcAft>
              <a:buFont typeface="Wingdings" pitchFamily="2" charset="2"/>
              <a:buChar char="Ø"/>
              <a:defRPr/>
            </a:pPr>
            <a:r>
              <a:rPr lang="en-US" sz="2400" dirty="0" smtClean="0">
                <a:latin typeface="+mj-lt"/>
                <a:cs typeface="Times New Roman" pitchFamily="18" charset="0"/>
              </a:rPr>
              <a:t>Agricultural statistics play an important role in country’s sustainable development.</a:t>
            </a:r>
          </a:p>
          <a:p>
            <a:pPr fontAlgn="auto">
              <a:lnSpc>
                <a:spcPct val="150000"/>
              </a:lnSpc>
              <a:spcAft>
                <a:spcPts val="0"/>
              </a:spcAft>
              <a:buFont typeface="Wingdings" pitchFamily="2" charset="2"/>
              <a:buChar char="Ø"/>
              <a:defRPr/>
            </a:pPr>
            <a:r>
              <a:rPr lang="en-US" sz="2400" dirty="0" smtClean="0">
                <a:latin typeface="+mj-lt"/>
                <a:cs typeface="Times New Roman" pitchFamily="18" charset="0"/>
              </a:rPr>
              <a:t>Conventionally it was believed that agricultural statistics revolves around crop statistics.</a:t>
            </a:r>
          </a:p>
          <a:p>
            <a:pPr marL="0" indent="0" fontAlgn="auto">
              <a:lnSpc>
                <a:spcPct val="150000"/>
              </a:lnSpc>
              <a:spcAft>
                <a:spcPts val="0"/>
              </a:spcAft>
              <a:buFont typeface="Arial" pitchFamily="34" charset="0"/>
              <a:buNone/>
              <a:defRPr/>
            </a:pPr>
            <a:r>
              <a:rPr lang="en-US" sz="2400" dirty="0" smtClean="0">
                <a:latin typeface="+mj-lt"/>
                <a:cs typeface="Times New Roman" pitchFamily="18" charset="0"/>
              </a:rPr>
              <a:t>Main parameters of agricultural statistics  regarding  crop are:</a:t>
            </a:r>
          </a:p>
          <a:p>
            <a:pPr fontAlgn="auto">
              <a:lnSpc>
                <a:spcPct val="150000"/>
              </a:lnSpc>
              <a:spcAft>
                <a:spcPts val="0"/>
              </a:spcAft>
              <a:buSzPct val="75000"/>
              <a:buFont typeface="Wingdings" pitchFamily="2" charset="2"/>
              <a:buChar char="q"/>
              <a:defRPr/>
            </a:pPr>
            <a:r>
              <a:rPr lang="en-US" sz="2400" dirty="0" smtClean="0">
                <a:latin typeface="+mj-lt"/>
                <a:cs typeface="Times New Roman" pitchFamily="18" charset="0"/>
              </a:rPr>
              <a:t>Crop area, Production, Yield</a:t>
            </a:r>
          </a:p>
          <a:p>
            <a:pPr fontAlgn="auto">
              <a:spcAft>
                <a:spcPts val="0"/>
              </a:spcAft>
              <a:buFont typeface="Arial" pitchFamily="34" charset="0"/>
              <a:buNone/>
              <a:defRPr/>
            </a:pPr>
            <a:r>
              <a:rPr lang="en-US" sz="2400" dirty="0" smtClean="0">
                <a:latin typeface="+mj-lt"/>
              </a:rPr>
              <a:t>But now agricultural statistics cover statistics relating </a:t>
            </a:r>
          </a:p>
          <a:p>
            <a:pPr fontAlgn="auto">
              <a:spcAft>
                <a:spcPts val="0"/>
              </a:spcAft>
              <a:buSzPct val="75000"/>
              <a:buFont typeface="Wingdings" pitchFamily="2" charset="2"/>
              <a:buChar char="q"/>
              <a:defRPr/>
            </a:pPr>
            <a:r>
              <a:rPr lang="en-US" sz="2400" dirty="0" smtClean="0">
                <a:latin typeface="+mj-lt"/>
              </a:rPr>
              <a:t>Crops , live stock, fishery, forestry. </a:t>
            </a:r>
          </a:p>
        </p:txBody>
      </p:sp>
      <p:sp>
        <p:nvSpPr>
          <p:cNvPr id="2" name="Slide Number Placeholder 1"/>
          <p:cNvSpPr>
            <a:spLocks noGrp="1"/>
          </p:cNvSpPr>
          <p:nvPr>
            <p:ph type="sldNum" sz="quarter" idx="12"/>
          </p:nvPr>
        </p:nvSpPr>
        <p:spPr/>
        <p:txBody>
          <a:bodyPr/>
          <a:lstStyle/>
          <a:p>
            <a:fld id="{3D5BDCF1-CF3D-451E-B650-9AB85F3A1952}" type="slidenum">
              <a:rPr lang="en-US" smtClean="0"/>
              <a:t>28</a:t>
            </a:fld>
            <a:endParaRPr lang="en-US"/>
          </a:p>
        </p:txBody>
      </p:sp>
      <p:sp>
        <p:nvSpPr>
          <p:cNvPr id="4" name="Date Placeholder 3"/>
          <p:cNvSpPr>
            <a:spLocks noGrp="1"/>
          </p:cNvSpPr>
          <p:nvPr>
            <p:ph type="dt" sz="half" idx="10"/>
          </p:nvPr>
        </p:nvSpPr>
        <p:spPr/>
        <p:txBody>
          <a:bodyPr/>
          <a:lstStyle/>
          <a:p>
            <a:fld id="{601088A8-8DA3-4796-980D-9EA2709ECC28}" type="datetime5">
              <a:rPr lang="en-US" smtClean="0"/>
              <a:t>7-Sep-18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068805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sz="4900" b="1" dirty="0"/>
              <a:t>Purpose</a:t>
            </a:r>
            <a:r>
              <a:rPr lang="en-US" b="1" dirty="0" smtClean="0"/>
              <a:t> &amp; Objec</a:t>
            </a:r>
            <a:r>
              <a:rPr lang="en-US" sz="4900" b="1" dirty="0"/>
              <a:t>t</a:t>
            </a:r>
            <a:r>
              <a:rPr lang="en-US" b="1" dirty="0" smtClean="0"/>
              <a:t>ive of </a:t>
            </a:r>
            <a:r>
              <a:rPr lang="en-US" sz="4900" b="1" dirty="0"/>
              <a:t>Agricultural</a:t>
            </a:r>
            <a:r>
              <a:rPr lang="en-US" b="1" dirty="0">
                <a:latin typeface="Times New Roman" pitchFamily="18" charset="0"/>
                <a:cs typeface="Times New Roman" pitchFamily="18" charset="0"/>
              </a:rPr>
              <a:t> </a:t>
            </a:r>
            <a:r>
              <a:rPr lang="en-US" sz="4900" b="1" dirty="0"/>
              <a:t>Statistics</a:t>
            </a:r>
          </a:p>
        </p:txBody>
      </p:sp>
      <p:sp>
        <p:nvSpPr>
          <p:cNvPr id="41987" name="Content Placeholder 2"/>
          <p:cNvSpPr>
            <a:spLocks noGrp="1"/>
          </p:cNvSpPr>
          <p:nvPr>
            <p:ph idx="1"/>
          </p:nvPr>
        </p:nvSpPr>
        <p:spPr>
          <a:xfrm>
            <a:off x="457200" y="1828800"/>
            <a:ext cx="7620000" cy="4572000"/>
          </a:xfrm>
        </p:spPr>
        <p:txBody>
          <a:bodyPr>
            <a:normAutofit/>
          </a:bodyPr>
          <a:lstStyle/>
          <a:p>
            <a:pPr algn="just"/>
            <a:r>
              <a:rPr lang="en-US" sz="2400" dirty="0" smtClean="0">
                <a:latin typeface="+mj-lt"/>
              </a:rPr>
              <a:t>To provide comprehensive knowledge of the basic information of agriculture, rural areas and the farmers.</a:t>
            </a:r>
          </a:p>
          <a:p>
            <a:pPr algn="just"/>
            <a:r>
              <a:rPr lang="en-US" sz="2400" dirty="0" smtClean="0">
                <a:latin typeface="+mj-lt"/>
              </a:rPr>
              <a:t>To provide the scientific basis for the study of the development of economic and social development , planning and decision making.</a:t>
            </a:r>
          </a:p>
          <a:p>
            <a:pPr algn="just"/>
            <a:r>
              <a:rPr lang="en-US" sz="2400" dirty="0" smtClean="0">
                <a:latin typeface="+mj-lt"/>
              </a:rPr>
              <a:t>To provide statistical information services to the planners, scholars and public.</a:t>
            </a:r>
          </a:p>
        </p:txBody>
      </p:sp>
      <p:sp>
        <p:nvSpPr>
          <p:cNvPr id="3" name="Slide Number Placeholder 2"/>
          <p:cNvSpPr>
            <a:spLocks noGrp="1"/>
          </p:cNvSpPr>
          <p:nvPr>
            <p:ph type="sldNum" sz="quarter" idx="12"/>
          </p:nvPr>
        </p:nvSpPr>
        <p:spPr/>
        <p:txBody>
          <a:bodyPr/>
          <a:lstStyle/>
          <a:p>
            <a:fld id="{3D5BDCF1-CF3D-451E-B650-9AB85F3A1952}" type="slidenum">
              <a:rPr lang="en-US" smtClean="0"/>
              <a:t>29</a:t>
            </a:fld>
            <a:endParaRPr lang="en-US"/>
          </a:p>
        </p:txBody>
      </p:sp>
      <p:sp>
        <p:nvSpPr>
          <p:cNvPr id="4" name="Date Placeholder 3"/>
          <p:cNvSpPr>
            <a:spLocks noGrp="1"/>
          </p:cNvSpPr>
          <p:nvPr>
            <p:ph type="dt" sz="half" idx="10"/>
          </p:nvPr>
        </p:nvSpPr>
        <p:spPr/>
        <p:txBody>
          <a:bodyPr/>
          <a:lstStyle/>
          <a:p>
            <a:fld id="{5F5F3675-946B-4A29-A061-9191FED8BCAD}" type="datetime5">
              <a:rPr lang="en-US" smtClean="0"/>
              <a:t>7-Sep-18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552495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66800" y="990600"/>
            <a:ext cx="4086577" cy="1202485"/>
          </a:xfrm>
        </p:spPr>
        <p:txBody>
          <a:bodyPr>
            <a:normAutofit/>
          </a:bodyPr>
          <a:lstStyle/>
          <a:p>
            <a:r>
              <a:rPr lang="en-US" sz="4400" b="1" dirty="0" smtClean="0">
                <a:cs typeface="Times New Roman" pitchFamily="18" charset="0"/>
              </a:rPr>
              <a:t>BIOSTATISTICS</a:t>
            </a:r>
            <a:endParaRPr lang="en-US" sz="4400" b="1" dirty="0">
              <a:cs typeface="Times New Roman" pitchFamily="18" charset="0"/>
            </a:endParaRPr>
          </a:p>
        </p:txBody>
      </p:sp>
      <p:sp>
        <p:nvSpPr>
          <p:cNvPr id="2" name="Content Placeholder 1"/>
          <p:cNvSpPr>
            <a:spLocks noGrp="1"/>
          </p:cNvSpPr>
          <p:nvPr>
            <p:ph idx="1"/>
          </p:nvPr>
        </p:nvSpPr>
        <p:spPr>
          <a:xfrm>
            <a:off x="1143000" y="2133600"/>
            <a:ext cx="6196405" cy="3810000"/>
          </a:xfrm>
        </p:spPr>
        <p:txBody>
          <a:bodyPr>
            <a:normAutofit fontScale="70000" lnSpcReduction="20000"/>
          </a:bodyPr>
          <a:lstStyle/>
          <a:p>
            <a:pPr marL="114300" indent="0" algn="just">
              <a:buNone/>
            </a:pPr>
            <a:endParaRPr lang="en-US" sz="2400" dirty="0">
              <a:latin typeface="Times New Roman" pitchFamily="18" charset="0"/>
              <a:cs typeface="Times New Roman" pitchFamily="18" charset="0"/>
            </a:endParaRPr>
          </a:p>
          <a:p>
            <a:pPr algn="just">
              <a:lnSpc>
                <a:spcPct val="150000"/>
              </a:lnSpc>
              <a:buClr>
                <a:srgbClr val="C00000"/>
              </a:buClr>
            </a:pPr>
            <a:r>
              <a:rPr lang="en-US" sz="2600" dirty="0">
                <a:latin typeface="+mj-lt"/>
                <a:cs typeface="Times New Roman" pitchFamily="18" charset="0"/>
              </a:rPr>
              <a:t>Biostatistics can be defined as the application of the mathematical tools used in statistics to the fields of biological sciences and medicine.  Biostatistics is a growing field with applications in many areas of biology including epidemiology, medical sciences, health sciences, educational research and environmental sciences.</a:t>
            </a:r>
            <a:endParaRPr lang="en-US" sz="2600" dirty="0" smtClean="0">
              <a:latin typeface="+mj-lt"/>
              <a:cs typeface="Times New Roman" pitchFamily="18" charset="0"/>
            </a:endParaRPr>
          </a:p>
          <a:p>
            <a:pPr algn="just">
              <a:lnSpc>
                <a:spcPct val="150000"/>
              </a:lnSpc>
              <a:buClr>
                <a:srgbClr val="C00000"/>
              </a:buClr>
            </a:pPr>
            <a:r>
              <a:rPr lang="en-US" sz="2600" dirty="0" smtClean="0">
                <a:latin typeface="+mj-lt"/>
                <a:cs typeface="Times New Roman" pitchFamily="18" charset="0"/>
              </a:rPr>
              <a:t>It is the science that helps in managing medical uncertainties.</a:t>
            </a:r>
            <a:endParaRPr lang="en-US" sz="2600" dirty="0">
              <a:latin typeface="+mj-lt"/>
              <a:cs typeface="Times New Roman" pitchFamily="18" charset="0"/>
            </a:endParaRPr>
          </a:p>
        </p:txBody>
      </p:sp>
      <p:sp>
        <p:nvSpPr>
          <p:cNvPr id="5" name="Slide Number Placeholder 4"/>
          <p:cNvSpPr>
            <a:spLocks noGrp="1"/>
          </p:cNvSpPr>
          <p:nvPr>
            <p:ph type="sldNum" sz="quarter" idx="12"/>
          </p:nvPr>
        </p:nvSpPr>
        <p:spPr/>
        <p:txBody>
          <a:bodyPr/>
          <a:lstStyle/>
          <a:p>
            <a:fld id="{3D5BDCF1-CF3D-451E-B650-9AB85F3A1952}" type="slidenum">
              <a:rPr lang="en-US" smtClean="0"/>
              <a:t>3</a:t>
            </a:fld>
            <a:endParaRPr lang="en-US"/>
          </a:p>
        </p:txBody>
      </p:sp>
      <p:sp>
        <p:nvSpPr>
          <p:cNvPr id="4" name="Date Placeholder 3"/>
          <p:cNvSpPr>
            <a:spLocks noGrp="1"/>
          </p:cNvSpPr>
          <p:nvPr>
            <p:ph type="dt" sz="half" idx="10"/>
          </p:nvPr>
        </p:nvSpPr>
        <p:spPr/>
        <p:txBody>
          <a:bodyPr/>
          <a:lstStyle/>
          <a:p>
            <a:fld id="{9448C3C9-84FF-4384-9279-9DB9F759D39C}"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471456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cs typeface="Times New Roman" pitchFamily="18" charset="0"/>
              </a:rPr>
              <a:t>Importance of Agricultural Statistics</a:t>
            </a:r>
            <a:endParaRPr lang="en-US" b="1" dirty="0">
              <a:cs typeface="Times New Roman" pitchFamily="18" charset="0"/>
            </a:endParaRPr>
          </a:p>
        </p:txBody>
      </p:sp>
      <p:sp>
        <p:nvSpPr>
          <p:cNvPr id="3" name="Content Placeholder 2"/>
          <p:cNvSpPr>
            <a:spLocks noGrp="1"/>
          </p:cNvSpPr>
          <p:nvPr>
            <p:ph idx="1"/>
          </p:nvPr>
        </p:nvSpPr>
        <p:spPr>
          <a:xfrm>
            <a:off x="304800" y="1600200"/>
            <a:ext cx="8077200" cy="4953000"/>
          </a:xfrm>
        </p:spPr>
        <p:txBody>
          <a:bodyPr rtlCol="0">
            <a:normAutofit fontScale="77500" lnSpcReduction="20000"/>
          </a:bodyPr>
          <a:lstStyle/>
          <a:p>
            <a:pPr fontAlgn="auto">
              <a:lnSpc>
                <a:spcPct val="150000"/>
              </a:lnSpc>
              <a:spcAft>
                <a:spcPts val="0"/>
              </a:spcAft>
              <a:buClr>
                <a:schemeClr val="tx1"/>
              </a:buClr>
              <a:buFont typeface="Wingdings" pitchFamily="2" charset="2"/>
              <a:buChar char="Ø"/>
              <a:defRPr/>
            </a:pPr>
            <a:r>
              <a:rPr lang="en-US" sz="2800" dirty="0" smtClean="0">
                <a:latin typeface="+mj-lt"/>
              </a:rPr>
              <a:t>Is of prime importance for agricultural industry.</a:t>
            </a:r>
            <a:endParaRPr lang="en-US" sz="2800" dirty="0">
              <a:latin typeface="+mj-lt"/>
            </a:endParaRPr>
          </a:p>
          <a:p>
            <a:pPr fontAlgn="auto">
              <a:lnSpc>
                <a:spcPct val="150000"/>
              </a:lnSpc>
              <a:spcAft>
                <a:spcPts val="0"/>
              </a:spcAft>
              <a:buClr>
                <a:schemeClr val="tx1"/>
              </a:buClr>
              <a:buFont typeface="Wingdings" pitchFamily="2" charset="2"/>
              <a:buChar char="Ø"/>
              <a:defRPr/>
            </a:pPr>
            <a:r>
              <a:rPr lang="en-GB" altLang="zh-CN" sz="3000" dirty="0">
                <a:latin typeface="+mj-lt"/>
              </a:rPr>
              <a:t>A</a:t>
            </a:r>
            <a:r>
              <a:rPr lang="en-GB" altLang="zh-CN" sz="3000" dirty="0" smtClean="0">
                <a:latin typeface="+mj-lt"/>
              </a:rPr>
              <a:t>re important in designing development policies in the agricultural sector and the national economy at large.</a:t>
            </a:r>
          </a:p>
          <a:p>
            <a:pPr fontAlgn="auto">
              <a:lnSpc>
                <a:spcPct val="150000"/>
              </a:lnSpc>
              <a:spcAft>
                <a:spcPts val="0"/>
              </a:spcAft>
              <a:buClr>
                <a:schemeClr val="tx1"/>
              </a:buClr>
              <a:buFont typeface="Wingdings" pitchFamily="2" charset="2"/>
              <a:buChar char="Ø"/>
              <a:defRPr/>
            </a:pPr>
            <a:r>
              <a:rPr lang="en-US" sz="3000" dirty="0" smtClean="0">
                <a:latin typeface="+mj-lt"/>
              </a:rPr>
              <a:t>Ascertain the crop production, crop yield, qualities of crop produced.  </a:t>
            </a:r>
          </a:p>
          <a:p>
            <a:pPr fontAlgn="auto">
              <a:lnSpc>
                <a:spcPct val="150000"/>
              </a:lnSpc>
              <a:spcAft>
                <a:spcPts val="0"/>
              </a:spcAft>
              <a:buClr>
                <a:schemeClr val="tx1"/>
              </a:buClr>
              <a:buFont typeface="Wingdings" pitchFamily="2" charset="2"/>
              <a:buChar char="Ø"/>
              <a:defRPr/>
            </a:pPr>
            <a:r>
              <a:rPr lang="en-US" sz="3000" dirty="0" smtClean="0">
                <a:latin typeface="+mj-lt"/>
              </a:rPr>
              <a:t>Furnish information about different operations and different methods which can be adopted for improving crop output.</a:t>
            </a:r>
          </a:p>
          <a:p>
            <a:pPr fontAlgn="auto">
              <a:lnSpc>
                <a:spcPct val="150000"/>
              </a:lnSpc>
              <a:spcAft>
                <a:spcPts val="0"/>
              </a:spcAft>
              <a:buClr>
                <a:schemeClr val="tx1"/>
              </a:buClr>
              <a:buFont typeface="Wingdings" pitchFamily="2" charset="2"/>
              <a:buChar char="Ø"/>
              <a:defRPr/>
            </a:pPr>
            <a:r>
              <a:rPr lang="en-US" sz="3000" dirty="0" smtClean="0">
                <a:latin typeface="+mj-lt"/>
              </a:rPr>
              <a:t>Helps to compare the different yields of crops and quality check of crops.</a:t>
            </a:r>
          </a:p>
          <a:p>
            <a:pPr fontAlgn="auto">
              <a:spcAft>
                <a:spcPts val="0"/>
              </a:spcAft>
              <a:buFont typeface="Wingdings" pitchFamily="2" charset="2"/>
              <a:buChar char="Ø"/>
              <a:defRPr/>
            </a:pPr>
            <a:endParaRPr lang="en-US" dirty="0"/>
          </a:p>
        </p:txBody>
      </p:sp>
      <p:sp>
        <p:nvSpPr>
          <p:cNvPr id="4" name="Slide Number Placeholder 3"/>
          <p:cNvSpPr>
            <a:spLocks noGrp="1"/>
          </p:cNvSpPr>
          <p:nvPr>
            <p:ph type="sldNum" sz="quarter" idx="12"/>
          </p:nvPr>
        </p:nvSpPr>
        <p:spPr/>
        <p:txBody>
          <a:bodyPr/>
          <a:lstStyle/>
          <a:p>
            <a:fld id="{3D5BDCF1-CF3D-451E-B650-9AB85F3A1952}" type="slidenum">
              <a:rPr lang="en-US" smtClean="0"/>
              <a:t>30</a:t>
            </a:fld>
            <a:endParaRPr lang="en-US"/>
          </a:p>
        </p:txBody>
      </p:sp>
      <p:sp>
        <p:nvSpPr>
          <p:cNvPr id="5" name="Date Placeholder 4"/>
          <p:cNvSpPr>
            <a:spLocks noGrp="1"/>
          </p:cNvSpPr>
          <p:nvPr>
            <p:ph type="dt" sz="half" idx="10"/>
          </p:nvPr>
        </p:nvSpPr>
        <p:spPr/>
        <p:txBody>
          <a:bodyPr/>
          <a:lstStyle/>
          <a:p>
            <a:fld id="{0AB4A0A7-A7D7-4A74-9E9C-A73FDFC7162A}"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3666552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762000"/>
            <a:ext cx="3934177" cy="914400"/>
          </a:xfrm>
        </p:spPr>
        <p:txBody>
          <a:bodyPr/>
          <a:lstStyle/>
          <a:p>
            <a:r>
              <a:rPr lang="en-US" b="1" dirty="0" smtClean="0">
                <a:solidFill>
                  <a:schemeClr val="accent6">
                    <a:lumMod val="50000"/>
                  </a:schemeClr>
                </a:solidFill>
                <a:cs typeface="Times New Roman" pitchFamily="18" charset="0"/>
              </a:rPr>
              <a:t>In GENETICS</a:t>
            </a:r>
            <a:endParaRPr lang="en-US" b="1" dirty="0">
              <a:solidFill>
                <a:schemeClr val="accent6">
                  <a:lumMod val="50000"/>
                </a:schemeClr>
              </a:solidFill>
              <a:cs typeface="Times New Roman" pitchFamily="18" charset="0"/>
            </a:endParaRPr>
          </a:p>
        </p:txBody>
      </p:sp>
      <p:sp>
        <p:nvSpPr>
          <p:cNvPr id="3" name="Content Placeholder 2"/>
          <p:cNvSpPr>
            <a:spLocks noGrp="1"/>
          </p:cNvSpPr>
          <p:nvPr>
            <p:ph idx="1"/>
          </p:nvPr>
        </p:nvSpPr>
        <p:spPr/>
        <p:txBody>
          <a:bodyPr>
            <a:normAutofit/>
          </a:bodyPr>
          <a:lstStyle/>
          <a:p>
            <a:pPr marL="0" indent="0">
              <a:buClr>
                <a:srgbClr val="C00000"/>
              </a:buClr>
              <a:buNone/>
            </a:pPr>
            <a:endParaRPr lang="en-US" dirty="0"/>
          </a:p>
          <a:p>
            <a:pPr>
              <a:buClr>
                <a:srgbClr val="C00000"/>
              </a:buClr>
            </a:pPr>
            <a:r>
              <a:rPr lang="en-US" dirty="0" smtClean="0">
                <a:latin typeface="+mj-lt"/>
              </a:rPr>
              <a:t>Statistics </a:t>
            </a:r>
            <a:r>
              <a:rPr lang="en-US" dirty="0">
                <a:latin typeface="+mj-lt"/>
              </a:rPr>
              <a:t>and Human Genetics are twin subjects, having grown with the century together, and there are many connections between the two. </a:t>
            </a:r>
            <a:endParaRPr lang="en-US" dirty="0" smtClean="0">
              <a:latin typeface="+mj-lt"/>
            </a:endParaRPr>
          </a:p>
          <a:p>
            <a:pPr>
              <a:buClr>
                <a:srgbClr val="C00000"/>
              </a:buClr>
            </a:pPr>
            <a:r>
              <a:rPr lang="en-US" dirty="0">
                <a:latin typeface="+mj-lt"/>
              </a:rPr>
              <a:t>Some fundamental aspects in particular the concept of Analysis of Variance, first arose in Human Genetics, while statistical and probabilistic methods are now central to many aspects of analysis of questions is human genetics. </a:t>
            </a:r>
          </a:p>
        </p:txBody>
      </p:sp>
      <p:sp>
        <p:nvSpPr>
          <p:cNvPr id="5" name="Slide Number Placeholder 4"/>
          <p:cNvSpPr>
            <a:spLocks noGrp="1"/>
          </p:cNvSpPr>
          <p:nvPr>
            <p:ph type="sldNum" sz="quarter" idx="12"/>
          </p:nvPr>
        </p:nvSpPr>
        <p:spPr/>
        <p:txBody>
          <a:bodyPr/>
          <a:lstStyle/>
          <a:p>
            <a:fld id="{3D5BDCF1-CF3D-451E-B650-9AB85F3A1952}" type="slidenum">
              <a:rPr lang="en-US" smtClean="0"/>
              <a:t>31</a:t>
            </a:fld>
            <a:endParaRPr lang="en-US"/>
          </a:p>
        </p:txBody>
      </p:sp>
      <p:sp>
        <p:nvSpPr>
          <p:cNvPr id="4" name="Date Placeholder 3"/>
          <p:cNvSpPr>
            <a:spLocks noGrp="1"/>
          </p:cNvSpPr>
          <p:nvPr>
            <p:ph type="dt" sz="half" idx="10"/>
          </p:nvPr>
        </p:nvSpPr>
        <p:spPr/>
        <p:txBody>
          <a:bodyPr/>
          <a:lstStyle/>
          <a:p>
            <a:fld id="{B9605815-93F9-4E3D-A729-C143F3B3752E}"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711038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066800"/>
            <a:ext cx="7620000" cy="4800600"/>
          </a:xfrm>
        </p:spPr>
        <p:txBody>
          <a:bodyPr/>
          <a:lstStyle/>
          <a:p>
            <a:pPr>
              <a:lnSpc>
                <a:spcPct val="150000"/>
              </a:lnSpc>
              <a:buClr>
                <a:srgbClr val="C00000"/>
              </a:buClr>
            </a:pPr>
            <a:r>
              <a:rPr lang="en-US" dirty="0">
                <a:latin typeface="+mj-lt"/>
              </a:rPr>
              <a:t>The most common areas where one can find an extensive applications of statistical methods in human genetics is</a:t>
            </a:r>
          </a:p>
          <a:p>
            <a:pPr marL="0" indent="0">
              <a:lnSpc>
                <a:spcPct val="150000"/>
              </a:lnSpc>
              <a:buClr>
                <a:srgbClr val="C00000"/>
              </a:buClr>
              <a:buNone/>
            </a:pPr>
            <a:r>
              <a:rPr lang="en-US" dirty="0">
                <a:latin typeface="+mj-lt"/>
              </a:rPr>
              <a:t>  * Human Genome Project</a:t>
            </a:r>
          </a:p>
          <a:p>
            <a:pPr marL="0" indent="0">
              <a:lnSpc>
                <a:spcPct val="150000"/>
              </a:lnSpc>
              <a:buClr>
                <a:srgbClr val="C00000"/>
              </a:buClr>
              <a:buNone/>
            </a:pPr>
            <a:r>
              <a:rPr lang="en-US" dirty="0">
                <a:latin typeface="+mj-lt"/>
              </a:rPr>
              <a:t>  * Linkage Analysis</a:t>
            </a:r>
          </a:p>
          <a:p>
            <a:pPr marL="0" indent="0">
              <a:lnSpc>
                <a:spcPct val="150000"/>
              </a:lnSpc>
              <a:buClr>
                <a:srgbClr val="C00000"/>
              </a:buClr>
              <a:buNone/>
            </a:pPr>
            <a:r>
              <a:rPr lang="en-US" dirty="0">
                <a:latin typeface="+mj-lt"/>
              </a:rPr>
              <a:t>  * Sequencing</a:t>
            </a:r>
          </a:p>
        </p:txBody>
      </p:sp>
      <p:sp>
        <p:nvSpPr>
          <p:cNvPr id="4" name="Slide Number Placeholder 3"/>
          <p:cNvSpPr>
            <a:spLocks noGrp="1"/>
          </p:cNvSpPr>
          <p:nvPr>
            <p:ph type="sldNum" sz="quarter" idx="12"/>
          </p:nvPr>
        </p:nvSpPr>
        <p:spPr/>
        <p:txBody>
          <a:bodyPr/>
          <a:lstStyle/>
          <a:p>
            <a:fld id="{3D5BDCF1-CF3D-451E-B650-9AB85F3A1952}" type="slidenum">
              <a:rPr lang="en-US" smtClean="0"/>
              <a:t>32</a:t>
            </a:fld>
            <a:endParaRPr lang="en-US"/>
          </a:p>
        </p:txBody>
      </p:sp>
      <p:sp>
        <p:nvSpPr>
          <p:cNvPr id="2" name="Date Placeholder 1"/>
          <p:cNvSpPr>
            <a:spLocks noGrp="1"/>
          </p:cNvSpPr>
          <p:nvPr>
            <p:ph type="dt" sz="half" idx="10"/>
          </p:nvPr>
        </p:nvSpPr>
        <p:spPr/>
        <p:txBody>
          <a:bodyPr/>
          <a:lstStyle/>
          <a:p>
            <a:fld id="{E408247E-600E-4FE4-91FC-BA700F33C356}" type="datetime5">
              <a:rPr lang="en-US" smtClean="0"/>
              <a:t>7-Sep-18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3383152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9" name="Rectangle 7"/>
          <p:cNvSpPr>
            <a:spLocks noGrp="1" noChangeArrowheads="1"/>
          </p:cNvSpPr>
          <p:nvPr>
            <p:ph type="title"/>
          </p:nvPr>
        </p:nvSpPr>
        <p:spPr>
          <a:xfrm>
            <a:off x="685800" y="609600"/>
            <a:ext cx="8001000" cy="1143000"/>
          </a:xfrm>
        </p:spPr>
        <p:txBody>
          <a:bodyPr/>
          <a:lstStyle/>
          <a:p>
            <a:r>
              <a:rPr lang="en-US" sz="2800" b="1" dirty="0">
                <a:solidFill>
                  <a:schemeClr val="tx1"/>
                </a:solidFill>
              </a:rPr>
              <a:t>Statistics </a:t>
            </a:r>
            <a:br>
              <a:rPr lang="en-US" sz="2800" b="1" dirty="0">
                <a:solidFill>
                  <a:schemeClr val="tx1"/>
                </a:solidFill>
              </a:rPr>
            </a:br>
            <a:r>
              <a:rPr lang="en-US" sz="2800" b="1" dirty="0">
                <a:solidFill>
                  <a:schemeClr val="tx1"/>
                </a:solidFill>
              </a:rPr>
              <a:t>supports the development of genomic resources</a:t>
            </a:r>
            <a:endParaRPr lang="en-US" b="1" dirty="0">
              <a:solidFill>
                <a:schemeClr val="tx1"/>
              </a:solidFill>
            </a:endParaRPr>
          </a:p>
        </p:txBody>
      </p:sp>
      <p:sp>
        <p:nvSpPr>
          <p:cNvPr id="274440" name="Rectangle 8"/>
          <p:cNvSpPr>
            <a:spLocks noGrp="1" noChangeArrowheads="1"/>
          </p:cNvSpPr>
          <p:nvPr>
            <p:ph type="body" idx="1"/>
          </p:nvPr>
        </p:nvSpPr>
        <p:spPr>
          <a:xfrm>
            <a:off x="228600" y="1981200"/>
            <a:ext cx="8001000" cy="2286000"/>
          </a:xfrm>
        </p:spPr>
        <p:txBody>
          <a:bodyPr/>
          <a:lstStyle/>
          <a:p>
            <a:r>
              <a:rPr lang="en-US" sz="2400" dirty="0">
                <a:latin typeface="+mj-lt"/>
              </a:rPr>
              <a:t>In </a:t>
            </a:r>
            <a:r>
              <a:rPr lang="en-US" sz="2400" dirty="0" smtClean="0">
                <a:latin typeface="+mj-lt"/>
              </a:rPr>
              <a:t>accommodating </a:t>
            </a:r>
            <a:r>
              <a:rPr lang="en-US" sz="2400" dirty="0">
                <a:latin typeface="+mj-lt"/>
              </a:rPr>
              <a:t>sequencing errors for genome assembly</a:t>
            </a:r>
          </a:p>
          <a:p>
            <a:endParaRPr lang="en-US" sz="2400" dirty="0">
              <a:latin typeface="+mj-lt"/>
            </a:endParaRPr>
          </a:p>
          <a:p>
            <a:r>
              <a:rPr lang="en-US" sz="2400" dirty="0">
                <a:latin typeface="+mj-lt"/>
              </a:rPr>
              <a:t>In rating the significance of sequence matches by alignment algorithms</a:t>
            </a:r>
          </a:p>
        </p:txBody>
      </p:sp>
      <p:sp>
        <p:nvSpPr>
          <p:cNvPr id="2" name="Slide Number Placeholder 1"/>
          <p:cNvSpPr>
            <a:spLocks noGrp="1"/>
          </p:cNvSpPr>
          <p:nvPr>
            <p:ph type="sldNum" sz="quarter" idx="12"/>
          </p:nvPr>
        </p:nvSpPr>
        <p:spPr/>
        <p:txBody>
          <a:bodyPr/>
          <a:lstStyle/>
          <a:p>
            <a:fld id="{3D5BDCF1-CF3D-451E-B650-9AB85F3A1952}" type="slidenum">
              <a:rPr lang="en-US" smtClean="0"/>
              <a:t>33</a:t>
            </a:fld>
            <a:endParaRPr lang="en-US"/>
          </a:p>
        </p:txBody>
      </p:sp>
      <p:sp>
        <p:nvSpPr>
          <p:cNvPr id="3" name="Date Placeholder 2"/>
          <p:cNvSpPr>
            <a:spLocks noGrp="1"/>
          </p:cNvSpPr>
          <p:nvPr>
            <p:ph type="dt" sz="half" idx="10"/>
          </p:nvPr>
        </p:nvSpPr>
        <p:spPr/>
        <p:txBody>
          <a:bodyPr/>
          <a:lstStyle/>
          <a:p>
            <a:fld id="{6C0440FA-3514-412C-A3CA-E754146067F4}" type="datetime5">
              <a:rPr lang="en-US" smtClean="0"/>
              <a:t>7-Sep-18</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6402375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n-US" sz="2800" b="1" dirty="0">
                <a:solidFill>
                  <a:schemeClr val="tx1"/>
                </a:solidFill>
              </a:rPr>
              <a:t>Statistics supports analyses to determine the function of genes/transcripts/proteins</a:t>
            </a:r>
            <a:endParaRPr lang="en-US" b="1" dirty="0">
              <a:solidFill>
                <a:schemeClr val="tx1"/>
              </a:solidFill>
            </a:endParaRPr>
          </a:p>
        </p:txBody>
      </p:sp>
      <p:sp>
        <p:nvSpPr>
          <p:cNvPr id="277507" name="Rectangle 3"/>
          <p:cNvSpPr>
            <a:spLocks noGrp="1" noChangeArrowheads="1"/>
          </p:cNvSpPr>
          <p:nvPr>
            <p:ph type="body" idx="1"/>
          </p:nvPr>
        </p:nvSpPr>
        <p:spPr>
          <a:xfrm>
            <a:off x="533400" y="1676400"/>
            <a:ext cx="7162800" cy="1524000"/>
          </a:xfrm>
        </p:spPr>
        <p:txBody>
          <a:bodyPr/>
          <a:lstStyle/>
          <a:p>
            <a:r>
              <a:rPr lang="en-US" sz="2200" dirty="0">
                <a:latin typeface="+mj-lt"/>
              </a:rPr>
              <a:t>Gene regulation</a:t>
            </a:r>
          </a:p>
          <a:p>
            <a:r>
              <a:rPr lang="en-US" sz="2200" dirty="0">
                <a:latin typeface="+mj-lt"/>
              </a:rPr>
              <a:t>Gene </a:t>
            </a:r>
            <a:r>
              <a:rPr lang="en-US" sz="2200" dirty="0" smtClean="0">
                <a:latin typeface="+mj-lt"/>
              </a:rPr>
              <a:t>expression</a:t>
            </a:r>
            <a:endParaRPr lang="en-US" sz="2200" dirty="0">
              <a:latin typeface="+mj-lt"/>
            </a:endParaRPr>
          </a:p>
        </p:txBody>
      </p:sp>
      <p:sp>
        <p:nvSpPr>
          <p:cNvPr id="277508" name="Rectangle 4"/>
          <p:cNvSpPr>
            <a:spLocks noChangeArrowheads="1"/>
          </p:cNvSpPr>
          <p:nvPr/>
        </p:nvSpPr>
        <p:spPr bwMode="auto">
          <a:xfrm>
            <a:off x="457200" y="3276600"/>
            <a:ext cx="6972293" cy="11079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200" dirty="0">
                <a:latin typeface="+mj-lt"/>
              </a:rPr>
              <a:t>Example:  oxygen transport</a:t>
            </a:r>
          </a:p>
          <a:p>
            <a:r>
              <a:rPr lang="en-US" sz="2200" dirty="0">
                <a:latin typeface="+mj-lt"/>
              </a:rPr>
              <a:t>According to the Gene Ontology (GO) project,</a:t>
            </a:r>
          </a:p>
          <a:p>
            <a:r>
              <a:rPr lang="en-US" sz="2200" dirty="0">
                <a:latin typeface="+mj-lt"/>
              </a:rPr>
              <a:t>46 different genes are involved in this biological process</a:t>
            </a:r>
            <a:r>
              <a:rPr lang="en-US" dirty="0">
                <a:latin typeface="+mj-lt"/>
              </a:rPr>
              <a:t> </a:t>
            </a:r>
          </a:p>
        </p:txBody>
      </p:sp>
      <p:sp>
        <p:nvSpPr>
          <p:cNvPr id="277511" name="Rectangle 7"/>
          <p:cNvSpPr>
            <a:spLocks noChangeArrowheads="1"/>
          </p:cNvSpPr>
          <p:nvPr/>
        </p:nvSpPr>
        <p:spPr bwMode="auto">
          <a:xfrm>
            <a:off x="914400" y="5334000"/>
            <a:ext cx="18415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endParaRPr lang="en-US"/>
          </a:p>
        </p:txBody>
      </p:sp>
      <p:sp>
        <p:nvSpPr>
          <p:cNvPr id="2" name="Slide Number Placeholder 1"/>
          <p:cNvSpPr>
            <a:spLocks noGrp="1"/>
          </p:cNvSpPr>
          <p:nvPr>
            <p:ph type="sldNum" sz="quarter" idx="12"/>
          </p:nvPr>
        </p:nvSpPr>
        <p:spPr/>
        <p:txBody>
          <a:bodyPr/>
          <a:lstStyle/>
          <a:p>
            <a:fld id="{3D5BDCF1-CF3D-451E-B650-9AB85F3A1952}" type="slidenum">
              <a:rPr lang="en-US" smtClean="0"/>
              <a:t>34</a:t>
            </a:fld>
            <a:endParaRPr lang="en-US"/>
          </a:p>
        </p:txBody>
      </p:sp>
      <p:sp>
        <p:nvSpPr>
          <p:cNvPr id="3" name="Date Placeholder 2"/>
          <p:cNvSpPr>
            <a:spLocks noGrp="1"/>
          </p:cNvSpPr>
          <p:nvPr>
            <p:ph type="dt" sz="half" idx="10"/>
          </p:nvPr>
        </p:nvSpPr>
        <p:spPr/>
        <p:txBody>
          <a:bodyPr/>
          <a:lstStyle/>
          <a:p>
            <a:fld id="{A1FDDFA0-0A90-4A84-B861-8EDE83667348}" type="datetime5">
              <a:rPr lang="en-US" smtClean="0"/>
              <a:t>7-Sep-18</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983719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ChangeArrowheads="1"/>
          </p:cNvSpPr>
          <p:nvPr>
            <p:ph type="title"/>
          </p:nvPr>
        </p:nvSpPr>
        <p:spPr>
          <a:xfrm>
            <a:off x="609600" y="685800"/>
            <a:ext cx="7848600" cy="1752600"/>
          </a:xfrm>
        </p:spPr>
        <p:txBody>
          <a:bodyPr/>
          <a:lstStyle/>
          <a:p>
            <a:r>
              <a:rPr lang="en-US" sz="2800" b="1" dirty="0">
                <a:solidFill>
                  <a:schemeClr val="tx1"/>
                </a:solidFill>
              </a:rPr>
              <a:t>Statistics is critical in analyzing patterns of genomic variation within populations, and in relating this variation to disease states or other phenotypes </a:t>
            </a:r>
            <a:endParaRPr lang="en-US" b="1" dirty="0">
              <a:solidFill>
                <a:schemeClr val="tx1"/>
              </a:solidFill>
            </a:endParaRPr>
          </a:p>
        </p:txBody>
      </p:sp>
      <p:sp>
        <p:nvSpPr>
          <p:cNvPr id="278531" name="Rectangle 3"/>
          <p:cNvSpPr>
            <a:spLocks noGrp="1" noChangeArrowheads="1"/>
          </p:cNvSpPr>
          <p:nvPr>
            <p:ph type="body" idx="1"/>
          </p:nvPr>
        </p:nvSpPr>
        <p:spPr>
          <a:xfrm>
            <a:off x="228600" y="2895600"/>
            <a:ext cx="8153400" cy="2133600"/>
          </a:xfrm>
        </p:spPr>
        <p:txBody>
          <a:bodyPr/>
          <a:lstStyle/>
          <a:p>
            <a:pPr>
              <a:lnSpc>
                <a:spcPct val="90000"/>
              </a:lnSpc>
            </a:pPr>
            <a:r>
              <a:rPr lang="en-US" sz="2400" dirty="0">
                <a:latin typeface="+mj-lt"/>
              </a:rPr>
              <a:t>Genomes differ from the reference copy </a:t>
            </a:r>
          </a:p>
          <a:p>
            <a:pPr>
              <a:lnSpc>
                <a:spcPct val="90000"/>
              </a:lnSpc>
              <a:buFontTx/>
              <a:buNone/>
            </a:pPr>
            <a:r>
              <a:rPr lang="en-US" sz="2400" dirty="0">
                <a:latin typeface="+mj-lt"/>
              </a:rPr>
              <a:t>    (single nucleotide polymorphisms, structural variants)</a:t>
            </a:r>
          </a:p>
          <a:p>
            <a:pPr>
              <a:lnSpc>
                <a:spcPct val="90000"/>
              </a:lnSpc>
            </a:pPr>
            <a:endParaRPr lang="en-US" sz="2400" dirty="0">
              <a:latin typeface="+mj-lt"/>
            </a:endParaRPr>
          </a:p>
          <a:p>
            <a:pPr>
              <a:lnSpc>
                <a:spcPct val="90000"/>
              </a:lnSpc>
            </a:pPr>
            <a:r>
              <a:rPr lang="en-US" sz="2400" dirty="0">
                <a:latin typeface="+mj-lt"/>
              </a:rPr>
              <a:t>Gene mapping by linkage and association methods</a:t>
            </a:r>
          </a:p>
          <a:p>
            <a:pPr>
              <a:lnSpc>
                <a:spcPct val="90000"/>
              </a:lnSpc>
              <a:buFontTx/>
              <a:buNone/>
            </a:pPr>
            <a:endParaRPr lang="en-US" sz="2400" dirty="0">
              <a:latin typeface="Arial" charset="0"/>
            </a:endParaRPr>
          </a:p>
          <a:p>
            <a:pPr>
              <a:lnSpc>
                <a:spcPct val="90000"/>
              </a:lnSpc>
            </a:pPr>
            <a:endParaRPr lang="en-US" sz="2000" dirty="0">
              <a:latin typeface="Arial" charset="0"/>
            </a:endParaRPr>
          </a:p>
        </p:txBody>
      </p:sp>
      <p:sp>
        <p:nvSpPr>
          <p:cNvPr id="2" name="Slide Number Placeholder 1"/>
          <p:cNvSpPr>
            <a:spLocks noGrp="1"/>
          </p:cNvSpPr>
          <p:nvPr>
            <p:ph type="sldNum" sz="quarter" idx="12"/>
          </p:nvPr>
        </p:nvSpPr>
        <p:spPr/>
        <p:txBody>
          <a:bodyPr/>
          <a:lstStyle/>
          <a:p>
            <a:fld id="{3D5BDCF1-CF3D-451E-B650-9AB85F3A1952}" type="slidenum">
              <a:rPr lang="en-US" smtClean="0"/>
              <a:t>35</a:t>
            </a:fld>
            <a:endParaRPr lang="en-US"/>
          </a:p>
        </p:txBody>
      </p:sp>
      <p:sp>
        <p:nvSpPr>
          <p:cNvPr id="3" name="Date Placeholder 2"/>
          <p:cNvSpPr>
            <a:spLocks noGrp="1"/>
          </p:cNvSpPr>
          <p:nvPr>
            <p:ph type="dt" sz="half" idx="10"/>
          </p:nvPr>
        </p:nvSpPr>
        <p:spPr/>
        <p:txBody>
          <a:bodyPr/>
          <a:lstStyle/>
          <a:p>
            <a:fld id="{E310B18F-16FF-45DB-923F-B888D743D585}" type="datetime5">
              <a:rPr lang="en-US" smtClean="0"/>
              <a:t>7-Sep-18</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177276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609600" y="685800"/>
            <a:ext cx="7543800" cy="1752600"/>
          </a:xfrm>
        </p:spPr>
        <p:txBody>
          <a:bodyPr/>
          <a:lstStyle/>
          <a:p>
            <a:r>
              <a:rPr lang="en-US" sz="2800" b="1" dirty="0">
                <a:solidFill>
                  <a:schemeClr val="tx1"/>
                </a:solidFill>
              </a:rPr>
              <a:t>Statistics is critical in analyzing patterns of genomic variation between populations/species</a:t>
            </a:r>
            <a:endParaRPr lang="en-US" b="1" dirty="0">
              <a:solidFill>
                <a:schemeClr val="tx1"/>
              </a:solidFill>
            </a:endParaRPr>
          </a:p>
        </p:txBody>
      </p:sp>
      <p:sp>
        <p:nvSpPr>
          <p:cNvPr id="287747" name="Rectangle 3"/>
          <p:cNvSpPr>
            <a:spLocks noGrp="1" noChangeArrowheads="1"/>
          </p:cNvSpPr>
          <p:nvPr>
            <p:ph type="body" idx="1"/>
          </p:nvPr>
        </p:nvSpPr>
        <p:spPr>
          <a:xfrm>
            <a:off x="1066800" y="3048000"/>
            <a:ext cx="5410200" cy="838200"/>
          </a:xfrm>
        </p:spPr>
        <p:txBody>
          <a:bodyPr/>
          <a:lstStyle/>
          <a:p>
            <a:pPr>
              <a:lnSpc>
                <a:spcPct val="90000"/>
              </a:lnSpc>
            </a:pPr>
            <a:r>
              <a:rPr lang="en-US" sz="4000" dirty="0">
                <a:latin typeface="+mj-lt"/>
              </a:rPr>
              <a:t>Phylogenetic analysis</a:t>
            </a:r>
          </a:p>
          <a:p>
            <a:pPr>
              <a:lnSpc>
                <a:spcPct val="90000"/>
              </a:lnSpc>
              <a:buFontTx/>
              <a:buNone/>
            </a:pPr>
            <a:endParaRPr lang="en-US" sz="2200" dirty="0">
              <a:latin typeface="Arial" charset="0"/>
            </a:endParaRPr>
          </a:p>
          <a:p>
            <a:pPr>
              <a:lnSpc>
                <a:spcPct val="90000"/>
              </a:lnSpc>
              <a:buFontTx/>
              <a:buNone/>
            </a:pPr>
            <a:endParaRPr lang="en-US" sz="1800" dirty="0">
              <a:latin typeface="Arial" charset="0"/>
            </a:endParaRPr>
          </a:p>
          <a:p>
            <a:pPr>
              <a:lnSpc>
                <a:spcPct val="90000"/>
              </a:lnSpc>
            </a:pPr>
            <a:endParaRPr lang="en-US" sz="1800" dirty="0">
              <a:latin typeface="Arial" charset="0"/>
            </a:endParaRPr>
          </a:p>
        </p:txBody>
      </p:sp>
      <p:sp>
        <p:nvSpPr>
          <p:cNvPr id="2" name="Slide Number Placeholder 1"/>
          <p:cNvSpPr>
            <a:spLocks noGrp="1"/>
          </p:cNvSpPr>
          <p:nvPr>
            <p:ph type="sldNum" sz="quarter" idx="12"/>
          </p:nvPr>
        </p:nvSpPr>
        <p:spPr/>
        <p:txBody>
          <a:bodyPr/>
          <a:lstStyle/>
          <a:p>
            <a:fld id="{3D5BDCF1-CF3D-451E-B650-9AB85F3A1952}" type="slidenum">
              <a:rPr lang="en-US" smtClean="0"/>
              <a:t>36</a:t>
            </a:fld>
            <a:endParaRPr lang="en-US"/>
          </a:p>
        </p:txBody>
      </p:sp>
      <p:sp>
        <p:nvSpPr>
          <p:cNvPr id="3" name="Date Placeholder 2"/>
          <p:cNvSpPr>
            <a:spLocks noGrp="1"/>
          </p:cNvSpPr>
          <p:nvPr>
            <p:ph type="dt" sz="half" idx="10"/>
          </p:nvPr>
        </p:nvSpPr>
        <p:spPr/>
        <p:txBody>
          <a:bodyPr/>
          <a:lstStyle/>
          <a:p>
            <a:fld id="{EC2253A3-E168-4E37-BF34-AEE8B054682E}" type="datetime5">
              <a:rPr lang="en-US" smtClean="0"/>
              <a:t>7-Sep-18</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700671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238" name="Rectangle 6"/>
          <p:cNvSpPr>
            <a:spLocks noChangeArrowheads="1"/>
          </p:cNvSpPr>
          <p:nvPr/>
        </p:nvSpPr>
        <p:spPr bwMode="auto">
          <a:xfrm>
            <a:off x="304800" y="609600"/>
            <a:ext cx="7924800" cy="7694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r>
              <a:rPr lang="en-US" sz="2200" dirty="0"/>
              <a:t>“</a:t>
            </a:r>
            <a:r>
              <a:rPr lang="en-US" sz="2200" b="1" dirty="0">
                <a:latin typeface="+mj-lt"/>
              </a:rPr>
              <a:t>Nothing in biology makes sense except in the light of evolution</a:t>
            </a:r>
            <a:r>
              <a:rPr lang="en-US" sz="2200" dirty="0"/>
              <a:t>”</a:t>
            </a:r>
            <a:endParaRPr lang="en-US" dirty="0"/>
          </a:p>
        </p:txBody>
      </p:sp>
      <p:sp>
        <p:nvSpPr>
          <p:cNvPr id="223239" name="Rectangle 7"/>
          <p:cNvSpPr>
            <a:spLocks noChangeArrowheads="1"/>
          </p:cNvSpPr>
          <p:nvPr/>
        </p:nvSpPr>
        <p:spPr bwMode="auto">
          <a:xfrm>
            <a:off x="6019800" y="1143000"/>
            <a:ext cx="2819400" cy="41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r>
              <a:rPr lang="en-US" sz="2100"/>
              <a:t>-T. Dobzhansky</a:t>
            </a:r>
            <a:endParaRPr lang="en-US"/>
          </a:p>
        </p:txBody>
      </p:sp>
      <p:pic>
        <p:nvPicPr>
          <p:cNvPr id="223240" name="Picture 8" descr="TreeOfLif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14400" y="1676400"/>
            <a:ext cx="4191000" cy="3648075"/>
          </a:xfrm>
          <a:prstGeom prst="rect">
            <a:avLst/>
          </a:prstGeom>
          <a:noFill/>
          <a:extLst>
            <a:ext uri="{909E8E84-426E-40DD-AFC4-6F175D3DCCD1}">
              <a14:hiddenFill xmlns:a14="http://schemas.microsoft.com/office/drawing/2010/main">
                <a:solidFill>
                  <a:srgbClr val="FFFFFF"/>
                </a:solidFill>
              </a14:hiddenFill>
            </a:ext>
          </a:extLst>
        </p:spPr>
      </p:pic>
      <p:sp>
        <p:nvSpPr>
          <p:cNvPr id="223241" name="Rectangle 9"/>
          <p:cNvSpPr>
            <a:spLocks noChangeArrowheads="1"/>
          </p:cNvSpPr>
          <p:nvPr/>
        </p:nvSpPr>
        <p:spPr bwMode="auto">
          <a:xfrm>
            <a:off x="1905000" y="5562600"/>
            <a:ext cx="2420938" cy="42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sz="2200">
                <a:hlinkClick r:id="rId4"/>
              </a:rPr>
              <a:t>Tree of life project</a:t>
            </a:r>
            <a:endParaRPr lang="en-US"/>
          </a:p>
        </p:txBody>
      </p:sp>
      <p:sp>
        <p:nvSpPr>
          <p:cNvPr id="2" name="Slide Number Placeholder 1"/>
          <p:cNvSpPr>
            <a:spLocks noGrp="1"/>
          </p:cNvSpPr>
          <p:nvPr>
            <p:ph type="sldNum" sz="quarter" idx="12"/>
          </p:nvPr>
        </p:nvSpPr>
        <p:spPr/>
        <p:txBody>
          <a:bodyPr/>
          <a:lstStyle/>
          <a:p>
            <a:fld id="{3D5BDCF1-CF3D-451E-B650-9AB85F3A1952}" type="slidenum">
              <a:rPr lang="en-US" smtClean="0"/>
              <a:t>37</a:t>
            </a:fld>
            <a:endParaRPr lang="en-US"/>
          </a:p>
        </p:txBody>
      </p:sp>
      <p:sp>
        <p:nvSpPr>
          <p:cNvPr id="3" name="Date Placeholder 2"/>
          <p:cNvSpPr>
            <a:spLocks noGrp="1"/>
          </p:cNvSpPr>
          <p:nvPr>
            <p:ph type="dt" sz="half" idx="10"/>
          </p:nvPr>
        </p:nvSpPr>
        <p:spPr/>
        <p:txBody>
          <a:bodyPr/>
          <a:lstStyle/>
          <a:p>
            <a:fld id="{00733162-265C-491B-885F-9F9BCC2189F3}" type="datetime5">
              <a:rPr lang="en-US" smtClean="0"/>
              <a:t>7-Sep-18</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7883307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609600"/>
            <a:ext cx="7715248" cy="5334000"/>
          </a:xfrm>
        </p:spPr>
        <p:txBody>
          <a:bodyPr>
            <a:normAutofit/>
          </a:bodyPr>
          <a:lstStyle/>
          <a:p>
            <a:pPr marL="0" indent="0">
              <a:lnSpc>
                <a:spcPct val="150000"/>
              </a:lnSpc>
              <a:buClr>
                <a:srgbClr val="C00000"/>
              </a:buClr>
              <a:buNone/>
            </a:pPr>
            <a:r>
              <a:rPr lang="en-US" sz="3200" b="1" dirty="0" smtClean="0">
                <a:solidFill>
                  <a:schemeClr val="accent6">
                    <a:lumMod val="50000"/>
                  </a:schemeClr>
                </a:solidFill>
                <a:latin typeface="+mj-lt"/>
              </a:rPr>
              <a:t>In NUTRITION</a:t>
            </a:r>
          </a:p>
          <a:p>
            <a:pPr>
              <a:lnSpc>
                <a:spcPct val="150000"/>
              </a:lnSpc>
              <a:buClr>
                <a:srgbClr val="C00000"/>
              </a:buClr>
            </a:pPr>
            <a:r>
              <a:rPr lang="en-US" dirty="0" smtClean="0">
                <a:latin typeface="+mj-lt"/>
              </a:rPr>
              <a:t>Nutritionists </a:t>
            </a:r>
            <a:r>
              <a:rPr lang="en-US" dirty="0">
                <a:latin typeface="+mj-lt"/>
              </a:rPr>
              <a:t>now have the advanced methodologies for the analysis of DNA, RNA, protein, low-molecular-weight metabolites, as well </a:t>
            </a:r>
            <a:r>
              <a:rPr lang="en-US" dirty="0" smtClean="0">
                <a:latin typeface="+mj-lt"/>
              </a:rPr>
              <a:t>as access </a:t>
            </a:r>
            <a:r>
              <a:rPr lang="en-US" dirty="0">
                <a:latin typeface="+mj-lt"/>
              </a:rPr>
              <a:t>to bioinformatics </a:t>
            </a:r>
            <a:r>
              <a:rPr lang="en-US" dirty="0" smtClean="0">
                <a:latin typeface="+mj-lt"/>
              </a:rPr>
              <a:t>databases.</a:t>
            </a:r>
          </a:p>
          <a:p>
            <a:pPr>
              <a:lnSpc>
                <a:spcPct val="150000"/>
              </a:lnSpc>
              <a:buClr>
                <a:srgbClr val="C00000"/>
              </a:buClr>
            </a:pPr>
            <a:r>
              <a:rPr lang="en-US" dirty="0">
                <a:latin typeface="+mj-lt"/>
              </a:rPr>
              <a:t> Appropriate statistical analyses are expected to make an important contribution to solving major nutrition-associated problems in humans and animals (including obesity, diabetes, cardiovascular disease, cancer, ageing, and intrauterine growth retardation).</a:t>
            </a:r>
          </a:p>
          <a:p>
            <a:pPr>
              <a:lnSpc>
                <a:spcPct val="150000"/>
              </a:lnSpc>
              <a:buClr>
                <a:srgbClr val="C00000"/>
              </a:buClr>
            </a:pP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00800" y="5029200"/>
            <a:ext cx="1724025" cy="990601"/>
          </a:xfrm>
          <a:prstGeom prst="rect">
            <a:avLst/>
          </a:prstGeom>
        </p:spPr>
      </p:pic>
      <p:sp>
        <p:nvSpPr>
          <p:cNvPr id="5" name="Slide Number Placeholder 4"/>
          <p:cNvSpPr>
            <a:spLocks noGrp="1"/>
          </p:cNvSpPr>
          <p:nvPr>
            <p:ph type="sldNum" sz="quarter" idx="12"/>
          </p:nvPr>
        </p:nvSpPr>
        <p:spPr/>
        <p:txBody>
          <a:bodyPr/>
          <a:lstStyle/>
          <a:p>
            <a:fld id="{3D5BDCF1-CF3D-451E-B650-9AB85F3A1952}" type="slidenum">
              <a:rPr lang="en-US" smtClean="0"/>
              <a:t>38</a:t>
            </a:fld>
            <a:endParaRPr lang="en-US"/>
          </a:p>
        </p:txBody>
      </p:sp>
      <p:sp>
        <p:nvSpPr>
          <p:cNvPr id="2" name="Date Placeholder 1"/>
          <p:cNvSpPr>
            <a:spLocks noGrp="1"/>
          </p:cNvSpPr>
          <p:nvPr>
            <p:ph type="dt" sz="half" idx="10"/>
          </p:nvPr>
        </p:nvSpPr>
        <p:spPr/>
        <p:txBody>
          <a:bodyPr/>
          <a:lstStyle/>
          <a:p>
            <a:fld id="{795C9CF2-5C44-4B64-B3F3-417CD0C51ED6}"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326366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IN ENVIONMENTAL SCIENCE</a:t>
            </a:r>
            <a:endParaRPr lang="en-US" b="1" dirty="0"/>
          </a:p>
        </p:txBody>
      </p:sp>
      <p:sp>
        <p:nvSpPr>
          <p:cNvPr id="5" name="Rectangle 4"/>
          <p:cNvSpPr/>
          <p:nvPr/>
        </p:nvSpPr>
        <p:spPr>
          <a:xfrm>
            <a:off x="838200" y="1676400"/>
            <a:ext cx="7620000" cy="954107"/>
          </a:xfrm>
          <a:prstGeom prst="rect">
            <a:avLst/>
          </a:prstGeom>
        </p:spPr>
        <p:txBody>
          <a:bodyPr wrap="square">
            <a:spAutoFit/>
          </a:bodyPr>
          <a:lstStyle/>
          <a:p>
            <a:r>
              <a:rPr lang="en-US" sz="2800" b="1" dirty="0" smtClean="0">
                <a:solidFill>
                  <a:srgbClr val="0070C0"/>
                </a:solidFill>
                <a:latin typeface="+mj-lt"/>
              </a:rPr>
              <a:t> Statistics </a:t>
            </a:r>
            <a:r>
              <a:rPr lang="en-US" sz="2800" b="1" dirty="0">
                <a:solidFill>
                  <a:srgbClr val="0070C0"/>
                </a:solidFill>
                <a:latin typeface="+mj-lt"/>
              </a:rPr>
              <a:t>with Populations</a:t>
            </a:r>
          </a:p>
          <a:p>
            <a:r>
              <a:rPr lang="en-US" sz="2800" dirty="0">
                <a:latin typeface="+mj-lt"/>
              </a:rPr>
              <a:t>Use statistics to describe statistical populations </a:t>
            </a:r>
          </a:p>
        </p:txBody>
      </p:sp>
      <p:sp>
        <p:nvSpPr>
          <p:cNvPr id="6" name="Rectangle 5"/>
          <p:cNvSpPr/>
          <p:nvPr/>
        </p:nvSpPr>
        <p:spPr>
          <a:xfrm>
            <a:off x="914399" y="2667000"/>
            <a:ext cx="6096001" cy="646331"/>
          </a:xfrm>
          <a:prstGeom prst="rect">
            <a:avLst/>
          </a:prstGeom>
        </p:spPr>
        <p:txBody>
          <a:bodyPr wrap="square">
            <a:spAutoFit/>
          </a:bodyPr>
          <a:lstStyle/>
          <a:p>
            <a:r>
              <a:rPr lang="en-US" sz="3600" b="1" dirty="0">
                <a:solidFill>
                  <a:srgbClr val="0070C0"/>
                </a:solidFill>
                <a:latin typeface="+mj-lt"/>
              </a:rPr>
              <a:t>Statistics in everyday Life</a:t>
            </a:r>
            <a:endParaRPr lang="en-US" sz="3600" b="1" dirty="0">
              <a:latin typeface="+mj-lt"/>
            </a:endParaRPr>
          </a:p>
        </p:txBody>
      </p:sp>
      <p:sp>
        <p:nvSpPr>
          <p:cNvPr id="7" name="Rectangle 6"/>
          <p:cNvSpPr/>
          <p:nvPr/>
        </p:nvSpPr>
        <p:spPr>
          <a:xfrm>
            <a:off x="457200" y="3200400"/>
            <a:ext cx="6781800" cy="1815882"/>
          </a:xfrm>
          <a:prstGeom prst="rect">
            <a:avLst/>
          </a:prstGeom>
        </p:spPr>
        <p:txBody>
          <a:bodyPr wrap="square">
            <a:spAutoFit/>
          </a:bodyPr>
          <a:lstStyle/>
          <a:p>
            <a:r>
              <a:rPr lang="en-US" sz="2800" dirty="0">
                <a:latin typeface="+mj-lt"/>
              </a:rPr>
              <a:t>Understanding the News</a:t>
            </a:r>
          </a:p>
          <a:p>
            <a:pPr>
              <a:buFont typeface="Arial" charset="0"/>
              <a:buChar char="•"/>
            </a:pPr>
            <a:r>
              <a:rPr lang="en-US" sz="2800" dirty="0">
                <a:latin typeface="+mj-lt"/>
              </a:rPr>
              <a:t>The news contains statistics in everyday life.</a:t>
            </a:r>
          </a:p>
          <a:p>
            <a:pPr lvl="1">
              <a:buFont typeface="Arial" charset="0"/>
              <a:buChar char="•"/>
            </a:pPr>
            <a:r>
              <a:rPr lang="en-US" sz="2800" dirty="0">
                <a:latin typeface="+mj-lt"/>
              </a:rPr>
              <a:t>We have a 60% chance of rain toda</a:t>
            </a:r>
            <a:r>
              <a:rPr lang="en-US" sz="2400" dirty="0">
                <a:latin typeface="+mj-lt"/>
              </a:rPr>
              <a:t>y.</a:t>
            </a:r>
          </a:p>
        </p:txBody>
      </p:sp>
      <p:sp>
        <p:nvSpPr>
          <p:cNvPr id="3" name="Slide Number Placeholder 2"/>
          <p:cNvSpPr>
            <a:spLocks noGrp="1"/>
          </p:cNvSpPr>
          <p:nvPr>
            <p:ph type="sldNum" sz="quarter" idx="12"/>
          </p:nvPr>
        </p:nvSpPr>
        <p:spPr/>
        <p:txBody>
          <a:bodyPr/>
          <a:lstStyle/>
          <a:p>
            <a:fld id="{3D5BDCF1-CF3D-451E-B650-9AB85F3A1952}" type="slidenum">
              <a:rPr lang="en-US" smtClean="0"/>
              <a:t>39</a:t>
            </a:fld>
            <a:endParaRPr lang="en-US"/>
          </a:p>
        </p:txBody>
      </p:sp>
      <p:sp>
        <p:nvSpPr>
          <p:cNvPr id="4" name="Date Placeholder 3"/>
          <p:cNvSpPr>
            <a:spLocks noGrp="1"/>
          </p:cNvSpPr>
          <p:nvPr>
            <p:ph type="dt" sz="half" idx="10"/>
          </p:nvPr>
        </p:nvSpPr>
        <p:spPr/>
        <p:txBody>
          <a:bodyPr/>
          <a:lstStyle/>
          <a:p>
            <a:fld id="{BB8C726D-29B8-4E67-BF31-173D1E78C10B}" type="datetime5">
              <a:rPr lang="en-US" smtClean="0"/>
              <a:t>7-Sep-18</a:t>
            </a:fld>
            <a:endParaRPr lang="en-US"/>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85394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Branches of Biostatistics</a:t>
            </a:r>
            <a:endParaRPr lang="en-US" b="1" dirty="0"/>
          </a:p>
        </p:txBody>
      </p:sp>
      <p:sp>
        <p:nvSpPr>
          <p:cNvPr id="3" name="Content Placeholder 2"/>
          <p:cNvSpPr>
            <a:spLocks noGrp="1"/>
          </p:cNvSpPr>
          <p:nvPr>
            <p:ph idx="1"/>
          </p:nvPr>
        </p:nvSpPr>
        <p:spPr>
          <a:xfrm>
            <a:off x="381000" y="1600200"/>
            <a:ext cx="7620000" cy="4800600"/>
          </a:xfrm>
        </p:spPr>
        <p:txBody>
          <a:bodyPr>
            <a:normAutofit/>
          </a:bodyPr>
          <a:lstStyle/>
          <a:p>
            <a:pPr>
              <a:lnSpc>
                <a:spcPct val="150000"/>
              </a:lnSpc>
              <a:buClr>
                <a:schemeClr val="accent6">
                  <a:lumMod val="50000"/>
                </a:schemeClr>
              </a:buClr>
            </a:pPr>
            <a:r>
              <a:rPr lang="en-US" b="1" dirty="0" smtClean="0">
                <a:latin typeface="+mj-lt"/>
              </a:rPr>
              <a:t>Descriptive Biostatistics</a:t>
            </a:r>
          </a:p>
          <a:p>
            <a:pPr>
              <a:lnSpc>
                <a:spcPct val="150000"/>
              </a:lnSpc>
              <a:buClr>
                <a:srgbClr val="FF0000"/>
              </a:buClr>
              <a:buFont typeface="Wingdings" pitchFamily="2" charset="2"/>
              <a:buChar char="q"/>
            </a:pPr>
            <a:r>
              <a:rPr lang="en-US" b="1" dirty="0" smtClean="0">
                <a:latin typeface="+mj-lt"/>
              </a:rPr>
              <a:t> </a:t>
            </a:r>
            <a:r>
              <a:rPr lang="en-US" dirty="0" smtClean="0">
                <a:latin typeface="+mj-lt"/>
              </a:rPr>
              <a:t>Methods of producing quantitative summaries of information in biological sciences.</a:t>
            </a:r>
          </a:p>
          <a:p>
            <a:pPr>
              <a:lnSpc>
                <a:spcPct val="150000"/>
              </a:lnSpc>
              <a:buClr>
                <a:srgbClr val="FF0000"/>
              </a:buClr>
              <a:buFont typeface="Wingdings" pitchFamily="2" charset="2"/>
              <a:buChar char="q"/>
            </a:pPr>
            <a:r>
              <a:rPr lang="en-US" b="1" dirty="0" smtClean="0">
                <a:latin typeface="+mj-lt"/>
              </a:rPr>
              <a:t>Tabulation and Graphical presentation</a:t>
            </a:r>
          </a:p>
          <a:p>
            <a:pPr marL="0" indent="0">
              <a:lnSpc>
                <a:spcPct val="150000"/>
              </a:lnSpc>
              <a:buClr>
                <a:srgbClr val="FF0000"/>
              </a:buClr>
              <a:buNone/>
            </a:pPr>
            <a:r>
              <a:rPr lang="en-US" dirty="0" smtClean="0">
                <a:latin typeface="+mj-lt"/>
              </a:rPr>
              <a:t>    </a:t>
            </a:r>
            <a:endParaRPr lang="en-US" dirty="0">
              <a:latin typeface="+mj-lt"/>
            </a:endParaRPr>
          </a:p>
        </p:txBody>
      </p:sp>
      <p:sp>
        <p:nvSpPr>
          <p:cNvPr id="5" name="Slide Number Placeholder 4"/>
          <p:cNvSpPr>
            <a:spLocks noGrp="1"/>
          </p:cNvSpPr>
          <p:nvPr>
            <p:ph type="sldNum" sz="quarter" idx="12"/>
          </p:nvPr>
        </p:nvSpPr>
        <p:spPr/>
        <p:txBody>
          <a:bodyPr/>
          <a:lstStyle/>
          <a:p>
            <a:fld id="{3D5BDCF1-CF3D-451E-B650-9AB85F3A1952}" type="slidenum">
              <a:rPr lang="en-US" smtClean="0"/>
              <a:t>4</a:t>
            </a:fld>
            <a:endParaRPr lang="en-US"/>
          </a:p>
        </p:txBody>
      </p:sp>
      <p:sp>
        <p:nvSpPr>
          <p:cNvPr id="4" name="Date Placeholder 3"/>
          <p:cNvSpPr>
            <a:spLocks noGrp="1"/>
          </p:cNvSpPr>
          <p:nvPr>
            <p:ph type="dt" sz="half" idx="10"/>
          </p:nvPr>
        </p:nvSpPr>
        <p:spPr/>
        <p:txBody>
          <a:bodyPr/>
          <a:lstStyle/>
          <a:p>
            <a:fld id="{5FECFFA3-22F7-4BF5-BB14-4BAFC7C4B424}"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85637178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685800" y="609600"/>
            <a:ext cx="7289800" cy="4572000"/>
          </a:xfrm>
        </p:spPr>
        <p:txBody>
          <a:bodyPr/>
          <a:lstStyle/>
          <a:p>
            <a:r>
              <a:rPr lang="en-US" sz="2400" dirty="0" smtClean="0">
                <a:latin typeface="+mj-lt"/>
              </a:rPr>
              <a:t>Thinking about risk</a:t>
            </a:r>
          </a:p>
          <a:p>
            <a:pPr>
              <a:buFont typeface="Arial" charset="0"/>
              <a:buChar char="•"/>
            </a:pPr>
            <a:r>
              <a:rPr lang="en-US" sz="2400" dirty="0" smtClean="0">
                <a:latin typeface="+mj-lt"/>
              </a:rPr>
              <a:t>Probability of an unwanted outcome</a:t>
            </a:r>
          </a:p>
          <a:p>
            <a:pPr>
              <a:buFont typeface="Arial" charset="0"/>
              <a:buChar char="•"/>
            </a:pPr>
            <a:r>
              <a:rPr lang="en-US" sz="2400" dirty="0" smtClean="0">
                <a:latin typeface="+mj-lt"/>
              </a:rPr>
              <a:t>You do it everyday</a:t>
            </a:r>
          </a:p>
          <a:p>
            <a:pPr lvl="1">
              <a:buFont typeface="Arial" charset="0"/>
              <a:buChar char="•"/>
            </a:pPr>
            <a:r>
              <a:rPr lang="en-US" sz="1800" dirty="0" smtClean="0">
                <a:latin typeface="+mj-lt"/>
              </a:rPr>
              <a:t>Not studying for a test</a:t>
            </a:r>
          </a:p>
          <a:p>
            <a:pPr>
              <a:buFont typeface="Arial" charset="0"/>
              <a:buChar char="•"/>
            </a:pPr>
            <a:r>
              <a:rPr lang="en-US" sz="2400" dirty="0" smtClean="0">
                <a:latin typeface="+mj-lt"/>
              </a:rPr>
              <a:t>Scientists calculate the risk to large communities of people in order to inform policy decisions in government</a:t>
            </a:r>
          </a:p>
          <a:p>
            <a:pPr lvl="1">
              <a:buFont typeface="Arial" charset="0"/>
              <a:buChar char="•"/>
            </a:pPr>
            <a:r>
              <a:rPr lang="en-US" dirty="0" smtClean="0">
                <a:latin typeface="+mj-lt"/>
              </a:rPr>
              <a:t>Involve using data on historical events</a:t>
            </a:r>
          </a:p>
          <a:p>
            <a:pPr lvl="1">
              <a:buFont typeface="Arial" charset="0"/>
              <a:buChar char="•"/>
            </a:pPr>
            <a:r>
              <a:rPr lang="en-US" dirty="0" smtClean="0">
                <a:latin typeface="+mj-lt"/>
              </a:rPr>
              <a:t>Projections for the future</a:t>
            </a:r>
          </a:p>
          <a:p>
            <a:pPr lvl="1">
              <a:buFont typeface="Arial" charset="0"/>
              <a:buChar char="•"/>
            </a:pPr>
            <a:r>
              <a:rPr lang="en-US" dirty="0" smtClean="0">
                <a:latin typeface="+mj-lt"/>
              </a:rPr>
              <a:t>Scientific evidence for adverse outcomes</a:t>
            </a:r>
          </a:p>
          <a:p>
            <a:pPr lvl="1">
              <a:buFont typeface="Arial" charset="0"/>
              <a:buChar char="•"/>
            </a:pPr>
            <a:r>
              <a:rPr lang="en-US" dirty="0" smtClean="0">
                <a:latin typeface="+mj-lt"/>
              </a:rPr>
              <a:t>Ex. The risk of getting cancer when exposed to pollution</a:t>
            </a:r>
          </a:p>
        </p:txBody>
      </p:sp>
      <p:sp>
        <p:nvSpPr>
          <p:cNvPr id="2" name="Slide Number Placeholder 1"/>
          <p:cNvSpPr>
            <a:spLocks noGrp="1"/>
          </p:cNvSpPr>
          <p:nvPr>
            <p:ph type="sldNum" sz="quarter" idx="12"/>
          </p:nvPr>
        </p:nvSpPr>
        <p:spPr/>
        <p:txBody>
          <a:bodyPr/>
          <a:lstStyle/>
          <a:p>
            <a:fld id="{3D5BDCF1-CF3D-451E-B650-9AB85F3A1952}" type="slidenum">
              <a:rPr lang="en-US" smtClean="0"/>
              <a:t>40</a:t>
            </a:fld>
            <a:endParaRPr lang="en-US"/>
          </a:p>
        </p:txBody>
      </p:sp>
      <p:sp>
        <p:nvSpPr>
          <p:cNvPr id="3" name="Date Placeholder 2"/>
          <p:cNvSpPr>
            <a:spLocks noGrp="1"/>
          </p:cNvSpPr>
          <p:nvPr>
            <p:ph type="dt" sz="half" idx="10"/>
          </p:nvPr>
        </p:nvSpPr>
        <p:spPr/>
        <p:txBody>
          <a:bodyPr/>
          <a:lstStyle/>
          <a:p>
            <a:fld id="{6BA37966-277E-434A-9596-1A5542B53574}" type="datetime5">
              <a:rPr lang="en-US" smtClean="0"/>
              <a:t>7-Sep-18</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03649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020762"/>
          </a:xfrm>
        </p:spPr>
        <p:txBody>
          <a:bodyPr/>
          <a:lstStyle/>
          <a:p>
            <a:pPr fontAlgn="auto">
              <a:spcAft>
                <a:spcPts val="0"/>
              </a:spcAft>
              <a:defRPr/>
            </a:pPr>
            <a:r>
              <a:rPr lang="en-US" dirty="0">
                <a:solidFill>
                  <a:schemeClr val="tx1"/>
                </a:solidFill>
              </a:rPr>
              <a:t>E</a:t>
            </a:r>
            <a:r>
              <a:rPr lang="en-US" dirty="0" smtClean="0">
                <a:solidFill>
                  <a:schemeClr val="tx1"/>
                </a:solidFill>
              </a:rPr>
              <a:t>nvironmental Decision-making model</a:t>
            </a:r>
            <a:endParaRPr lang="en-US" dirty="0">
              <a:solidFill>
                <a:schemeClr val="tx1"/>
              </a:solidFill>
            </a:endParaRPr>
          </a:p>
        </p:txBody>
      </p:sp>
      <p:sp>
        <p:nvSpPr>
          <p:cNvPr id="22531" name="Content Placeholder 2"/>
          <p:cNvSpPr>
            <a:spLocks noGrp="1"/>
          </p:cNvSpPr>
          <p:nvPr>
            <p:ph idx="1"/>
          </p:nvPr>
        </p:nvSpPr>
        <p:spPr>
          <a:xfrm>
            <a:off x="381000" y="1828800"/>
            <a:ext cx="4343400" cy="2895600"/>
          </a:xfrm>
        </p:spPr>
        <p:txBody>
          <a:bodyPr/>
          <a:lstStyle/>
          <a:p>
            <a:r>
              <a:rPr lang="en-US" sz="3200" dirty="0" smtClean="0">
                <a:latin typeface="+mj-lt"/>
              </a:rPr>
              <a:t>Conceptual model that provides </a:t>
            </a:r>
          </a:p>
          <a:p>
            <a:pPr marL="114300" indent="0">
              <a:buNone/>
            </a:pPr>
            <a:r>
              <a:rPr lang="en-US" sz="3200" dirty="0" smtClean="0">
                <a:latin typeface="+mj-lt"/>
              </a:rPr>
              <a:t>a systematic process</a:t>
            </a:r>
          </a:p>
          <a:p>
            <a:pPr marL="114300" indent="0">
              <a:buNone/>
            </a:pPr>
            <a:r>
              <a:rPr lang="en-US" sz="3200" dirty="0" smtClean="0">
                <a:latin typeface="+mj-lt"/>
              </a:rPr>
              <a:t>for making decisions</a:t>
            </a:r>
          </a:p>
        </p:txBody>
      </p:sp>
      <p:pic>
        <p:nvPicPr>
          <p:cNvPr id="22532" name="Picture 2" descr="http://www.the-happy-manager.com/wp-content/uploads/rational-decision-making-model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91100" y="1371600"/>
            <a:ext cx="317182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Slide Number Placeholder 2"/>
          <p:cNvSpPr>
            <a:spLocks noGrp="1"/>
          </p:cNvSpPr>
          <p:nvPr>
            <p:ph type="sldNum" sz="quarter" idx="12"/>
          </p:nvPr>
        </p:nvSpPr>
        <p:spPr/>
        <p:txBody>
          <a:bodyPr/>
          <a:lstStyle/>
          <a:p>
            <a:fld id="{3D5BDCF1-CF3D-451E-B650-9AB85F3A1952}" type="slidenum">
              <a:rPr lang="en-US" smtClean="0"/>
              <a:t>41</a:t>
            </a:fld>
            <a:endParaRPr lang="en-US"/>
          </a:p>
        </p:txBody>
      </p:sp>
      <p:sp>
        <p:nvSpPr>
          <p:cNvPr id="4" name="Date Placeholder 3"/>
          <p:cNvSpPr>
            <a:spLocks noGrp="1"/>
          </p:cNvSpPr>
          <p:nvPr>
            <p:ph type="dt" sz="half" idx="10"/>
          </p:nvPr>
        </p:nvSpPr>
        <p:spPr/>
        <p:txBody>
          <a:bodyPr/>
          <a:lstStyle/>
          <a:p>
            <a:fld id="{BD88EF75-5A02-4FE3-BCFD-B499ECBCA512}" type="datetime5">
              <a:rPr lang="en-US" smtClean="0"/>
              <a:t>7-Sep-18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41413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Grp="1" noRot="1" noChangeArrowheads="1"/>
          </p:cNvSpPr>
          <p:nvPr>
            <p:ph idx="1"/>
          </p:nvPr>
        </p:nvSpPr>
        <p:spPr>
          <a:xfrm>
            <a:off x="838200" y="609600"/>
            <a:ext cx="7219950" cy="5486400"/>
          </a:xfrm>
        </p:spPr>
        <p:txBody>
          <a:bodyPr>
            <a:normAutofit lnSpcReduction="10000"/>
          </a:bodyPr>
          <a:lstStyle/>
          <a:p>
            <a:pPr>
              <a:buFont typeface="Wingdings" pitchFamily="2" charset="2"/>
              <a:buNone/>
            </a:pPr>
            <a:r>
              <a:rPr lang="en-US" altLang="en-US" sz="4400" b="1" dirty="0" smtClean="0">
                <a:latin typeface="+mj-lt"/>
              </a:rPr>
              <a:t>How to use the Decision Making Model</a:t>
            </a:r>
          </a:p>
          <a:p>
            <a:pPr>
              <a:lnSpc>
                <a:spcPct val="150000"/>
              </a:lnSpc>
              <a:buFont typeface="Arial" charset="0"/>
              <a:buChar char="•"/>
            </a:pPr>
            <a:r>
              <a:rPr lang="en-US" altLang="en-US" sz="4000" dirty="0" smtClean="0">
                <a:latin typeface="+mj-lt"/>
              </a:rPr>
              <a:t>Gather Information</a:t>
            </a:r>
          </a:p>
          <a:p>
            <a:pPr>
              <a:lnSpc>
                <a:spcPct val="150000"/>
              </a:lnSpc>
              <a:buFont typeface="Arial" charset="0"/>
              <a:buChar char="•"/>
            </a:pPr>
            <a:r>
              <a:rPr lang="en-US" altLang="en-US" sz="4000" dirty="0" smtClean="0">
                <a:latin typeface="+mj-lt"/>
              </a:rPr>
              <a:t>Consider values</a:t>
            </a:r>
          </a:p>
          <a:p>
            <a:pPr>
              <a:lnSpc>
                <a:spcPct val="150000"/>
              </a:lnSpc>
              <a:buFont typeface="Arial" charset="0"/>
              <a:buChar char="•"/>
            </a:pPr>
            <a:r>
              <a:rPr lang="en-US" altLang="en-US" sz="4000" dirty="0" smtClean="0">
                <a:latin typeface="+mj-lt"/>
              </a:rPr>
              <a:t>Explore consequences</a:t>
            </a:r>
          </a:p>
          <a:p>
            <a:pPr>
              <a:lnSpc>
                <a:spcPct val="150000"/>
              </a:lnSpc>
              <a:buFont typeface="Arial" charset="0"/>
              <a:buChar char="•"/>
            </a:pPr>
            <a:r>
              <a:rPr lang="en-US" altLang="en-US" sz="4000" dirty="0" smtClean="0">
                <a:latin typeface="+mj-lt"/>
              </a:rPr>
              <a:t>Make your decision!</a:t>
            </a:r>
          </a:p>
        </p:txBody>
      </p:sp>
      <p:sp>
        <p:nvSpPr>
          <p:cNvPr id="2" name="Slide Number Placeholder 1"/>
          <p:cNvSpPr>
            <a:spLocks noGrp="1"/>
          </p:cNvSpPr>
          <p:nvPr>
            <p:ph type="sldNum" sz="quarter" idx="12"/>
          </p:nvPr>
        </p:nvSpPr>
        <p:spPr/>
        <p:txBody>
          <a:bodyPr/>
          <a:lstStyle/>
          <a:p>
            <a:fld id="{3D5BDCF1-CF3D-451E-B650-9AB85F3A1952}" type="slidenum">
              <a:rPr lang="en-US" smtClean="0"/>
              <a:t>42</a:t>
            </a:fld>
            <a:endParaRPr lang="en-US"/>
          </a:p>
        </p:txBody>
      </p:sp>
      <p:sp>
        <p:nvSpPr>
          <p:cNvPr id="3" name="Date Placeholder 2"/>
          <p:cNvSpPr>
            <a:spLocks noGrp="1"/>
          </p:cNvSpPr>
          <p:nvPr>
            <p:ph type="dt" sz="half" idx="10"/>
          </p:nvPr>
        </p:nvSpPr>
        <p:spPr/>
        <p:txBody>
          <a:bodyPr/>
          <a:lstStyle/>
          <a:p>
            <a:fld id="{A0AFE6AF-0F6B-4364-976C-124B322ED4FB}" type="datetime5">
              <a:rPr lang="en-US" smtClean="0"/>
              <a:t>7-Sep-18</a:t>
            </a:fld>
            <a:endParaRPr lang="en-US"/>
          </a:p>
        </p:txBody>
      </p:sp>
      <p:sp>
        <p:nvSpPr>
          <p:cNvPr id="4" name="Footer Placeholder 3"/>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9352524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Computational Biology</a:t>
            </a:r>
            <a:endParaRPr lang="en-US" b="1" dirty="0"/>
          </a:p>
        </p:txBody>
      </p:sp>
      <p:sp>
        <p:nvSpPr>
          <p:cNvPr id="3" name="Content Placeholder 2"/>
          <p:cNvSpPr>
            <a:spLocks noGrp="1"/>
          </p:cNvSpPr>
          <p:nvPr>
            <p:ph idx="1"/>
          </p:nvPr>
        </p:nvSpPr>
        <p:spPr>
          <a:xfrm>
            <a:off x="457200" y="1676400"/>
            <a:ext cx="7620000" cy="4724400"/>
          </a:xfrm>
        </p:spPr>
        <p:txBody>
          <a:bodyPr>
            <a:normAutofit fontScale="92500" lnSpcReduction="20000"/>
          </a:bodyPr>
          <a:lstStyle/>
          <a:p>
            <a:pPr algn="just">
              <a:lnSpc>
                <a:spcPct val="150000"/>
              </a:lnSpc>
              <a:buClr>
                <a:schemeClr val="accent2"/>
              </a:buClr>
              <a:buFont typeface="Wingdings" pitchFamily="2" charset="2"/>
              <a:buChar char="Ø"/>
            </a:pPr>
            <a:r>
              <a:rPr lang="en-US" sz="2400" dirty="0">
                <a:latin typeface="+mj-lt"/>
              </a:rPr>
              <a:t>Computational biology uses mathematical and informational techniques including statistics to solve biological problems.</a:t>
            </a:r>
          </a:p>
          <a:p>
            <a:pPr algn="just">
              <a:lnSpc>
                <a:spcPct val="150000"/>
              </a:lnSpc>
              <a:buClr>
                <a:schemeClr val="accent2"/>
              </a:buClr>
              <a:buFont typeface="Wingdings" pitchFamily="2" charset="2"/>
              <a:buChar char="Ø"/>
            </a:pPr>
            <a:r>
              <a:rPr lang="en-US" sz="2400" dirty="0">
                <a:latin typeface="+mj-lt"/>
              </a:rPr>
              <a:t>B</a:t>
            </a:r>
            <a:r>
              <a:rPr lang="en-US" sz="2400" dirty="0" smtClean="0">
                <a:latin typeface="+mj-lt"/>
              </a:rPr>
              <a:t>y </a:t>
            </a:r>
            <a:r>
              <a:rPr lang="en-US" sz="2400" dirty="0">
                <a:latin typeface="+mj-lt"/>
              </a:rPr>
              <a:t>using computer programs or mathematical models or creating both.</a:t>
            </a:r>
          </a:p>
          <a:p>
            <a:pPr algn="just">
              <a:lnSpc>
                <a:spcPct val="150000"/>
              </a:lnSpc>
              <a:buClr>
                <a:schemeClr val="accent2"/>
              </a:buClr>
              <a:buFont typeface="Wingdings" pitchFamily="2" charset="2"/>
              <a:buChar char="Ø"/>
            </a:pPr>
            <a:r>
              <a:rPr lang="en-US" sz="2400" dirty="0">
                <a:latin typeface="+mj-lt"/>
              </a:rPr>
              <a:t>One of the major areas of computational biology is data mining which includes the  analysis of the data collected by several genome projects.</a:t>
            </a:r>
          </a:p>
          <a:p>
            <a:pPr algn="just">
              <a:lnSpc>
                <a:spcPct val="150000"/>
              </a:lnSpc>
              <a:buClr>
                <a:schemeClr val="accent2"/>
              </a:buClr>
              <a:buFont typeface="Wingdings" pitchFamily="2" charset="2"/>
              <a:buChar char="Ø"/>
            </a:pPr>
            <a:r>
              <a:rPr lang="en-US" sz="2400" dirty="0">
                <a:latin typeface="+mj-lt"/>
              </a:rPr>
              <a:t>Genome projects are scientific projects that are utilized to map the genome of a </a:t>
            </a:r>
            <a:r>
              <a:rPr lang="en-US" sz="2400">
                <a:latin typeface="+mj-lt"/>
              </a:rPr>
              <a:t>living </a:t>
            </a:r>
            <a:r>
              <a:rPr lang="en-US" sz="2400" smtClean="0">
                <a:latin typeface="+mj-lt"/>
              </a:rPr>
              <a:t>being.</a:t>
            </a:r>
            <a:endParaRPr lang="en-US" sz="2400" dirty="0">
              <a:latin typeface="+mj-lt"/>
            </a:endParaRPr>
          </a:p>
        </p:txBody>
      </p:sp>
      <p:sp>
        <p:nvSpPr>
          <p:cNvPr id="5" name="Slide Number Placeholder 4"/>
          <p:cNvSpPr>
            <a:spLocks noGrp="1"/>
          </p:cNvSpPr>
          <p:nvPr>
            <p:ph type="sldNum" sz="quarter" idx="12"/>
          </p:nvPr>
        </p:nvSpPr>
        <p:spPr/>
        <p:txBody>
          <a:bodyPr/>
          <a:lstStyle/>
          <a:p>
            <a:fld id="{3D5BDCF1-CF3D-451E-B650-9AB85F3A1952}" type="slidenum">
              <a:rPr lang="en-US" smtClean="0"/>
              <a:t>43</a:t>
            </a:fld>
            <a:endParaRPr lang="en-US"/>
          </a:p>
        </p:txBody>
      </p:sp>
      <p:sp>
        <p:nvSpPr>
          <p:cNvPr id="4" name="Date Placeholder 3"/>
          <p:cNvSpPr>
            <a:spLocks noGrp="1"/>
          </p:cNvSpPr>
          <p:nvPr>
            <p:ph type="dt" sz="half" idx="10"/>
          </p:nvPr>
        </p:nvSpPr>
        <p:spPr/>
        <p:txBody>
          <a:bodyPr/>
          <a:lstStyle/>
          <a:p>
            <a:fld id="{E92AEDF8-040B-4800-B148-A032BF88177B}"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8589977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5023" y="817583"/>
            <a:ext cx="3248377" cy="858818"/>
          </a:xfrm>
        </p:spPr>
        <p:txBody>
          <a:bodyPr>
            <a:normAutofit/>
          </a:bodyPr>
          <a:lstStyle/>
          <a:p>
            <a:r>
              <a:rPr lang="en-US" b="1" dirty="0" smtClean="0">
                <a:solidFill>
                  <a:schemeClr val="accent6">
                    <a:lumMod val="50000"/>
                  </a:schemeClr>
                </a:solidFill>
              </a:rPr>
              <a:t>Conclusion:</a:t>
            </a:r>
            <a:endParaRPr lang="en-US" b="1" dirty="0">
              <a:solidFill>
                <a:schemeClr val="accent6">
                  <a:lumMod val="50000"/>
                </a:schemeClr>
              </a:solidFill>
            </a:endParaRPr>
          </a:p>
        </p:txBody>
      </p:sp>
      <p:sp>
        <p:nvSpPr>
          <p:cNvPr id="3" name="Content Placeholder 2"/>
          <p:cNvSpPr>
            <a:spLocks noGrp="1"/>
          </p:cNvSpPr>
          <p:nvPr>
            <p:ph idx="1"/>
          </p:nvPr>
        </p:nvSpPr>
        <p:spPr>
          <a:xfrm>
            <a:off x="990600" y="1676400"/>
            <a:ext cx="7239000" cy="4495800"/>
          </a:xfrm>
        </p:spPr>
        <p:txBody>
          <a:bodyPr>
            <a:noAutofit/>
          </a:bodyPr>
          <a:lstStyle/>
          <a:p>
            <a:pPr lvl="0">
              <a:lnSpc>
                <a:spcPct val="150000"/>
              </a:lnSpc>
              <a:buClr>
                <a:srgbClr val="C00000"/>
              </a:buClr>
            </a:pPr>
            <a:r>
              <a:rPr lang="en-US" dirty="0">
                <a:solidFill>
                  <a:prstClr val="black"/>
                </a:solidFill>
                <a:latin typeface="+mj-lt"/>
              </a:rPr>
              <a:t>Bio-statistical techniques can assure that the results found in such a study are not merely because of chance. </a:t>
            </a:r>
            <a:endParaRPr lang="en-US" dirty="0" smtClean="0">
              <a:solidFill>
                <a:prstClr val="black"/>
              </a:solidFill>
              <a:latin typeface="+mj-lt"/>
            </a:endParaRPr>
          </a:p>
          <a:p>
            <a:pPr lvl="0">
              <a:lnSpc>
                <a:spcPct val="150000"/>
              </a:lnSpc>
              <a:buClr>
                <a:srgbClr val="C00000"/>
              </a:buClr>
            </a:pPr>
            <a:r>
              <a:rPr lang="en-US" dirty="0" smtClean="0">
                <a:solidFill>
                  <a:prstClr val="black"/>
                </a:solidFill>
                <a:latin typeface="+mj-lt"/>
              </a:rPr>
              <a:t>In every case of our life, Statistics plays a major role for better gaining and accurate results.</a:t>
            </a:r>
            <a:endParaRPr lang="en-US" dirty="0">
              <a:solidFill>
                <a:prstClr val="black"/>
              </a:solidFill>
              <a:latin typeface="+mj-lt"/>
            </a:endParaRPr>
          </a:p>
          <a:p>
            <a:pPr>
              <a:lnSpc>
                <a:spcPct val="150000"/>
              </a:lnSpc>
              <a:buClr>
                <a:srgbClr val="C00000"/>
              </a:buClr>
            </a:pPr>
            <a:r>
              <a:rPr lang="en-US" dirty="0" smtClean="0">
                <a:latin typeface="+mj-lt"/>
              </a:rPr>
              <a:t>A </a:t>
            </a:r>
            <a:r>
              <a:rPr lang="en-US" dirty="0">
                <a:latin typeface="+mj-lt"/>
              </a:rPr>
              <a:t>well-designed and properly conducted study is a basic prerequisite to arrive at valid conclusions. </a:t>
            </a:r>
          </a:p>
          <a:p>
            <a:pPr>
              <a:lnSpc>
                <a:spcPct val="150000"/>
              </a:lnSpc>
              <a:buClr>
                <a:srgbClr val="C00000"/>
              </a:buClr>
            </a:pPr>
            <a:endParaRPr lang="en-US" dirty="0" smtClean="0"/>
          </a:p>
          <a:p>
            <a:pPr>
              <a:lnSpc>
                <a:spcPct val="150000"/>
              </a:lnSpc>
            </a:pPr>
            <a:endParaRPr lang="en-US" dirty="0"/>
          </a:p>
          <a:p>
            <a:pPr>
              <a:lnSpc>
                <a:spcPct val="150000"/>
              </a:lnSpc>
            </a:pPr>
            <a:r>
              <a:rPr lang="en-US" dirty="0" smtClean="0"/>
              <a:t> </a:t>
            </a:r>
            <a:endParaRPr lang="en-US" dirty="0"/>
          </a:p>
        </p:txBody>
      </p:sp>
      <p:sp>
        <p:nvSpPr>
          <p:cNvPr id="4" name="Slide Number Placeholder 3"/>
          <p:cNvSpPr>
            <a:spLocks noGrp="1"/>
          </p:cNvSpPr>
          <p:nvPr>
            <p:ph type="sldNum" sz="quarter" idx="12"/>
          </p:nvPr>
        </p:nvSpPr>
        <p:spPr/>
        <p:txBody>
          <a:bodyPr/>
          <a:lstStyle/>
          <a:p>
            <a:fld id="{3D5BDCF1-CF3D-451E-B650-9AB85F3A1952}" type="slidenum">
              <a:rPr lang="en-US" smtClean="0"/>
              <a:t>44</a:t>
            </a:fld>
            <a:endParaRPr lang="en-US"/>
          </a:p>
        </p:txBody>
      </p:sp>
      <p:sp>
        <p:nvSpPr>
          <p:cNvPr id="5" name="Date Placeholder 4"/>
          <p:cNvSpPr>
            <a:spLocks noGrp="1"/>
          </p:cNvSpPr>
          <p:nvPr>
            <p:ph type="dt" sz="half" idx="10"/>
          </p:nvPr>
        </p:nvSpPr>
        <p:spPr/>
        <p:txBody>
          <a:bodyPr/>
          <a:lstStyle/>
          <a:p>
            <a:fld id="{7B75F220-7839-4246-9878-CAFD597BB2CD}"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18724123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09600"/>
            <a:ext cx="4696177" cy="1202485"/>
          </a:xfrm>
        </p:spPr>
        <p:txBody>
          <a:bodyPr/>
          <a:lstStyle/>
          <a:p>
            <a:r>
              <a:rPr lang="en-US" b="1" dirty="0" smtClean="0">
                <a:solidFill>
                  <a:schemeClr val="accent6">
                    <a:lumMod val="50000"/>
                  </a:schemeClr>
                </a:solidFill>
              </a:rPr>
              <a:t>REFERENCES</a:t>
            </a:r>
            <a:endParaRPr lang="en-US" b="1" dirty="0">
              <a:solidFill>
                <a:schemeClr val="accent6">
                  <a:lumMod val="50000"/>
                </a:schemeClr>
              </a:solidFill>
            </a:endParaRPr>
          </a:p>
        </p:txBody>
      </p:sp>
      <p:sp>
        <p:nvSpPr>
          <p:cNvPr id="3" name="Content Placeholder 2"/>
          <p:cNvSpPr>
            <a:spLocks noGrp="1"/>
          </p:cNvSpPr>
          <p:nvPr>
            <p:ph idx="1"/>
          </p:nvPr>
        </p:nvSpPr>
        <p:spPr>
          <a:xfrm>
            <a:off x="457200" y="1905000"/>
            <a:ext cx="7620000" cy="4038600"/>
          </a:xfrm>
        </p:spPr>
        <p:txBody>
          <a:bodyPr>
            <a:normAutofit/>
          </a:bodyPr>
          <a:lstStyle/>
          <a:p>
            <a:pPr lvl="0" fontAlgn="base">
              <a:spcAft>
                <a:spcPct val="0"/>
              </a:spcAft>
              <a:buClr>
                <a:srgbClr val="C00000"/>
              </a:buClr>
              <a:buSzPct val="60000"/>
              <a:buFont typeface="Wingdings" pitchFamily="2" charset="2"/>
              <a:buChar char="v"/>
              <a:defRPr/>
            </a:pPr>
            <a:r>
              <a:rPr lang="en-US" kern="0" dirty="0" smtClean="0">
                <a:latin typeface="+mj-lt"/>
              </a:rPr>
              <a:t>Biostatistics </a:t>
            </a:r>
            <a:r>
              <a:rPr lang="en-US" kern="0" dirty="0">
                <a:latin typeface="+mj-lt"/>
              </a:rPr>
              <a:t>– A foundation for Analysis in the Health Sciences: Wayne W. Daniel, Seventh Edition, Wiley Students Analysis</a:t>
            </a:r>
            <a:r>
              <a:rPr lang="en-US" kern="0" dirty="0" smtClean="0">
                <a:latin typeface="+mj-lt"/>
              </a:rPr>
              <a:t>.</a:t>
            </a:r>
            <a:endParaRPr lang="en-US" kern="0" dirty="0">
              <a:latin typeface="+mj-lt"/>
            </a:endParaRPr>
          </a:p>
          <a:p>
            <a:pPr fontAlgn="base">
              <a:spcAft>
                <a:spcPct val="0"/>
              </a:spcAft>
              <a:buClr>
                <a:srgbClr val="C00000"/>
              </a:buClr>
              <a:buSzPct val="60000"/>
              <a:buFont typeface="Wingdings" pitchFamily="2" charset="2"/>
              <a:buChar char="v"/>
              <a:defRPr/>
            </a:pPr>
            <a:r>
              <a:rPr lang="en-US" kern="0" dirty="0">
                <a:latin typeface="+mj-lt"/>
              </a:rPr>
              <a:t>A First Course in Statistics with Application: A.K. P. C Swain, </a:t>
            </a:r>
            <a:r>
              <a:rPr lang="en-US" kern="0" dirty="0" err="1">
                <a:latin typeface="+mj-lt"/>
              </a:rPr>
              <a:t>Kalyani</a:t>
            </a:r>
            <a:r>
              <a:rPr lang="en-US" kern="0" dirty="0">
                <a:latin typeface="+mj-lt"/>
              </a:rPr>
              <a:t> </a:t>
            </a:r>
            <a:r>
              <a:rPr lang="en-US" kern="0" dirty="0" smtClean="0">
                <a:latin typeface="+mj-lt"/>
              </a:rPr>
              <a:t>Publishers</a:t>
            </a:r>
          </a:p>
          <a:p>
            <a:pPr lvl="0" fontAlgn="base">
              <a:spcAft>
                <a:spcPct val="0"/>
              </a:spcAft>
              <a:buClr>
                <a:srgbClr val="C00000"/>
              </a:buClr>
              <a:buSzPct val="60000"/>
              <a:buFont typeface="Wingdings" pitchFamily="2" charset="2"/>
              <a:buChar char="v"/>
              <a:defRPr/>
            </a:pPr>
            <a:r>
              <a:rPr lang="en-US" kern="0" dirty="0" smtClean="0">
                <a:latin typeface="+mj-lt"/>
              </a:rPr>
              <a:t>Methods in Biostatistics sixth edition : BK </a:t>
            </a:r>
            <a:r>
              <a:rPr lang="en-US" kern="0" dirty="0" err="1" smtClean="0">
                <a:latin typeface="+mj-lt"/>
              </a:rPr>
              <a:t>Mahajan</a:t>
            </a:r>
            <a:endParaRPr lang="en-US" kern="0" dirty="0" smtClean="0">
              <a:latin typeface="+mj-lt"/>
            </a:endParaRPr>
          </a:p>
          <a:p>
            <a:pPr fontAlgn="base">
              <a:spcAft>
                <a:spcPct val="0"/>
              </a:spcAft>
              <a:buClr>
                <a:srgbClr val="C00000"/>
              </a:buClr>
              <a:buSzPct val="60000"/>
              <a:buFont typeface="Wingdings" pitchFamily="2" charset="2"/>
              <a:buChar char="v"/>
              <a:defRPr/>
            </a:pPr>
            <a:r>
              <a:rPr lang="en-US" kern="0" dirty="0" smtClean="0">
                <a:latin typeface="+mj-lt"/>
              </a:rPr>
              <a:t>Fundamentals of Biostatistics : </a:t>
            </a:r>
            <a:r>
              <a:rPr lang="en-US" kern="0" dirty="0" err="1" smtClean="0">
                <a:latin typeface="+mj-lt"/>
              </a:rPr>
              <a:t>Sanjeev</a:t>
            </a:r>
            <a:r>
              <a:rPr lang="en-US" kern="0" dirty="0" smtClean="0">
                <a:latin typeface="+mj-lt"/>
              </a:rPr>
              <a:t> BS</a:t>
            </a:r>
            <a:endParaRPr lang="en-US" kern="0" dirty="0">
              <a:latin typeface="+mj-lt"/>
            </a:endParaRPr>
          </a:p>
          <a:p>
            <a:endParaRPr lang="en-US" dirty="0"/>
          </a:p>
        </p:txBody>
      </p:sp>
      <p:sp>
        <p:nvSpPr>
          <p:cNvPr id="5" name="Slide Number Placeholder 4"/>
          <p:cNvSpPr>
            <a:spLocks noGrp="1"/>
          </p:cNvSpPr>
          <p:nvPr>
            <p:ph type="sldNum" sz="quarter" idx="12"/>
          </p:nvPr>
        </p:nvSpPr>
        <p:spPr/>
        <p:txBody>
          <a:bodyPr/>
          <a:lstStyle/>
          <a:p>
            <a:fld id="{3D5BDCF1-CF3D-451E-B650-9AB85F3A1952}" type="slidenum">
              <a:rPr lang="en-US" smtClean="0"/>
              <a:t>45</a:t>
            </a:fld>
            <a:endParaRPr lang="en-US"/>
          </a:p>
        </p:txBody>
      </p:sp>
      <p:sp>
        <p:nvSpPr>
          <p:cNvPr id="4" name="Date Placeholder 3"/>
          <p:cNvSpPr>
            <a:spLocks noGrp="1"/>
          </p:cNvSpPr>
          <p:nvPr>
            <p:ph type="dt" sz="half" idx="10"/>
          </p:nvPr>
        </p:nvSpPr>
        <p:spPr/>
        <p:txBody>
          <a:bodyPr/>
          <a:lstStyle/>
          <a:p>
            <a:fld id="{F5C286C3-E672-40A2-927D-79B36E1938F1}"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79362866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normAutofit/>
          </a:bodyPr>
          <a:lstStyle/>
          <a:p>
            <a:r>
              <a:rPr lang="en-US" b="1" dirty="0"/>
              <a:t>Branches of </a:t>
            </a:r>
            <a:r>
              <a:rPr lang="en-US" b="1" dirty="0" smtClean="0"/>
              <a:t>Biostatistics… </a:t>
            </a:r>
            <a:endParaRPr lang="en-US" b="1" dirty="0"/>
          </a:p>
        </p:txBody>
      </p:sp>
      <p:sp>
        <p:nvSpPr>
          <p:cNvPr id="3" name="Content Placeholder 2"/>
          <p:cNvSpPr>
            <a:spLocks noGrp="1"/>
          </p:cNvSpPr>
          <p:nvPr>
            <p:ph idx="1"/>
          </p:nvPr>
        </p:nvSpPr>
        <p:spPr/>
        <p:txBody>
          <a:bodyPr>
            <a:normAutofit/>
          </a:bodyPr>
          <a:lstStyle/>
          <a:p>
            <a:pPr marL="0" indent="0">
              <a:buNone/>
            </a:pPr>
            <a:endParaRPr lang="en-US" b="1" dirty="0" smtClean="0">
              <a:latin typeface="+mj-lt"/>
            </a:endParaRPr>
          </a:p>
          <a:p>
            <a:pPr marL="0" indent="0">
              <a:buNone/>
            </a:pPr>
            <a:r>
              <a:rPr lang="en-US" b="1" dirty="0" smtClean="0">
                <a:latin typeface="+mj-lt"/>
              </a:rPr>
              <a:t>Inferential Biostatistics</a:t>
            </a:r>
          </a:p>
          <a:p>
            <a:pPr marL="0" indent="0">
              <a:lnSpc>
                <a:spcPct val="150000"/>
              </a:lnSpc>
              <a:buNone/>
            </a:pPr>
            <a:r>
              <a:rPr lang="en-US" dirty="0" smtClean="0">
                <a:latin typeface="+mj-lt"/>
              </a:rPr>
              <a:t>             Methods of making generalizations about a larger group based on information about a sample of that group in biological sciences.</a:t>
            </a:r>
          </a:p>
          <a:p>
            <a:pPr marL="0" indent="0">
              <a:lnSpc>
                <a:spcPct val="150000"/>
              </a:lnSpc>
              <a:buNone/>
            </a:pPr>
            <a:r>
              <a:rPr lang="en-US" dirty="0">
                <a:latin typeface="+mj-lt"/>
              </a:rPr>
              <a:t>Primarily performed in two ways</a:t>
            </a:r>
            <a:r>
              <a:rPr lang="en-US" dirty="0" smtClean="0">
                <a:latin typeface="+mj-lt"/>
              </a:rPr>
              <a:t>:</a:t>
            </a:r>
          </a:p>
          <a:p>
            <a:pPr>
              <a:lnSpc>
                <a:spcPct val="150000"/>
              </a:lnSpc>
              <a:buClr>
                <a:srgbClr val="C00000"/>
              </a:buClr>
            </a:pPr>
            <a:r>
              <a:rPr lang="en-US" dirty="0" smtClean="0">
                <a:latin typeface="+mj-lt"/>
              </a:rPr>
              <a:t>Estimation</a:t>
            </a:r>
          </a:p>
          <a:p>
            <a:pPr>
              <a:lnSpc>
                <a:spcPct val="150000"/>
              </a:lnSpc>
              <a:buClr>
                <a:srgbClr val="C00000"/>
              </a:buClr>
            </a:pPr>
            <a:r>
              <a:rPr lang="en-US" dirty="0" smtClean="0">
                <a:latin typeface="+mj-lt"/>
              </a:rPr>
              <a:t>Testing of hypothesis</a:t>
            </a:r>
            <a:endParaRPr lang="en-US" dirty="0">
              <a:latin typeface="+mj-lt"/>
            </a:endParaRPr>
          </a:p>
        </p:txBody>
      </p:sp>
      <p:sp>
        <p:nvSpPr>
          <p:cNvPr id="5" name="Slide Number Placeholder 4"/>
          <p:cNvSpPr>
            <a:spLocks noGrp="1"/>
          </p:cNvSpPr>
          <p:nvPr>
            <p:ph type="sldNum" sz="quarter" idx="12"/>
          </p:nvPr>
        </p:nvSpPr>
        <p:spPr/>
        <p:txBody>
          <a:bodyPr/>
          <a:lstStyle/>
          <a:p>
            <a:fld id="{3D5BDCF1-CF3D-451E-B650-9AB85F3A1952}" type="slidenum">
              <a:rPr lang="en-US" smtClean="0"/>
              <a:t>5</a:t>
            </a:fld>
            <a:endParaRPr lang="en-US"/>
          </a:p>
        </p:txBody>
      </p:sp>
      <p:sp>
        <p:nvSpPr>
          <p:cNvPr id="4" name="Date Placeholder 3"/>
          <p:cNvSpPr>
            <a:spLocks noGrp="1"/>
          </p:cNvSpPr>
          <p:nvPr>
            <p:ph type="dt" sz="half" idx="10"/>
          </p:nvPr>
        </p:nvSpPr>
        <p:spPr/>
        <p:txBody>
          <a:bodyPr/>
          <a:lstStyle/>
          <a:p>
            <a:fld id="{2BBFB2DD-13BD-482C-A694-714F14EE0601}"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618358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26533"/>
            <a:ext cx="2867377" cy="897467"/>
          </a:xfrm>
        </p:spPr>
        <p:txBody>
          <a:bodyPr>
            <a:normAutofit/>
          </a:bodyPr>
          <a:lstStyle/>
          <a:p>
            <a:r>
              <a:rPr lang="en-US" b="1" dirty="0" smtClean="0">
                <a:solidFill>
                  <a:schemeClr val="accent6">
                    <a:lumMod val="50000"/>
                  </a:schemeClr>
                </a:solidFill>
              </a:rPr>
              <a:t>HISTORY</a:t>
            </a:r>
            <a:endParaRPr lang="en-US" b="1" dirty="0">
              <a:solidFill>
                <a:schemeClr val="accent6">
                  <a:lumMod val="50000"/>
                </a:schemeClr>
              </a:solidFill>
            </a:endParaRPr>
          </a:p>
        </p:txBody>
      </p:sp>
      <p:sp>
        <p:nvSpPr>
          <p:cNvPr id="3" name="Content Placeholder 2"/>
          <p:cNvSpPr>
            <a:spLocks noGrp="1"/>
          </p:cNvSpPr>
          <p:nvPr>
            <p:ph idx="1"/>
          </p:nvPr>
        </p:nvSpPr>
        <p:spPr>
          <a:xfrm>
            <a:off x="914400" y="609600"/>
            <a:ext cx="7543800" cy="5637555"/>
          </a:xfrm>
        </p:spPr>
        <p:txBody>
          <a:bodyPr>
            <a:normAutofit/>
          </a:bodyPr>
          <a:lstStyle/>
          <a:p>
            <a:pPr lvl="3">
              <a:lnSpc>
                <a:spcPct val="150000"/>
              </a:lnSpc>
            </a:pPr>
            <a:endParaRPr lang="en-US" b="1" dirty="0" smtClean="0">
              <a:latin typeface="+mj-lt"/>
            </a:endParaRPr>
          </a:p>
          <a:p>
            <a:pPr marL="114300" indent="0">
              <a:lnSpc>
                <a:spcPct val="150000"/>
              </a:lnSpc>
              <a:buNone/>
            </a:pPr>
            <a:endParaRPr lang="en-US" b="1" dirty="0">
              <a:latin typeface="+mj-lt"/>
            </a:endParaRPr>
          </a:p>
          <a:p>
            <a:pPr>
              <a:lnSpc>
                <a:spcPct val="150000"/>
              </a:lnSpc>
            </a:pPr>
            <a:r>
              <a:rPr lang="en-US" b="1" dirty="0" smtClean="0">
                <a:latin typeface="+mj-lt"/>
              </a:rPr>
              <a:t>Sir </a:t>
            </a:r>
            <a:r>
              <a:rPr lang="en-US" b="1" dirty="0">
                <a:latin typeface="+mj-lt"/>
              </a:rPr>
              <a:t>Francis </a:t>
            </a:r>
            <a:r>
              <a:rPr lang="en-US" b="1" dirty="0" smtClean="0">
                <a:latin typeface="+mj-lt"/>
              </a:rPr>
              <a:t>Galton</a:t>
            </a:r>
            <a:r>
              <a:rPr lang="en-US" dirty="0" smtClean="0">
                <a:latin typeface="+mj-lt"/>
              </a:rPr>
              <a:t> </a:t>
            </a:r>
          </a:p>
          <a:p>
            <a:pPr marL="0" indent="0">
              <a:lnSpc>
                <a:spcPct val="150000"/>
              </a:lnSpc>
              <a:buNone/>
            </a:pPr>
            <a:r>
              <a:rPr lang="en-US" dirty="0" smtClean="0">
                <a:latin typeface="+mj-lt"/>
              </a:rPr>
              <a:t>    is considered as the </a:t>
            </a:r>
          </a:p>
          <a:p>
            <a:pPr marL="0" indent="0">
              <a:lnSpc>
                <a:spcPct val="150000"/>
              </a:lnSpc>
              <a:buNone/>
            </a:pPr>
            <a:r>
              <a:rPr lang="en-US" dirty="0" smtClean="0">
                <a:latin typeface="+mj-lt"/>
              </a:rPr>
              <a:t> </a:t>
            </a:r>
            <a:r>
              <a:rPr lang="en-US" b="1" dirty="0" smtClean="0">
                <a:latin typeface="+mj-lt"/>
              </a:rPr>
              <a:t>Father of Biostatistics</a:t>
            </a:r>
            <a:r>
              <a:rPr lang="en-US" b="1" dirty="0">
                <a:latin typeface="+mj-lt"/>
              </a:rPr>
              <a:t>.</a:t>
            </a:r>
            <a:endParaRPr lang="en-US" b="1" dirty="0" smtClean="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838200"/>
            <a:ext cx="3505200" cy="5431367"/>
          </a:xfrm>
          <a:prstGeom prst="rect">
            <a:avLst/>
          </a:prstGeom>
        </p:spPr>
      </p:pic>
      <p:sp>
        <p:nvSpPr>
          <p:cNvPr id="6" name="Slide Number Placeholder 5"/>
          <p:cNvSpPr>
            <a:spLocks noGrp="1"/>
          </p:cNvSpPr>
          <p:nvPr>
            <p:ph type="sldNum" sz="quarter" idx="12"/>
          </p:nvPr>
        </p:nvSpPr>
        <p:spPr/>
        <p:txBody>
          <a:bodyPr/>
          <a:lstStyle/>
          <a:p>
            <a:fld id="{3D5BDCF1-CF3D-451E-B650-9AB85F3A1952}" type="slidenum">
              <a:rPr lang="en-US" smtClean="0"/>
              <a:t>6</a:t>
            </a:fld>
            <a:endParaRPr lang="en-US"/>
          </a:p>
        </p:txBody>
      </p:sp>
      <p:sp>
        <p:nvSpPr>
          <p:cNvPr id="5" name="Date Placeholder 4"/>
          <p:cNvSpPr>
            <a:spLocks noGrp="1"/>
          </p:cNvSpPr>
          <p:nvPr>
            <p:ph type="dt" sz="half" idx="10"/>
          </p:nvPr>
        </p:nvSpPr>
        <p:spPr/>
        <p:txBody>
          <a:bodyPr/>
          <a:lstStyle/>
          <a:p>
            <a:fld id="{1FFDDDCA-9E78-4F5A-8855-E2866CB10876}" type="datetime5">
              <a:rPr lang="en-US" smtClean="0"/>
              <a:t>7-Sep-18</a:t>
            </a:fld>
            <a:endParaRPr lang="en-US"/>
          </a:p>
        </p:txBody>
      </p:sp>
      <p:sp>
        <p:nvSpPr>
          <p:cNvPr id="7" name="Footer Placeholder 6"/>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330183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idx="1"/>
          </p:nvPr>
        </p:nvSpPr>
        <p:spPr>
          <a:xfrm>
            <a:off x="762000" y="1295400"/>
            <a:ext cx="6881813" cy="4656138"/>
          </a:xfrm>
        </p:spPr>
        <p:txBody>
          <a:bodyPr/>
          <a:lstStyle/>
          <a:p>
            <a:pPr marL="114300" lvl="0" indent="0" algn="just">
              <a:lnSpc>
                <a:spcPct val="150000"/>
              </a:lnSpc>
              <a:buClr>
                <a:srgbClr val="C00000"/>
              </a:buClr>
              <a:buNone/>
            </a:pPr>
            <a:r>
              <a:rPr lang="en-US" dirty="0">
                <a:solidFill>
                  <a:prstClr val="black"/>
                </a:solidFill>
                <a:latin typeface="+mj-lt"/>
              </a:rPr>
              <a:t>He was the first to apply statistical methods to the study of human differences and inheritance of intelligence, and introduced the use of </a:t>
            </a:r>
            <a:r>
              <a:rPr lang="en-US" dirty="0" smtClean="0">
                <a:solidFill>
                  <a:prstClr val="black"/>
                </a:solidFill>
                <a:latin typeface="+mj-lt"/>
              </a:rPr>
              <a:t>Questionnaires </a:t>
            </a:r>
            <a:r>
              <a:rPr lang="en-US" dirty="0">
                <a:solidFill>
                  <a:prstClr val="black"/>
                </a:solidFill>
                <a:latin typeface="+mj-lt"/>
              </a:rPr>
              <a:t>and </a:t>
            </a:r>
            <a:r>
              <a:rPr lang="en-US" dirty="0" smtClean="0">
                <a:solidFill>
                  <a:prstClr val="black"/>
                </a:solidFill>
                <a:latin typeface="+mj-lt"/>
              </a:rPr>
              <a:t>Surveys </a:t>
            </a:r>
            <a:r>
              <a:rPr lang="en-US" dirty="0">
                <a:solidFill>
                  <a:prstClr val="black"/>
                </a:solidFill>
                <a:latin typeface="+mj-lt"/>
              </a:rPr>
              <a:t>for collecting data on human communities, which he needed for genealogical and biographical works and for his anthropometric studies.</a:t>
            </a:r>
          </a:p>
          <a:p>
            <a:endParaRPr lang="en-US" dirty="0"/>
          </a:p>
        </p:txBody>
      </p:sp>
      <p:sp>
        <p:nvSpPr>
          <p:cNvPr id="3" name="Slide Number Placeholder 2"/>
          <p:cNvSpPr>
            <a:spLocks noGrp="1"/>
          </p:cNvSpPr>
          <p:nvPr>
            <p:ph type="sldNum" sz="quarter" idx="12"/>
          </p:nvPr>
        </p:nvSpPr>
        <p:spPr/>
        <p:txBody>
          <a:bodyPr/>
          <a:lstStyle/>
          <a:p>
            <a:fld id="{3D5BDCF1-CF3D-451E-B650-9AB85F3A1952}" type="slidenum">
              <a:rPr lang="en-US" smtClean="0"/>
              <a:t>7</a:t>
            </a:fld>
            <a:endParaRPr lang="en-US"/>
          </a:p>
        </p:txBody>
      </p:sp>
      <p:sp>
        <p:nvSpPr>
          <p:cNvPr id="2" name="Date Placeholder 1"/>
          <p:cNvSpPr>
            <a:spLocks noGrp="1"/>
          </p:cNvSpPr>
          <p:nvPr>
            <p:ph type="dt" sz="half" idx="10"/>
          </p:nvPr>
        </p:nvSpPr>
        <p:spPr/>
        <p:txBody>
          <a:bodyPr/>
          <a:lstStyle/>
          <a:p>
            <a:fld id="{3BFF35EC-ADBB-475C-8D96-143706CEE4EC}" type="datetime5">
              <a:rPr lang="en-US" smtClean="0"/>
              <a:t>7-Sep-18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680197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2209800"/>
            <a:ext cx="7467600" cy="2065469"/>
          </a:xfrm>
        </p:spPr>
        <p:txBody>
          <a:bodyPr>
            <a:normAutofit fontScale="92500"/>
          </a:bodyPr>
          <a:lstStyle/>
          <a:p>
            <a:pPr marL="0" indent="0">
              <a:lnSpc>
                <a:spcPct val="150000"/>
              </a:lnSpc>
              <a:buNone/>
            </a:pPr>
            <a:r>
              <a:rPr lang="en-US" sz="6600" b="1" dirty="0" smtClean="0">
                <a:latin typeface="+mj-lt"/>
              </a:rPr>
              <a:t>Basis of Biostatistics</a:t>
            </a:r>
            <a:endParaRPr lang="en-US" sz="6600" b="1" dirty="0">
              <a:latin typeface="+mj-lt"/>
            </a:endParaRPr>
          </a:p>
        </p:txBody>
      </p:sp>
      <p:sp>
        <p:nvSpPr>
          <p:cNvPr id="4" name="Slide Number Placeholder 3"/>
          <p:cNvSpPr>
            <a:spLocks noGrp="1"/>
          </p:cNvSpPr>
          <p:nvPr>
            <p:ph type="sldNum" sz="quarter" idx="12"/>
          </p:nvPr>
        </p:nvSpPr>
        <p:spPr/>
        <p:txBody>
          <a:bodyPr/>
          <a:lstStyle/>
          <a:p>
            <a:fld id="{3D5BDCF1-CF3D-451E-B650-9AB85F3A1952}" type="slidenum">
              <a:rPr lang="en-US" smtClean="0"/>
              <a:t>8</a:t>
            </a:fld>
            <a:endParaRPr lang="en-US"/>
          </a:p>
        </p:txBody>
      </p:sp>
      <p:sp>
        <p:nvSpPr>
          <p:cNvPr id="2" name="Date Placeholder 1"/>
          <p:cNvSpPr>
            <a:spLocks noGrp="1"/>
          </p:cNvSpPr>
          <p:nvPr>
            <p:ph type="dt" sz="half" idx="10"/>
          </p:nvPr>
        </p:nvSpPr>
        <p:spPr/>
        <p:txBody>
          <a:bodyPr/>
          <a:lstStyle/>
          <a:p>
            <a:fld id="{E49702AD-87E4-4067-A549-DA7479525A34}" type="datetime5">
              <a:rPr lang="en-US" smtClean="0"/>
              <a:t>7-Sep-18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044455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7620000" cy="1143000"/>
          </a:xfrm>
        </p:spPr>
        <p:txBody>
          <a:bodyPr>
            <a:normAutofit fontScale="90000"/>
          </a:bodyPr>
          <a:lstStyle/>
          <a:p>
            <a:r>
              <a:rPr lang="en-US" dirty="0" smtClean="0"/>
              <a:t>Intrinsic variation as a source of medical uncertainties</a:t>
            </a:r>
            <a:endParaRPr lang="en-US" dirty="0"/>
          </a:p>
        </p:txBody>
      </p:sp>
      <p:sp>
        <p:nvSpPr>
          <p:cNvPr id="3" name="Content Placeholder 2"/>
          <p:cNvSpPr>
            <a:spLocks noGrp="1"/>
          </p:cNvSpPr>
          <p:nvPr>
            <p:ph idx="1"/>
          </p:nvPr>
        </p:nvSpPr>
        <p:spPr>
          <a:xfrm>
            <a:off x="457200" y="1981200"/>
            <a:ext cx="7620000" cy="4419600"/>
          </a:xfrm>
        </p:spPr>
        <p:txBody>
          <a:bodyPr>
            <a:normAutofit/>
          </a:bodyPr>
          <a:lstStyle/>
          <a:p>
            <a:pPr>
              <a:lnSpc>
                <a:spcPct val="150000"/>
              </a:lnSpc>
              <a:buClr>
                <a:srgbClr val="C00000"/>
              </a:buClr>
            </a:pPr>
            <a:r>
              <a:rPr lang="en-US" dirty="0" smtClean="0">
                <a:latin typeface="+mj-lt"/>
              </a:rPr>
              <a:t>Biological due to age, gender, heredity, height, weight etc. Also due to variation in anatomical, physiological and biomechanical parameters.</a:t>
            </a:r>
          </a:p>
          <a:p>
            <a:pPr>
              <a:lnSpc>
                <a:spcPct val="150000"/>
              </a:lnSpc>
              <a:buClr>
                <a:srgbClr val="C00000"/>
              </a:buClr>
            </a:pPr>
            <a:r>
              <a:rPr lang="en-US" dirty="0" smtClean="0">
                <a:latin typeface="+mj-lt"/>
              </a:rPr>
              <a:t>Environment due to nutrition, smoking, pollution, facilities of water and sanitation, road traffic,  stress and strain etc.</a:t>
            </a:r>
            <a:endParaRPr lang="en-US" dirty="0">
              <a:latin typeface="+mj-lt"/>
            </a:endParaRPr>
          </a:p>
        </p:txBody>
      </p:sp>
      <p:sp>
        <p:nvSpPr>
          <p:cNvPr id="5" name="Slide Number Placeholder 4"/>
          <p:cNvSpPr>
            <a:spLocks noGrp="1"/>
          </p:cNvSpPr>
          <p:nvPr>
            <p:ph type="sldNum" sz="quarter" idx="12"/>
          </p:nvPr>
        </p:nvSpPr>
        <p:spPr/>
        <p:txBody>
          <a:bodyPr/>
          <a:lstStyle/>
          <a:p>
            <a:fld id="{3D5BDCF1-CF3D-451E-B650-9AB85F3A1952}" type="slidenum">
              <a:rPr lang="en-US" smtClean="0"/>
              <a:t>9</a:t>
            </a:fld>
            <a:endParaRPr lang="en-US"/>
          </a:p>
        </p:txBody>
      </p:sp>
      <p:sp>
        <p:nvSpPr>
          <p:cNvPr id="4" name="Date Placeholder 3"/>
          <p:cNvSpPr>
            <a:spLocks noGrp="1"/>
          </p:cNvSpPr>
          <p:nvPr>
            <p:ph type="dt" sz="half" idx="10"/>
          </p:nvPr>
        </p:nvSpPr>
        <p:spPr/>
        <p:txBody>
          <a:bodyPr/>
          <a:lstStyle/>
          <a:p>
            <a:fld id="{FB1FF882-8A36-4E49-AF8A-5B9D83D6C673}" type="datetime5">
              <a:rPr lang="en-US" smtClean="0"/>
              <a:t>7-Sep-18</a:t>
            </a:fld>
            <a:endParaRPr lang="en-US"/>
          </a:p>
        </p:txBody>
      </p:sp>
      <p:sp>
        <p:nvSpPr>
          <p:cNvPr id="6" name="Footer Placeholder 5"/>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63981781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Adjacency">
      <a:dk1>
        <a:srgbClr val="2F2B20"/>
      </a:dk1>
      <a:lt1>
        <a:srgbClr val="FFFFFF"/>
      </a:lt1>
      <a:dk2>
        <a:srgbClr val="675E47"/>
      </a:dk2>
      <a:lt2>
        <a:srgbClr val="DFDCB7"/>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3388</TotalTime>
  <Words>2088</Words>
  <Application>Microsoft Office PowerPoint</Application>
  <PresentationFormat>On-screen Show (4:3)</PresentationFormat>
  <Paragraphs>315</Paragraphs>
  <Slides>45</Slides>
  <Notes>10</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Adjacency</vt:lpstr>
      <vt:lpstr>BIOSTATISTICES Definition, Scope and Applications</vt:lpstr>
      <vt:lpstr>Statistics</vt:lpstr>
      <vt:lpstr>BIOSTATISTICS</vt:lpstr>
      <vt:lpstr>Branches of Biostatistics</vt:lpstr>
      <vt:lpstr>Branches of Biostatistics… </vt:lpstr>
      <vt:lpstr>HISTORY</vt:lpstr>
      <vt:lpstr>PowerPoint Presentation</vt:lpstr>
      <vt:lpstr>PowerPoint Presentation</vt:lpstr>
      <vt:lpstr>Intrinsic variation as a source of medical uncertainties</vt:lpstr>
      <vt:lpstr>PowerPoint Presentation</vt:lpstr>
      <vt:lpstr>PowerPoint Presentation</vt:lpstr>
      <vt:lpstr>PowerPoint Presentation</vt:lpstr>
      <vt:lpstr>ROLE OF BIOSTATISTICIANS</vt:lpstr>
      <vt:lpstr> Scope of Biostatistics </vt:lpstr>
      <vt:lpstr>APPLICATIONS OF BIOSTATISTICS</vt:lpstr>
      <vt:lpstr>PowerPoint Presentation</vt:lpstr>
      <vt:lpstr>PowerPoint Presentation</vt:lpstr>
      <vt:lpstr>PowerPoint Presentation</vt:lpstr>
      <vt:lpstr>PowerPoint Presentation</vt:lpstr>
      <vt:lpstr>PowerPoint Presentation</vt:lpstr>
      <vt:lpstr>Clinical Study</vt:lpstr>
      <vt:lpstr>Preventive Medicine</vt:lpstr>
      <vt:lpstr>Epidemiology and biostatistics</vt:lpstr>
      <vt:lpstr>PowerPoint Presentation</vt:lpstr>
      <vt:lpstr>PowerPoint Presentation</vt:lpstr>
      <vt:lpstr>PowerPoint Presentation</vt:lpstr>
      <vt:lpstr>In Biotechnology</vt:lpstr>
      <vt:lpstr>Agricultural Statistics</vt:lpstr>
      <vt:lpstr>Purpose &amp; Objective of Agricultural Statistics</vt:lpstr>
      <vt:lpstr>Importance of Agricultural Statistics</vt:lpstr>
      <vt:lpstr>In GENETICS</vt:lpstr>
      <vt:lpstr>PowerPoint Presentation</vt:lpstr>
      <vt:lpstr>Statistics  supports the development of genomic resources</vt:lpstr>
      <vt:lpstr>Statistics supports analyses to determine the function of genes/transcripts/proteins</vt:lpstr>
      <vt:lpstr>Statistics is critical in analyzing patterns of genomic variation within populations, and in relating this variation to disease states or other phenotypes </vt:lpstr>
      <vt:lpstr>Statistics is critical in analyzing patterns of genomic variation between populations/species</vt:lpstr>
      <vt:lpstr>PowerPoint Presentation</vt:lpstr>
      <vt:lpstr>PowerPoint Presentation</vt:lpstr>
      <vt:lpstr>IN ENVIONMENTAL SCIENCE</vt:lpstr>
      <vt:lpstr>PowerPoint Presentation</vt:lpstr>
      <vt:lpstr>Environmental Decision-making model</vt:lpstr>
      <vt:lpstr>PowerPoint Presentation</vt:lpstr>
      <vt:lpstr>Computational Biology</vt:lpstr>
      <vt:lpstr>Conclusion:</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APPLICATION OF BIOSTATISTICS</dc:title>
  <dc:creator>Hp</dc:creator>
  <cp:lastModifiedBy>820</cp:lastModifiedBy>
  <cp:revision>206</cp:revision>
  <dcterms:created xsi:type="dcterms:W3CDTF">2014-08-12T05:35:26Z</dcterms:created>
  <dcterms:modified xsi:type="dcterms:W3CDTF">2018-09-08T03:23:05Z</dcterms:modified>
</cp:coreProperties>
</file>