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7" r:id="rId2"/>
    <p:sldId id="260" r:id="rId3"/>
    <p:sldId id="275" r:id="rId4"/>
    <p:sldId id="263" r:id="rId5"/>
    <p:sldId id="270" r:id="rId6"/>
    <p:sldId id="264" r:id="rId7"/>
    <p:sldId id="276" r:id="rId8"/>
    <p:sldId id="271" r:id="rId9"/>
    <p:sldId id="265" r:id="rId10"/>
    <p:sldId id="266" r:id="rId11"/>
    <p:sldId id="267" r:id="rId12"/>
    <p:sldId id="268" r:id="rId13"/>
    <p:sldId id="277" r:id="rId14"/>
    <p:sldId id="278" r:id="rId15"/>
    <p:sldId id="280" r:id="rId16"/>
    <p:sldId id="281" r:id="rId17"/>
    <p:sldId id="285" r:id="rId18"/>
    <p:sldId id="297" r:id="rId19"/>
    <p:sldId id="287" r:id="rId20"/>
    <p:sldId id="289" r:id="rId21"/>
    <p:sldId id="290" r:id="rId22"/>
    <p:sldId id="292" r:id="rId23"/>
    <p:sldId id="293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2428-53B7-4175-A526-262734BB3F6B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2E93-6718-498B-A178-2C097DBCD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2E93-6718-498B-A178-2C097DBCD2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B8A374-08DA-464F-A35A-0BA108B2880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104042-3AF4-4836-BEBF-FEC71B322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3810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7391400" cy="4648200"/>
          </a:xfrm>
        </p:spPr>
        <p:txBody>
          <a:bodyPr>
            <a:normAutofit lnSpcReduction="10000"/>
          </a:bodyPr>
          <a:lstStyle/>
          <a:p>
            <a:pPr marL="45720" indent="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Blood flow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movement of blood through a </a:t>
            </a:r>
            <a:r>
              <a:rPr lang="en-US" sz="3200" dirty="0" smtClean="0">
                <a:solidFill>
                  <a:srgbClr val="FF0000"/>
                </a:solidFill>
              </a:rPr>
              <a:t>vassel,tissue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,or </a:t>
            </a:r>
            <a:r>
              <a:rPr lang="en-US" sz="3200" dirty="0" smtClean="0">
                <a:solidFill>
                  <a:srgbClr val="FF0000"/>
                </a:solidFill>
              </a:rPr>
              <a:t>organ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Blood flow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denoted in terms of volume of blood flowing in unit time.</a:t>
            </a:r>
          </a:p>
          <a:p>
            <a:pPr marL="45720" indent="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Ventrical conteraction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responsible for the blood flow from major arteries and result in </a:t>
            </a:r>
            <a:r>
              <a:rPr lang="en-US" sz="3200" dirty="0" smtClean="0">
                <a:solidFill>
                  <a:srgbClr val="FF0000"/>
                </a:solidFill>
              </a:rPr>
              <a:t>flow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sz="3200" dirty="0" smtClean="0">
                <a:solidFill>
                  <a:srgbClr val="FF0000"/>
                </a:solidFill>
              </a:rPr>
              <a:t>blood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from higher pressure region to lower pressure regions. </a:t>
            </a:r>
          </a:p>
          <a:p>
            <a:pPr marL="45720" indent="0"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9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86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Pulsatile Laminar Flow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Allah\Desktop\IMG_20200429_122354_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6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37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382000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As  </a:t>
            </a:r>
            <a:r>
              <a:rPr lang="en-US" sz="3200" dirty="0" smtClean="0">
                <a:solidFill>
                  <a:srgbClr val="0070C0"/>
                </a:solidFill>
              </a:rPr>
              <a:t>heart pumps </a:t>
            </a:r>
            <a:r>
              <a:rPr lang="en-US" sz="3200" dirty="0" smtClean="0"/>
              <a:t>blood through the entire ciuculatory system.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Oxygenated blood </a:t>
            </a:r>
            <a:r>
              <a:rPr lang="en-US" sz="3200" dirty="0" smtClean="0"/>
              <a:t>is pumped away from the </a:t>
            </a:r>
            <a:r>
              <a:rPr lang="en-US" sz="3200" dirty="0" smtClean="0">
                <a:solidFill>
                  <a:srgbClr val="FF0000"/>
                </a:solidFill>
              </a:rPr>
              <a:t>heart</a:t>
            </a:r>
            <a:r>
              <a:rPr lang="en-US" sz="3200" dirty="0" smtClean="0"/>
              <a:t> to the rest of the </a:t>
            </a:r>
            <a:r>
              <a:rPr lang="en-US" sz="3200" dirty="0" smtClean="0">
                <a:solidFill>
                  <a:srgbClr val="00B050"/>
                </a:solidFill>
              </a:rPr>
              <a:t>body.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While,</a:t>
            </a:r>
            <a:r>
              <a:rPr lang="en-US" sz="3200" dirty="0" smtClean="0">
                <a:solidFill>
                  <a:srgbClr val="0070C0"/>
                </a:solidFill>
              </a:rPr>
              <a:t>deoxygenated blood </a:t>
            </a:r>
            <a:r>
              <a:rPr lang="en-US" sz="3200" dirty="0" smtClean="0"/>
              <a:t>is pumped to the </a:t>
            </a:r>
            <a:r>
              <a:rPr lang="en-US" sz="3200" dirty="0" smtClean="0">
                <a:solidFill>
                  <a:srgbClr val="FF0000"/>
                </a:solidFill>
              </a:rPr>
              <a:t>lungs </a:t>
            </a:r>
            <a:r>
              <a:rPr lang="en-US" sz="3200" dirty="0" smtClean="0"/>
              <a:t>where it is </a:t>
            </a:r>
            <a:r>
              <a:rPr lang="en-US" sz="3200" dirty="0" smtClean="0">
                <a:solidFill>
                  <a:srgbClr val="00B050"/>
                </a:solidFill>
              </a:rPr>
              <a:t>reoxygenated.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1" y="685800"/>
            <a:ext cx="6781799" cy="160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BLOOD FLOW THROUGH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4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52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400" y="5562600"/>
            <a:ext cx="6400800" cy="129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Blood Flow Through Body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lah\Desktop\IMG_20200429_124349_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71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BLOOD FLOW THROUGH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8534400" cy="3505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70C0"/>
                </a:solidFill>
              </a:rPr>
              <a:t>right atrium </a:t>
            </a:r>
            <a:r>
              <a:rPr lang="en-US" sz="3200" dirty="0" smtClean="0"/>
              <a:t>receive oxygen-poor blood from the </a:t>
            </a:r>
            <a:r>
              <a:rPr lang="en-US" sz="3200" dirty="0" smtClean="0">
                <a:solidFill>
                  <a:srgbClr val="FF0000"/>
                </a:solidFill>
              </a:rPr>
              <a:t>body</a:t>
            </a:r>
            <a:r>
              <a:rPr lang="en-US" sz="3200" dirty="0" smtClean="0"/>
              <a:t> and pumps the right ventricle through the </a:t>
            </a:r>
            <a:r>
              <a:rPr lang="en-US" sz="3200" dirty="0" smtClean="0">
                <a:solidFill>
                  <a:srgbClr val="00B050"/>
                </a:solidFill>
              </a:rPr>
              <a:t>tricapsid.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70C0"/>
                </a:solidFill>
              </a:rPr>
              <a:t>right ventricles </a:t>
            </a:r>
            <a:r>
              <a:rPr lang="en-US" sz="3200" dirty="0" smtClean="0"/>
              <a:t>pumps the </a:t>
            </a:r>
            <a:r>
              <a:rPr lang="en-US" sz="3200" dirty="0" smtClean="0">
                <a:solidFill>
                  <a:srgbClr val="FF0000"/>
                </a:solidFill>
              </a:rPr>
              <a:t>oxygen poor blood lungs </a:t>
            </a:r>
            <a:r>
              <a:rPr lang="en-US" sz="3200" dirty="0" smtClean="0"/>
              <a:t>through the </a:t>
            </a:r>
            <a:r>
              <a:rPr lang="en-US" sz="3200" dirty="0" smtClean="0">
                <a:solidFill>
                  <a:srgbClr val="00B050"/>
                </a:solidFill>
              </a:rPr>
              <a:t>pulmonary</a:t>
            </a:r>
            <a:r>
              <a:rPr lang="en-US" sz="3200" dirty="0" smtClean="0"/>
              <a:t> valve.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971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76800"/>
            <a:ext cx="80772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Blood Flow Through Heart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lah\Desktop\IMG_20200429_110056_8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71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BLOOD FLOW THROUGH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8534400" cy="3505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Once blood travel through the </a:t>
            </a:r>
            <a:r>
              <a:rPr lang="en-US" sz="3200" dirty="0" smtClean="0">
                <a:solidFill>
                  <a:srgbClr val="FF0000"/>
                </a:solidFill>
              </a:rPr>
              <a:t>pulmonic valves</a:t>
            </a:r>
            <a:r>
              <a:rPr lang="en-US" sz="3200" dirty="0" smtClean="0"/>
              <a:t> it enters in </a:t>
            </a:r>
            <a:r>
              <a:rPr lang="en-US" sz="3200" dirty="0" smtClean="0">
                <a:solidFill>
                  <a:srgbClr val="00B050"/>
                </a:solidFill>
              </a:rPr>
              <a:t>lungs.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At the same time </a:t>
            </a:r>
            <a:r>
              <a:rPr lang="en-US" sz="3200" dirty="0" smtClean="0">
                <a:solidFill>
                  <a:srgbClr val="FF0000"/>
                </a:solidFill>
              </a:rPr>
              <a:t>carbon dioxide </a:t>
            </a:r>
            <a:r>
              <a:rPr lang="en-US" sz="3200" dirty="0" smtClean="0"/>
              <a:t>passes from the blood into the </a:t>
            </a:r>
            <a:r>
              <a:rPr lang="en-US" sz="3200" dirty="0" smtClean="0">
                <a:solidFill>
                  <a:srgbClr val="00B050"/>
                </a:solidFill>
              </a:rPr>
              <a:t>air sacs.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Once the blood is </a:t>
            </a:r>
            <a:r>
              <a:rPr lang="en-US" sz="3200" dirty="0" smtClean="0">
                <a:solidFill>
                  <a:srgbClr val="0070C0"/>
                </a:solidFill>
              </a:rPr>
              <a:t>oxygenated</a:t>
            </a:r>
            <a:r>
              <a:rPr lang="en-US" sz="3200" dirty="0" smtClean="0"/>
              <a:t> it travels back to the </a:t>
            </a:r>
            <a:r>
              <a:rPr lang="en-US" sz="3200" dirty="0" smtClean="0">
                <a:solidFill>
                  <a:srgbClr val="FF0000"/>
                </a:solidFill>
              </a:rPr>
              <a:t>left atrium </a:t>
            </a:r>
            <a:r>
              <a:rPr lang="en-US" sz="3200" dirty="0" smtClean="0"/>
              <a:t>through the </a:t>
            </a:r>
            <a:r>
              <a:rPr lang="en-US" sz="3200" dirty="0" smtClean="0">
                <a:solidFill>
                  <a:srgbClr val="00B050"/>
                </a:solidFill>
              </a:rPr>
              <a:t>pulmonary veins.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8392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BLOOD FLOW THROUGH LUNGS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lah\Desktop\IMG_20200429_105613_1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71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\poetry\Thank-Y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3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2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276600"/>
            <a:ext cx="7162800" cy="3124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Topic:        Relation Between Pressure And Resistance.</a:t>
            </a:r>
          </a:p>
          <a:p>
            <a:r>
              <a:rPr lang="en-US" sz="2400" b="1" dirty="0" smtClean="0"/>
              <a:t>Presented By:  Nasreen Akhtar</a:t>
            </a:r>
          </a:p>
          <a:p>
            <a:r>
              <a:rPr lang="en-US" sz="2400" b="1" dirty="0" smtClean="0"/>
              <a:t>Roll No:            1925438041</a:t>
            </a:r>
          </a:p>
          <a:p>
            <a:r>
              <a:rPr lang="en-US" sz="2400" b="1" dirty="0" smtClean="0"/>
              <a:t>Presented To:   Dr. Safoora Riaz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       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175351" cy="2514600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GENERAL PHYSIOLOGY-II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1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229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Relationship between pressure and flow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Flow can occur between two sites where there is a difference between them in potential energy, which can be measured as a difference pressure.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82138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2819400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Thus differences in pressure                         between two points.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1.Pressure Gradient.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2.Direct flow of high to low pressure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629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BLOOD FLOW IN VERTIBRATES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83058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0070C0"/>
                </a:solidFill>
              </a:rPr>
              <a:t>vertebrates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70C0"/>
                </a:solidFill>
              </a:rPr>
              <a:t>animals</a:t>
            </a:r>
            <a:r>
              <a:rPr lang="en-US" sz="3200" dirty="0" smtClean="0"/>
              <a:t> with a </a:t>
            </a:r>
            <a:r>
              <a:rPr lang="en-US" sz="3200" dirty="0" smtClean="0">
                <a:solidFill>
                  <a:srgbClr val="FF0000"/>
                </a:solidFill>
              </a:rPr>
              <a:t>closed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circulation</a:t>
            </a:r>
            <a:r>
              <a:rPr lang="en-US" sz="3200" dirty="0" smtClean="0"/>
              <a:t>, the blood flow in continuous circuit 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Water</a:t>
            </a:r>
            <a:r>
              <a:rPr lang="en-US" sz="3200" dirty="0" smtClean="0"/>
              <a:t> is incompressible, </a:t>
            </a:r>
            <a:r>
              <a:rPr lang="en-US" sz="3200" dirty="0" smtClean="0">
                <a:solidFill>
                  <a:srgbClr val="FF0000"/>
                </a:solidFill>
              </a:rPr>
              <a:t>blood pumped </a:t>
            </a:r>
            <a:r>
              <a:rPr lang="en-US" sz="3200" dirty="0" smtClean="0"/>
              <a:t>by the heart causes the flow of</a:t>
            </a:r>
            <a:r>
              <a:rPr lang="en-US" sz="3200" dirty="0" smtClean="0">
                <a:solidFill>
                  <a:srgbClr val="00B050"/>
                </a:solidFill>
              </a:rPr>
              <a:t> equivalent volume</a:t>
            </a:r>
            <a:r>
              <a:rPr lang="en-US" sz="3200" dirty="0" smtClean="0"/>
              <a:t> in every part of the circulation.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19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Poiseuile,s Law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It state that the flow rate of a fluid,</a:t>
            </a:r>
            <a:r>
              <a:rPr lang="en-US" sz="2800" dirty="0" smtClean="0">
                <a:solidFill>
                  <a:srgbClr val="7030A0"/>
                </a:solidFill>
              </a:rPr>
              <a:t>Q</a:t>
            </a:r>
            <a:r>
              <a:rPr lang="en-US" sz="2800" dirty="0" smtClean="0"/>
              <a:t>,is  directly proportional to the pressure difference P1-P2along the length of the tube r and inversely proportional to </a:t>
            </a:r>
            <a:r>
              <a:rPr lang="en-US" sz="2800" dirty="0" err="1" smtClean="0"/>
              <a:t>to</a:t>
            </a:r>
            <a:r>
              <a:rPr lang="en-US" sz="2800" dirty="0" smtClean="0"/>
              <a:t> the tube length</a:t>
            </a:r>
            <a:r>
              <a:rPr lang="en-US" sz="2800" dirty="0" smtClean="0">
                <a:solidFill>
                  <a:srgbClr val="7030A0"/>
                </a:solidFill>
              </a:rPr>
              <a:t> L </a:t>
            </a:r>
            <a:r>
              <a:rPr lang="en-US" sz="2800" dirty="0" smtClean="0"/>
              <a:t>and viscosity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354"/>
            <a:ext cx="9144000" cy="40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Resistance to Flow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Vessel resistance(R</a:t>
            </a:r>
            <a:r>
              <a:rPr lang="en-US" sz="2800" dirty="0" smtClean="0"/>
              <a:t>) is directly proportional to the length (L)of the vessel and the viscosity of the blood, and inversely proportional to the radius to the fourth power…Therefore a vessel having </a:t>
            </a:r>
            <a:r>
              <a:rPr lang="en-US" sz="2800" dirty="0" smtClean="0">
                <a:solidFill>
                  <a:srgbClr val="C00000"/>
                </a:solidFill>
              </a:rPr>
              <a:t>twice</a:t>
            </a:r>
            <a:r>
              <a:rPr lang="en-US" sz="2800" dirty="0" smtClean="0"/>
              <a:t> the length of the another vessel will have twice the </a:t>
            </a:r>
            <a:r>
              <a:rPr lang="en-US" sz="2800" dirty="0" smtClean="0">
                <a:solidFill>
                  <a:srgbClr val="00B050"/>
                </a:solidFill>
              </a:rPr>
              <a:t>resistance flow.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763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Viscosity of flow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The resistance to flow of a fluid and the resistance to the movement of an object through a fluid are usually stated in terms of the viscosity of the fluid… The constant of proportionality is </a:t>
            </a:r>
            <a:r>
              <a:rPr lang="en-US" sz="2800" dirty="0" smtClean="0">
                <a:solidFill>
                  <a:srgbClr val="7030A0"/>
                </a:solidFill>
              </a:rPr>
              <a:t>called viscosity.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\poetry\Thank-Y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3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2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9800"/>
            <a:ext cx="6477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Circulation Of Blood 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lah\Desktop\IMG_20200429_110045_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95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77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BLOOD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6106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Blood velocity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FF0000"/>
                </a:solidFill>
              </a:rPr>
              <a:t>inversely proportional </a:t>
            </a:r>
            <a:r>
              <a:rPr lang="en-US" sz="3200" dirty="0" smtClean="0"/>
              <a:t>to the cross-sectional area of the circulation at any given point.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Blood velocity is </a:t>
            </a:r>
            <a:r>
              <a:rPr lang="en-US" sz="3200" dirty="0" smtClean="0">
                <a:solidFill>
                  <a:srgbClr val="FF0000"/>
                </a:solidFill>
              </a:rPr>
              <a:t>higest</a:t>
            </a:r>
            <a:r>
              <a:rPr lang="en-US" sz="3200" dirty="0" smtClean="0"/>
              <a:t> in the </a:t>
            </a:r>
            <a:r>
              <a:rPr lang="en-US" sz="3200" dirty="0" smtClean="0">
                <a:solidFill>
                  <a:srgbClr val="00B050"/>
                </a:solidFill>
              </a:rPr>
              <a:t>arteries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lowest</a:t>
            </a:r>
            <a:r>
              <a:rPr lang="en-US" sz="3200" dirty="0" smtClean="0"/>
              <a:t> in the </a:t>
            </a:r>
            <a:r>
              <a:rPr lang="en-US" sz="3200" dirty="0" smtClean="0">
                <a:solidFill>
                  <a:srgbClr val="00B050"/>
                </a:solidFill>
              </a:rPr>
              <a:t>capillaries</a:t>
            </a:r>
            <a:r>
              <a:rPr lang="en-US" sz="3200" dirty="0" smtClean="0"/>
              <a:t> the cross-section. 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54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ah\Desktop\IMG_20200429_105658_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51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TYPES OF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79248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There are the two types of blood flow.</a:t>
            </a:r>
          </a:p>
          <a:p>
            <a:pPr marL="617220" indent="-571500">
              <a:buFont typeface="+mj-lt"/>
              <a:buAutoNum type="romanLcPeriod"/>
            </a:pPr>
            <a:endParaRPr lang="en-US" sz="3200" dirty="0" smtClean="0"/>
          </a:p>
          <a:p>
            <a:pPr marL="617220" indent="-571500">
              <a:buFont typeface="+mj-lt"/>
              <a:buAutoNum type="romanLcPeriod"/>
            </a:pP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7030A0"/>
                </a:solidFill>
              </a:rPr>
              <a:t>Continuous Laminar Flow.</a:t>
            </a:r>
          </a:p>
          <a:p>
            <a:pPr marL="617220" indent="-571500">
              <a:buFont typeface="+mj-lt"/>
              <a:buAutoNum type="romanLcPeriod"/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7030A0"/>
                </a:solidFill>
              </a:rPr>
              <a:t>Pulsatile Laminer Flow.</a:t>
            </a:r>
          </a:p>
        </p:txBody>
      </p:sp>
    </p:spTree>
    <p:extLst>
      <p:ext uri="{BB962C8B-B14F-4D97-AF65-F5344CB8AC3E}">
        <p14:creationId xmlns:p14="http://schemas.microsoft.com/office/powerpoint/2010/main" val="249582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CONTINUOUS LAMINAR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79248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3200" dirty="0" smtClean="0">
                <a:solidFill>
                  <a:srgbClr val="0070C0"/>
                </a:solidFill>
              </a:rPr>
              <a:t>smaller vessels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circulation, the blood flow is streamlined.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Such continuous laminar flow is characterized by a </a:t>
            </a:r>
            <a:r>
              <a:rPr lang="en-US" sz="3200" dirty="0" smtClean="0">
                <a:solidFill>
                  <a:srgbClr val="FF0000"/>
                </a:solidFill>
              </a:rPr>
              <a:t>parabolic velocity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profile across the vessel.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thin layer of blood adjust to the vessel wall called the </a:t>
            </a:r>
            <a:r>
              <a:rPr lang="en-US" sz="3200" dirty="0" smtClean="0">
                <a:solidFill>
                  <a:srgbClr val="FF0000"/>
                </a:solidFill>
              </a:rPr>
              <a:t>boundry layer.</a:t>
            </a:r>
          </a:p>
        </p:txBody>
      </p:sp>
    </p:spTree>
    <p:extLst>
      <p:ext uri="{BB962C8B-B14F-4D97-AF65-F5344CB8AC3E}">
        <p14:creationId xmlns:p14="http://schemas.microsoft.com/office/powerpoint/2010/main" val="249582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820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Continuous Laminar FLOW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llah\Desktop\IMG_20200429_110132_6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4206875"/>
          </a:xfrm>
          <a:prstGeom prst="rect">
            <a:avLst/>
          </a:prstGeom>
          <a:noFill/>
        </p:spPr>
      </p:pic>
      <p:pic>
        <p:nvPicPr>
          <p:cNvPr id="3" name="Picture 2" descr="C:\Users\Allah\Desktop\IMG_20200429_110248_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"/>
            <a:ext cx="48768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42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PULSATILE LAMINAR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8153400" cy="3886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0070C0"/>
                </a:solidFill>
              </a:rPr>
              <a:t>pulsatile laminar </a:t>
            </a:r>
            <a:r>
              <a:rPr lang="en-US" sz="3200" dirty="0" smtClean="0"/>
              <a:t>flow characteristic of large arteries has more complex velocity profile than the laminar low.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0070C0"/>
                </a:solidFill>
              </a:rPr>
              <a:t>large arteries, </a:t>
            </a:r>
            <a:r>
              <a:rPr lang="en-US" sz="3200" dirty="0" smtClean="0"/>
              <a:t>blood is first accelerated and then slowed with each </a:t>
            </a:r>
            <a:r>
              <a:rPr lang="en-US" sz="3200" dirty="0" smtClean="0">
                <a:solidFill>
                  <a:srgbClr val="FF0000"/>
                </a:solidFill>
              </a:rPr>
              <a:t>heartbeat.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4740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</TotalTime>
  <Words>446</Words>
  <Application>Microsoft Office PowerPoint</Application>
  <PresentationFormat>On-screen Show (4:3)</PresentationFormat>
  <Paragraphs>55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Blood Flow</vt:lpstr>
      <vt:lpstr>BLOOD FLOW IN VERTIBRATES AND ANIMALS</vt:lpstr>
      <vt:lpstr>Circulation Of Blood  </vt:lpstr>
      <vt:lpstr>BLOOD VELOCITY</vt:lpstr>
      <vt:lpstr>PowerPoint Presentation</vt:lpstr>
      <vt:lpstr>TYPES OF BLOOD FLOW</vt:lpstr>
      <vt:lpstr>CONTINUOUS LAMINAR FLOW</vt:lpstr>
      <vt:lpstr>Continuous Laminar FLOW</vt:lpstr>
      <vt:lpstr>PULSATILE LAMINAR FLOW</vt:lpstr>
      <vt:lpstr>Pulsatile Laminar Flow</vt:lpstr>
      <vt:lpstr>BLOOD FLOW THROUGH BODY</vt:lpstr>
      <vt:lpstr>PowerPoint Presentation</vt:lpstr>
      <vt:lpstr>BLOOD FLOW THROUGH HEART</vt:lpstr>
      <vt:lpstr>Blood Flow Through Heart</vt:lpstr>
      <vt:lpstr>BLOOD FLOW THROUGH LUNGS</vt:lpstr>
      <vt:lpstr>BLOOD FLOW THROUGH LUNGS</vt:lpstr>
      <vt:lpstr>PowerPoint Presentation</vt:lpstr>
      <vt:lpstr>GENERAL PHYSIOLOGY-II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AND MOLLECULAR BIOLOGY</dc:title>
  <dc:creator>ismail - [2010]</dc:creator>
  <cp:lastModifiedBy>ismail - [2010]</cp:lastModifiedBy>
  <cp:revision>81</cp:revision>
  <dcterms:created xsi:type="dcterms:W3CDTF">2019-04-15T15:42:05Z</dcterms:created>
  <dcterms:modified xsi:type="dcterms:W3CDTF">2020-05-19T19:50:43Z</dcterms:modified>
</cp:coreProperties>
</file>