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5" r:id="rId3"/>
    <p:sldId id="284" r:id="rId4"/>
    <p:sldId id="283" r:id="rId5"/>
    <p:sldId id="282" r:id="rId6"/>
    <p:sldId id="286" r:id="rId7"/>
    <p:sldId id="281" r:id="rId8"/>
    <p:sldId id="280" r:id="rId9"/>
    <p:sldId id="279" r:id="rId10"/>
    <p:sldId id="278" r:id="rId11"/>
    <p:sldId id="277" r:id="rId12"/>
    <p:sldId id="294" r:id="rId13"/>
    <p:sldId id="306" r:id="rId14"/>
    <p:sldId id="293" r:id="rId15"/>
    <p:sldId id="292" r:id="rId16"/>
    <p:sldId id="291" r:id="rId17"/>
    <p:sldId id="290" r:id="rId18"/>
    <p:sldId id="289" r:id="rId19"/>
    <p:sldId id="295" r:id="rId20"/>
    <p:sldId id="288" r:id="rId21"/>
    <p:sldId id="300" r:id="rId22"/>
    <p:sldId id="299" r:id="rId23"/>
    <p:sldId id="298" r:id="rId24"/>
    <p:sldId id="297" r:id="rId25"/>
    <p:sldId id="296" r:id="rId26"/>
    <p:sldId id="301" r:id="rId27"/>
    <p:sldId id="303" r:id="rId28"/>
    <p:sldId id="302" r:id="rId29"/>
    <p:sldId id="287" r:id="rId30"/>
    <p:sldId id="305" r:id="rId31"/>
    <p:sldId id="304" r:id="rId32"/>
    <p:sldId id="276"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BC5C44-A3E2-409C-A1CA-AC2D6009D7B5}" type="datetimeFigureOut">
              <a:rPr lang="en-US" smtClean="0"/>
              <a:t>5/9/2020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6506E-246D-4542-8719-37F5592BBA79}" type="slidenum">
              <a:rPr lang="en-US" smtClean="0"/>
              <a:t>‹#›</a:t>
            </a:fld>
            <a:endParaRPr lang="en-US"/>
          </a:p>
        </p:txBody>
      </p:sp>
    </p:spTree>
    <p:extLst>
      <p:ext uri="{BB962C8B-B14F-4D97-AF65-F5344CB8AC3E}">
        <p14:creationId xmlns:p14="http://schemas.microsoft.com/office/powerpoint/2010/main" val="511407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E840-C2F3-4C92-B3DA-3392ACAD83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4D0697-8836-4ADB-81E8-D95454B5B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834409-979D-4761-8467-104912E64712}"/>
              </a:ext>
            </a:extLst>
          </p:cNvPr>
          <p:cNvSpPr>
            <a:spLocks noGrp="1"/>
          </p:cNvSpPr>
          <p:nvPr>
            <p:ph type="dt" sz="half" idx="10"/>
          </p:nvPr>
        </p:nvSpPr>
        <p:spPr/>
        <p:txBody>
          <a:bodyPr/>
          <a:lstStyle/>
          <a:p>
            <a:fld id="{7A4ECE5C-7D3F-4375-9BBC-4A899BE1998B}" type="datetime1">
              <a:rPr lang="en-US" smtClean="0"/>
              <a:t>5/9/2020</a:t>
            </a:fld>
            <a:endParaRPr lang="en-US"/>
          </a:p>
        </p:txBody>
      </p:sp>
      <p:sp>
        <p:nvSpPr>
          <p:cNvPr id="5" name="Footer Placeholder 4">
            <a:extLst>
              <a:ext uri="{FF2B5EF4-FFF2-40B4-BE49-F238E27FC236}">
                <a16:creationId xmlns:a16="http://schemas.microsoft.com/office/drawing/2014/main" id="{44A0CD51-8776-4542-98C0-94431616A69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DD7B09E9-3216-42F4-B8F2-E413BB62DCED}"/>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272065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EF0E-7621-428E-B27A-9032A26F8C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9CB72E-8F0D-44E3-A3A6-136C1E553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8F79F-AD98-42A8-9C2A-74DEEA8BC930}"/>
              </a:ext>
            </a:extLst>
          </p:cNvPr>
          <p:cNvSpPr>
            <a:spLocks noGrp="1"/>
          </p:cNvSpPr>
          <p:nvPr>
            <p:ph type="dt" sz="half" idx="10"/>
          </p:nvPr>
        </p:nvSpPr>
        <p:spPr/>
        <p:txBody>
          <a:bodyPr/>
          <a:lstStyle/>
          <a:p>
            <a:fld id="{4AE4663E-981D-41D3-9085-2C82E5C87FC6}" type="datetime1">
              <a:rPr lang="en-US" smtClean="0"/>
              <a:t>5/9/2020</a:t>
            </a:fld>
            <a:endParaRPr lang="en-US"/>
          </a:p>
        </p:txBody>
      </p:sp>
      <p:sp>
        <p:nvSpPr>
          <p:cNvPr id="5" name="Footer Placeholder 4">
            <a:extLst>
              <a:ext uri="{FF2B5EF4-FFF2-40B4-BE49-F238E27FC236}">
                <a16:creationId xmlns:a16="http://schemas.microsoft.com/office/drawing/2014/main" id="{0D73F24D-B6F7-4755-B52F-4B33DAF6131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46EFFF2-56E1-4965-9851-47122F74B83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89847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1EC39-6440-4C25-8CCB-A641160F3C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BDFFC2-9636-4553-BECC-D166BBAC0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CB2B5-7227-4B8C-87D9-FA747E4FC6DB}"/>
              </a:ext>
            </a:extLst>
          </p:cNvPr>
          <p:cNvSpPr>
            <a:spLocks noGrp="1"/>
          </p:cNvSpPr>
          <p:nvPr>
            <p:ph type="dt" sz="half" idx="10"/>
          </p:nvPr>
        </p:nvSpPr>
        <p:spPr/>
        <p:txBody>
          <a:bodyPr/>
          <a:lstStyle/>
          <a:p>
            <a:fld id="{3292B569-1345-46AE-9B43-4D003229D27C}" type="datetime1">
              <a:rPr lang="en-US" smtClean="0"/>
              <a:t>5/9/2020</a:t>
            </a:fld>
            <a:endParaRPr lang="en-US"/>
          </a:p>
        </p:txBody>
      </p:sp>
      <p:sp>
        <p:nvSpPr>
          <p:cNvPr id="5" name="Footer Placeholder 4">
            <a:extLst>
              <a:ext uri="{FF2B5EF4-FFF2-40B4-BE49-F238E27FC236}">
                <a16:creationId xmlns:a16="http://schemas.microsoft.com/office/drawing/2014/main" id="{ED520AF6-74AA-4046-8887-70FA778FA11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6D05D687-63A8-4862-B518-D86BE8C87A3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614937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325F-E206-4A48-8463-E581108D4C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FC9CF-C726-45BB-9E9F-A4F3E417E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42F3C-0C58-4C84-AEAC-2DE1453E7F0D}"/>
              </a:ext>
            </a:extLst>
          </p:cNvPr>
          <p:cNvSpPr>
            <a:spLocks noGrp="1"/>
          </p:cNvSpPr>
          <p:nvPr>
            <p:ph type="dt" sz="half" idx="10"/>
          </p:nvPr>
        </p:nvSpPr>
        <p:spPr/>
        <p:txBody>
          <a:bodyPr/>
          <a:lstStyle/>
          <a:p>
            <a:fld id="{4BBF6137-FE0D-458C-A469-8F9E637E10F7}" type="datetime1">
              <a:rPr lang="en-US" smtClean="0"/>
              <a:t>5/9/2020</a:t>
            </a:fld>
            <a:endParaRPr lang="en-US"/>
          </a:p>
        </p:txBody>
      </p:sp>
      <p:sp>
        <p:nvSpPr>
          <p:cNvPr id="5" name="Footer Placeholder 4">
            <a:extLst>
              <a:ext uri="{FF2B5EF4-FFF2-40B4-BE49-F238E27FC236}">
                <a16:creationId xmlns:a16="http://schemas.microsoft.com/office/drawing/2014/main" id="{21C4D065-AE17-426A-B67C-2874F6320D4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E9782A8-7588-4587-B3A3-D97049F88892}"/>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58382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F106-C977-43C6-A464-275AAA95EE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42F40-635B-4F94-9AEC-01CADF59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B32C11-8963-4BC4-8203-5D535BD4CBBB}"/>
              </a:ext>
            </a:extLst>
          </p:cNvPr>
          <p:cNvSpPr>
            <a:spLocks noGrp="1"/>
          </p:cNvSpPr>
          <p:nvPr>
            <p:ph type="dt" sz="half" idx="10"/>
          </p:nvPr>
        </p:nvSpPr>
        <p:spPr/>
        <p:txBody>
          <a:bodyPr/>
          <a:lstStyle/>
          <a:p>
            <a:fld id="{BEECDD77-FFDD-4B55-BB04-2CD1E14AF225}" type="datetime1">
              <a:rPr lang="en-US" smtClean="0"/>
              <a:t>5/9/2020</a:t>
            </a:fld>
            <a:endParaRPr lang="en-US"/>
          </a:p>
        </p:txBody>
      </p:sp>
      <p:sp>
        <p:nvSpPr>
          <p:cNvPr id="5" name="Footer Placeholder 4">
            <a:extLst>
              <a:ext uri="{FF2B5EF4-FFF2-40B4-BE49-F238E27FC236}">
                <a16:creationId xmlns:a16="http://schemas.microsoft.com/office/drawing/2014/main" id="{8243685F-F0CA-473C-8ED0-6D23EC06B3D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AE533A34-2A25-44FC-B067-2CF795921CB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141337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EAED-34AE-424F-BDFB-D5FE11F5F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F34F7-C9A6-49D1-81C8-C3985BE244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5D8ACC-97F2-4DE3-BD94-0E55774A5B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2C8952-B39A-4D6E-A8CB-31BEFE46C8DF}"/>
              </a:ext>
            </a:extLst>
          </p:cNvPr>
          <p:cNvSpPr>
            <a:spLocks noGrp="1"/>
          </p:cNvSpPr>
          <p:nvPr>
            <p:ph type="dt" sz="half" idx="10"/>
          </p:nvPr>
        </p:nvSpPr>
        <p:spPr/>
        <p:txBody>
          <a:bodyPr/>
          <a:lstStyle/>
          <a:p>
            <a:fld id="{592B2EAA-6426-47F5-9853-D9289EDDC193}" type="datetime1">
              <a:rPr lang="en-US" smtClean="0"/>
              <a:t>5/9/2020</a:t>
            </a:fld>
            <a:endParaRPr lang="en-US"/>
          </a:p>
        </p:txBody>
      </p:sp>
      <p:sp>
        <p:nvSpPr>
          <p:cNvPr id="6" name="Footer Placeholder 5">
            <a:extLst>
              <a:ext uri="{FF2B5EF4-FFF2-40B4-BE49-F238E27FC236}">
                <a16:creationId xmlns:a16="http://schemas.microsoft.com/office/drawing/2014/main" id="{977F09C7-1396-470A-9CC5-6CB8FB358C08}"/>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412A0821-207C-4500-B6BE-D4C28272FFCB}"/>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53967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73A6-A8BC-4E2E-A4FD-8864D5EE2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157B7-46EA-4184-9211-66AB640B0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054E4-F048-4B87-B89B-2A6203ECE9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FE05CF-4FFD-4F7E-B92C-471E8B4A84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A935CE-767A-4302-BC4B-AB0872A2E3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3ECA3-BDB7-4104-925B-E01C6CC19297}"/>
              </a:ext>
            </a:extLst>
          </p:cNvPr>
          <p:cNvSpPr>
            <a:spLocks noGrp="1"/>
          </p:cNvSpPr>
          <p:nvPr>
            <p:ph type="dt" sz="half" idx="10"/>
          </p:nvPr>
        </p:nvSpPr>
        <p:spPr/>
        <p:txBody>
          <a:bodyPr/>
          <a:lstStyle/>
          <a:p>
            <a:fld id="{19037D3C-C096-40AB-9BC6-6C9ADCCF4525}" type="datetime1">
              <a:rPr lang="en-US" smtClean="0"/>
              <a:t>5/9/2020</a:t>
            </a:fld>
            <a:endParaRPr lang="en-US"/>
          </a:p>
        </p:txBody>
      </p:sp>
      <p:sp>
        <p:nvSpPr>
          <p:cNvPr id="8" name="Footer Placeholder 7">
            <a:extLst>
              <a:ext uri="{FF2B5EF4-FFF2-40B4-BE49-F238E27FC236}">
                <a16:creationId xmlns:a16="http://schemas.microsoft.com/office/drawing/2014/main" id="{FC016E27-678A-4F5D-BAB0-F59B8DC70730}"/>
              </a:ext>
            </a:extLst>
          </p:cNvPr>
          <p:cNvSpPr>
            <a:spLocks noGrp="1"/>
          </p:cNvSpPr>
          <p:nvPr>
            <p:ph type="ftr" sz="quarter" idx="11"/>
          </p:nvPr>
        </p:nvSpPr>
        <p:spPr/>
        <p:txBody>
          <a:bodyPr/>
          <a:lstStyle/>
          <a:p>
            <a:r>
              <a:rPr lang="en-US"/>
              <a:t>Pedagogical grammar by Prof Shakeel Amjad</a:t>
            </a:r>
          </a:p>
        </p:txBody>
      </p:sp>
      <p:sp>
        <p:nvSpPr>
          <p:cNvPr id="9" name="Slide Number Placeholder 8">
            <a:extLst>
              <a:ext uri="{FF2B5EF4-FFF2-40B4-BE49-F238E27FC236}">
                <a16:creationId xmlns:a16="http://schemas.microsoft.com/office/drawing/2014/main" id="{BC981C78-90F2-4199-AED6-7C23C147619F}"/>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864662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ED48C-8578-4B08-A5B5-2DBABE36AC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21E1C2-F7FE-47D9-878C-CEEA5E281226}"/>
              </a:ext>
            </a:extLst>
          </p:cNvPr>
          <p:cNvSpPr>
            <a:spLocks noGrp="1"/>
          </p:cNvSpPr>
          <p:nvPr>
            <p:ph type="dt" sz="half" idx="10"/>
          </p:nvPr>
        </p:nvSpPr>
        <p:spPr/>
        <p:txBody>
          <a:bodyPr/>
          <a:lstStyle/>
          <a:p>
            <a:fld id="{26B62192-5DBA-42DE-9256-9D7D009531C1}" type="datetime1">
              <a:rPr lang="en-US" smtClean="0"/>
              <a:t>5/9/2020</a:t>
            </a:fld>
            <a:endParaRPr lang="en-US"/>
          </a:p>
        </p:txBody>
      </p:sp>
      <p:sp>
        <p:nvSpPr>
          <p:cNvPr id="4" name="Footer Placeholder 3">
            <a:extLst>
              <a:ext uri="{FF2B5EF4-FFF2-40B4-BE49-F238E27FC236}">
                <a16:creationId xmlns:a16="http://schemas.microsoft.com/office/drawing/2014/main" id="{CA9324E0-F02B-43AA-9C27-3EF860077E25}"/>
              </a:ext>
            </a:extLst>
          </p:cNvPr>
          <p:cNvSpPr>
            <a:spLocks noGrp="1"/>
          </p:cNvSpPr>
          <p:nvPr>
            <p:ph type="ftr" sz="quarter" idx="11"/>
          </p:nvPr>
        </p:nvSpPr>
        <p:spPr/>
        <p:txBody>
          <a:bodyPr/>
          <a:lstStyle/>
          <a:p>
            <a:r>
              <a:rPr lang="en-US"/>
              <a:t>Pedagogical grammar by Prof Shakeel Amjad</a:t>
            </a:r>
          </a:p>
        </p:txBody>
      </p:sp>
      <p:sp>
        <p:nvSpPr>
          <p:cNvPr id="5" name="Slide Number Placeholder 4">
            <a:extLst>
              <a:ext uri="{FF2B5EF4-FFF2-40B4-BE49-F238E27FC236}">
                <a16:creationId xmlns:a16="http://schemas.microsoft.com/office/drawing/2014/main" id="{FB4D5A69-234B-42C6-A4FA-91CC381EDDA9}"/>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397225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4CCE4-3C14-4234-932A-DABD40C3C717}"/>
              </a:ext>
            </a:extLst>
          </p:cNvPr>
          <p:cNvSpPr>
            <a:spLocks noGrp="1"/>
          </p:cNvSpPr>
          <p:nvPr>
            <p:ph type="dt" sz="half" idx="10"/>
          </p:nvPr>
        </p:nvSpPr>
        <p:spPr/>
        <p:txBody>
          <a:bodyPr/>
          <a:lstStyle/>
          <a:p>
            <a:fld id="{6662CC24-1E45-4915-A7BC-5B82E8EA69D7}" type="datetime1">
              <a:rPr lang="en-US" smtClean="0"/>
              <a:t>5/9/2020</a:t>
            </a:fld>
            <a:endParaRPr lang="en-US"/>
          </a:p>
        </p:txBody>
      </p:sp>
      <p:sp>
        <p:nvSpPr>
          <p:cNvPr id="3" name="Footer Placeholder 2">
            <a:extLst>
              <a:ext uri="{FF2B5EF4-FFF2-40B4-BE49-F238E27FC236}">
                <a16:creationId xmlns:a16="http://schemas.microsoft.com/office/drawing/2014/main" id="{F0D35331-E22E-4B21-A95B-4764B075195B}"/>
              </a:ext>
            </a:extLst>
          </p:cNvPr>
          <p:cNvSpPr>
            <a:spLocks noGrp="1"/>
          </p:cNvSpPr>
          <p:nvPr>
            <p:ph type="ftr" sz="quarter" idx="11"/>
          </p:nvPr>
        </p:nvSpPr>
        <p:spPr/>
        <p:txBody>
          <a:bodyPr/>
          <a:lstStyle/>
          <a:p>
            <a:r>
              <a:rPr lang="en-US"/>
              <a:t>Pedagogical grammar by Prof Shakeel Amjad</a:t>
            </a:r>
          </a:p>
        </p:txBody>
      </p:sp>
      <p:sp>
        <p:nvSpPr>
          <p:cNvPr id="4" name="Slide Number Placeholder 3">
            <a:extLst>
              <a:ext uri="{FF2B5EF4-FFF2-40B4-BE49-F238E27FC236}">
                <a16:creationId xmlns:a16="http://schemas.microsoft.com/office/drawing/2014/main" id="{D7014C09-F484-4A55-ABED-3425F6C0B021}"/>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65624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2CD54-3BE0-496A-83F1-6F6881046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28DF9-0B2F-42E4-8A5B-7B60321CF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7A712-ACBC-410F-8C2D-9B64448E2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7C729-C654-488D-BD4E-2883B38E5D70}"/>
              </a:ext>
            </a:extLst>
          </p:cNvPr>
          <p:cNvSpPr>
            <a:spLocks noGrp="1"/>
          </p:cNvSpPr>
          <p:nvPr>
            <p:ph type="dt" sz="half" idx="10"/>
          </p:nvPr>
        </p:nvSpPr>
        <p:spPr/>
        <p:txBody>
          <a:bodyPr/>
          <a:lstStyle/>
          <a:p>
            <a:fld id="{DB7A5C81-B2A4-46F9-B265-DDA3D2FFC526}" type="datetime1">
              <a:rPr lang="en-US" smtClean="0"/>
              <a:t>5/9/2020</a:t>
            </a:fld>
            <a:endParaRPr lang="en-US"/>
          </a:p>
        </p:txBody>
      </p:sp>
      <p:sp>
        <p:nvSpPr>
          <p:cNvPr id="6" name="Footer Placeholder 5">
            <a:extLst>
              <a:ext uri="{FF2B5EF4-FFF2-40B4-BE49-F238E27FC236}">
                <a16:creationId xmlns:a16="http://schemas.microsoft.com/office/drawing/2014/main" id="{742E0FD9-3FE1-4FCF-913F-E19CCBBC896F}"/>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6975C0FB-AA2F-4819-9074-9375A15F121E}"/>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390230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24AB-2546-42FD-8E6D-73FA06A153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15AF8-3492-4B29-9348-AB979AC3A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91A4F5-4CF3-493D-809F-7D7D571AED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601B0-BABD-495D-809A-02694EF9C3EE}"/>
              </a:ext>
            </a:extLst>
          </p:cNvPr>
          <p:cNvSpPr>
            <a:spLocks noGrp="1"/>
          </p:cNvSpPr>
          <p:nvPr>
            <p:ph type="dt" sz="half" idx="10"/>
          </p:nvPr>
        </p:nvSpPr>
        <p:spPr/>
        <p:txBody>
          <a:bodyPr/>
          <a:lstStyle/>
          <a:p>
            <a:fld id="{E72F5A78-6262-4832-A244-FA2ACECECA11}" type="datetime1">
              <a:rPr lang="en-US" smtClean="0"/>
              <a:t>5/9/2020</a:t>
            </a:fld>
            <a:endParaRPr lang="en-US"/>
          </a:p>
        </p:txBody>
      </p:sp>
      <p:sp>
        <p:nvSpPr>
          <p:cNvPr id="6" name="Footer Placeholder 5">
            <a:extLst>
              <a:ext uri="{FF2B5EF4-FFF2-40B4-BE49-F238E27FC236}">
                <a16:creationId xmlns:a16="http://schemas.microsoft.com/office/drawing/2014/main" id="{B0E3867C-9736-48F5-91FF-FBF92C778BC2}"/>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B7A64EF5-1AE3-4DA2-A0FF-E9FDEFEB2806}"/>
              </a:ext>
            </a:extLst>
          </p:cNvPr>
          <p:cNvSpPr>
            <a:spLocks noGrp="1"/>
          </p:cNvSpPr>
          <p:nvPr>
            <p:ph type="sldNum" sz="quarter" idx="12"/>
          </p:nvPr>
        </p:nvSpPr>
        <p:spPr/>
        <p:txBody>
          <a:bodyPr/>
          <a:lstStyle/>
          <a:p>
            <a:fld id="{DF6957C2-B8E4-468B-8C1F-94E4587E0A77}" type="slidenum">
              <a:rPr lang="en-US" smtClean="0"/>
              <a:t>‹#›</a:t>
            </a:fld>
            <a:endParaRPr lang="en-US"/>
          </a:p>
        </p:txBody>
      </p:sp>
    </p:spTree>
    <p:extLst>
      <p:ext uri="{BB962C8B-B14F-4D97-AF65-F5344CB8AC3E}">
        <p14:creationId xmlns:p14="http://schemas.microsoft.com/office/powerpoint/2010/main" val="766100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D5A47-7271-429F-BF9E-58149BB17F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0AC7CF-5C73-4B83-9F74-7B795BB64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BD081-9A57-4286-B4C6-A0E46F332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BDB0D-EA67-4EA8-A2BA-97CD9672A8F3}" type="datetime1">
              <a:rPr lang="en-US" smtClean="0"/>
              <a:t>5/9/2020</a:t>
            </a:fld>
            <a:endParaRPr lang="en-US"/>
          </a:p>
        </p:txBody>
      </p:sp>
      <p:sp>
        <p:nvSpPr>
          <p:cNvPr id="5" name="Footer Placeholder 4">
            <a:extLst>
              <a:ext uri="{FF2B5EF4-FFF2-40B4-BE49-F238E27FC236}">
                <a16:creationId xmlns:a16="http://schemas.microsoft.com/office/drawing/2014/main" id="{68BA8D44-ACB0-4943-B041-30FF168D92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Pedagogical grammar by Prof Shakeel Amjad</a:t>
            </a:r>
          </a:p>
        </p:txBody>
      </p:sp>
      <p:sp>
        <p:nvSpPr>
          <p:cNvPr id="6" name="Slide Number Placeholder 5">
            <a:extLst>
              <a:ext uri="{FF2B5EF4-FFF2-40B4-BE49-F238E27FC236}">
                <a16:creationId xmlns:a16="http://schemas.microsoft.com/office/drawing/2014/main" id="{3E113CB2-699D-42E2-BCAB-80D9F8F39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57C2-B8E4-468B-8C1F-94E4587E0A77}" type="slidenum">
              <a:rPr lang="en-US" smtClean="0"/>
              <a:t>‹#›</a:t>
            </a:fld>
            <a:endParaRPr lang="en-US"/>
          </a:p>
        </p:txBody>
      </p:sp>
    </p:spTree>
    <p:extLst>
      <p:ext uri="{BB962C8B-B14F-4D97-AF65-F5344CB8AC3E}">
        <p14:creationId xmlns:p14="http://schemas.microsoft.com/office/powerpoint/2010/main" val="457686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1.png"/><Relationship Id="rId2" Type="http://schemas.microsoft.com/office/2007/relationships/media" Target="../media/media20.m4a"/><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package" Target="../embeddings/Microsoft_Word_Document.docx"/><Relationship Id="rId4"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1.png"/><Relationship Id="rId2" Type="http://schemas.microsoft.com/office/2007/relationships/media" Target="../media/media21.m4a"/><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package" Target="../embeddings/Microsoft_Word_Document1.docx"/><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1.emf"/><Relationship Id="rId4" Type="http://schemas.openxmlformats.org/officeDocument/2006/relationships/image" Target="../media/image10.emf"/></Relationships>
</file>

<file path=ppt/slides/_rels/slide2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27.m4a"/><Relationship Id="rId7" Type="http://schemas.openxmlformats.org/officeDocument/2006/relationships/package" Target="../embeddings/Microsoft_Word_Document3.docx"/><Relationship Id="rId2" Type="http://schemas.microsoft.com/office/2007/relationships/media" Target="../media/media27.m4a"/><Relationship Id="rId1" Type="http://schemas.openxmlformats.org/officeDocument/2006/relationships/vmlDrawing" Target="../drawings/vmlDrawing3.vml"/><Relationship Id="rId6" Type="http://schemas.openxmlformats.org/officeDocument/2006/relationships/image" Target="../media/image12.emf"/><Relationship Id="rId5" Type="http://schemas.openxmlformats.org/officeDocument/2006/relationships/package" Target="../embeddings/Microsoft_Word_Document2.docx"/><Relationship Id="rId4" Type="http://schemas.openxmlformats.org/officeDocument/2006/relationships/slideLayout" Target="../slideLayouts/slideLayout1.xml"/><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15.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a:p>
            <a:endParaRPr lang="en-US" dirty="0"/>
          </a:p>
          <a:p>
            <a:endParaRPr lang="en-US" sz="4400" dirty="0"/>
          </a:p>
          <a:p>
            <a:r>
              <a:rPr lang="en-US" sz="4400" dirty="0"/>
              <a:t>Parts of speech </a:t>
            </a:r>
          </a:p>
        </p:txBody>
      </p:sp>
      <p:pic>
        <p:nvPicPr>
          <p:cNvPr id="4" name="Audio 3">
            <a:hlinkClick r:id="" action="ppaction://media"/>
            <a:extLst>
              <a:ext uri="{FF2B5EF4-FFF2-40B4-BE49-F238E27FC236}">
                <a16:creationId xmlns:a16="http://schemas.microsoft.com/office/drawing/2014/main" id="{DC19C474-4226-435E-A610-DF5E5B7D25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FA55EBE-85B9-4DD9-96CC-521AEF8D3C8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8D166288-45AF-4C4D-A102-08B58340D77B}"/>
              </a:ext>
            </a:extLst>
          </p:cNvPr>
          <p:cNvSpPr>
            <a:spLocks noGrp="1"/>
          </p:cNvSpPr>
          <p:nvPr>
            <p:ph type="sldNum" sz="quarter" idx="12"/>
          </p:nvPr>
        </p:nvSpPr>
        <p:spPr/>
        <p:txBody>
          <a:bodyPr/>
          <a:lstStyle/>
          <a:p>
            <a:fld id="{DF6957C2-B8E4-468B-8C1F-94E4587E0A77}" type="slidenum">
              <a:rPr lang="en-US" smtClean="0"/>
              <a:t>1</a:t>
            </a:fld>
            <a:endParaRPr lang="en-US"/>
          </a:p>
        </p:txBody>
      </p:sp>
    </p:spTree>
    <p:extLst>
      <p:ext uri="{BB962C8B-B14F-4D97-AF65-F5344CB8AC3E}">
        <p14:creationId xmlns:p14="http://schemas.microsoft.com/office/powerpoint/2010/main" val="450047439"/>
      </p:ext>
    </p:extLst>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fontScale="92500" lnSpcReduction="10000"/>
          </a:bodyPr>
          <a:lstStyle/>
          <a:p>
            <a:pPr algn="l"/>
            <a:r>
              <a:rPr lang="en-US" b="1" i="1" u="sng" dirty="0"/>
              <a:t>Definition of Pronoun:</a:t>
            </a:r>
            <a:endParaRPr lang="en-US" dirty="0"/>
          </a:p>
          <a:p>
            <a:pPr algn="l"/>
            <a:r>
              <a:rPr lang="en-US" dirty="0"/>
              <a:t>A </a:t>
            </a:r>
            <a:r>
              <a:rPr lang="en-US" b="1" dirty="0"/>
              <a:t>Pronoun</a:t>
            </a:r>
            <a:r>
              <a:rPr lang="en-US" dirty="0"/>
              <a:t> is a word which is used instead of a noun or any word used as noun.</a:t>
            </a:r>
          </a:p>
          <a:p>
            <a:pPr algn="l"/>
            <a:r>
              <a:rPr lang="en-US" dirty="0"/>
              <a:t> </a:t>
            </a:r>
          </a:p>
          <a:p>
            <a:pPr algn="l"/>
            <a:r>
              <a:rPr lang="en-US" dirty="0"/>
              <a:t>Generally (but not always) </a:t>
            </a:r>
            <a:r>
              <a:rPr lang="en-US" b="1" dirty="0"/>
              <a:t>pronouns (</a:t>
            </a:r>
            <a:r>
              <a:rPr lang="en-US" b="1" dirty="0" err="1"/>
              <a:t>pro+noun</a:t>
            </a:r>
            <a:r>
              <a:rPr lang="en-US" b="1" dirty="0"/>
              <a:t>)</a:t>
            </a:r>
            <a:r>
              <a:rPr lang="en-US" dirty="0"/>
              <a:t> stand for or refer to a noun, an individual or individuals, a thing or things. The noun which is referred to by a pronoun is called its </a:t>
            </a:r>
            <a:r>
              <a:rPr lang="en-US" b="1" dirty="0"/>
              <a:t>antecedent</a:t>
            </a:r>
            <a:r>
              <a:rPr lang="en-US" dirty="0"/>
              <a:t>.</a:t>
            </a:r>
          </a:p>
          <a:p>
            <a:pPr algn="l"/>
            <a:r>
              <a:rPr lang="en-US" b="1" u="sng" dirty="0"/>
              <a:t>Ali</a:t>
            </a:r>
            <a:r>
              <a:rPr lang="en-US" dirty="0"/>
              <a:t> reads a book. </a:t>
            </a:r>
            <a:r>
              <a:rPr lang="en-US" b="1" u="sng" dirty="0"/>
              <a:t>He</a:t>
            </a:r>
            <a:r>
              <a:rPr lang="en-US" dirty="0"/>
              <a:t> is fond of reading.</a:t>
            </a:r>
          </a:p>
          <a:p>
            <a:pPr algn="l"/>
            <a:r>
              <a:rPr lang="en-US" dirty="0"/>
              <a:t>     ↓		          ↓</a:t>
            </a:r>
          </a:p>
          <a:p>
            <a:pPr algn="l"/>
            <a:r>
              <a:rPr lang="en-US" dirty="0"/>
              <a:t>antecedent	     pronoun</a:t>
            </a:r>
          </a:p>
          <a:p>
            <a:pPr algn="l"/>
            <a:r>
              <a:rPr lang="en-US" dirty="0"/>
              <a:t> </a:t>
            </a:r>
          </a:p>
          <a:p>
            <a:pPr algn="l"/>
            <a:r>
              <a:rPr lang="en-US" dirty="0"/>
              <a:t>In the first sentence the noun </a:t>
            </a:r>
            <a:r>
              <a:rPr lang="en-US" b="1" dirty="0"/>
              <a:t>Ali </a:t>
            </a:r>
            <a:r>
              <a:rPr lang="en-US" dirty="0"/>
              <a:t>is the </a:t>
            </a:r>
            <a:r>
              <a:rPr lang="en-US" b="1" dirty="0"/>
              <a:t>antecedent</a:t>
            </a:r>
            <a:r>
              <a:rPr lang="en-US" dirty="0"/>
              <a:t> of the pronoun </a:t>
            </a:r>
            <a:r>
              <a:rPr lang="en-US" b="1" dirty="0"/>
              <a:t>He </a:t>
            </a:r>
            <a:r>
              <a:rPr lang="en-US" dirty="0"/>
              <a:t>of the second sentence.  </a:t>
            </a:r>
          </a:p>
          <a:p>
            <a:pPr algn="l"/>
            <a:r>
              <a:rPr lang="en-US" dirty="0"/>
              <a:t>Not all pronouns will refer to an </a:t>
            </a:r>
            <a:r>
              <a:rPr lang="en-US" b="1" dirty="0"/>
              <a:t>antecedent</a:t>
            </a:r>
            <a:r>
              <a:rPr lang="en-US" dirty="0"/>
              <a:t>, however. For example, </a:t>
            </a:r>
            <a:r>
              <a:rPr lang="en-US" b="1" dirty="0"/>
              <a:t>everyone</a:t>
            </a:r>
            <a:r>
              <a:rPr lang="en-US" dirty="0"/>
              <a:t>,   </a:t>
            </a:r>
            <a:r>
              <a:rPr lang="en-US" b="1" dirty="0"/>
              <a:t>someone</a:t>
            </a:r>
            <a:r>
              <a:rPr lang="en-US" dirty="0"/>
              <a:t> etc.</a:t>
            </a:r>
          </a:p>
          <a:p>
            <a:pPr algn="l"/>
            <a:r>
              <a:rPr lang="en-US" dirty="0"/>
              <a:t>Everyone in America earns over a thousand dollars a day.</a:t>
            </a:r>
          </a:p>
          <a:p>
            <a:pPr algn="l"/>
            <a:r>
              <a:rPr lang="en-US" dirty="0"/>
              <a:t>Here the word "everyone" has no antecedent. Since a pronoun is used instead of a noun, it must have the following noun characteristics:</a:t>
            </a:r>
          </a:p>
          <a:p>
            <a:pPr algn="l"/>
            <a:endParaRPr lang="en-US" dirty="0"/>
          </a:p>
        </p:txBody>
      </p:sp>
      <p:pic>
        <p:nvPicPr>
          <p:cNvPr id="4" name="Audio 3">
            <a:hlinkClick r:id="" action="ppaction://media"/>
            <a:extLst>
              <a:ext uri="{FF2B5EF4-FFF2-40B4-BE49-F238E27FC236}">
                <a16:creationId xmlns:a16="http://schemas.microsoft.com/office/drawing/2014/main" id="{E2569B26-5441-439E-98F4-CED5542126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2DCA8ED7-C47A-4E21-B978-369428518F64}"/>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50332D8E-D9B0-4A6C-B6B1-D34E2301044B}"/>
              </a:ext>
            </a:extLst>
          </p:cNvPr>
          <p:cNvSpPr>
            <a:spLocks noGrp="1"/>
          </p:cNvSpPr>
          <p:nvPr>
            <p:ph type="sldNum" sz="quarter" idx="12"/>
          </p:nvPr>
        </p:nvSpPr>
        <p:spPr/>
        <p:txBody>
          <a:bodyPr/>
          <a:lstStyle/>
          <a:p>
            <a:fld id="{DF6957C2-B8E4-468B-8C1F-94E4587E0A77}" type="slidenum">
              <a:rPr lang="en-US" smtClean="0"/>
              <a:t>10</a:t>
            </a:fld>
            <a:endParaRPr lang="en-US"/>
          </a:p>
        </p:txBody>
      </p:sp>
    </p:spTree>
    <p:extLst>
      <p:ext uri="{BB962C8B-B14F-4D97-AF65-F5344CB8AC3E}">
        <p14:creationId xmlns:p14="http://schemas.microsoft.com/office/powerpoint/2010/main" val="1138729866"/>
      </p:ext>
    </p:extLst>
  </p:cSld>
  <p:clrMapOvr>
    <a:masterClrMapping/>
  </p:clrMapOvr>
  <mc:AlternateContent xmlns:mc="http://schemas.openxmlformats.org/markup-compatibility/2006" xmlns:p14="http://schemas.microsoft.com/office/powerpoint/2010/main">
    <mc:Choice Requires="p14">
      <p:transition spd="slow" p14:dur="2000" advTm="86877"/>
    </mc:Choice>
    <mc:Fallback xmlns="">
      <p:transition spd="slow" advTm="8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i="1" u="sng" dirty="0"/>
              <a:t>Case:</a:t>
            </a:r>
            <a:endParaRPr lang="en-US" dirty="0"/>
          </a:p>
          <a:p>
            <a:pPr algn="l"/>
            <a:r>
              <a:rPr lang="en-US" dirty="0"/>
              <a:t>Like nouns pronouns in English also have case.</a:t>
            </a:r>
          </a:p>
          <a:p>
            <a:pPr algn="l"/>
            <a:r>
              <a:rPr lang="en-US" b="1" dirty="0"/>
              <a:t>Subjective</a:t>
            </a:r>
            <a:r>
              <a:rPr lang="en-US" dirty="0"/>
              <a:t>: 	I, we, he, she, they, who </a:t>
            </a:r>
          </a:p>
          <a:p>
            <a:pPr algn="l"/>
            <a:r>
              <a:rPr lang="en-US" b="1" dirty="0"/>
              <a:t>Objective</a:t>
            </a:r>
            <a:r>
              <a:rPr lang="en-US" dirty="0"/>
              <a:t>: 	me, us, him, her, them, who (m)</a:t>
            </a:r>
          </a:p>
          <a:p>
            <a:pPr algn="l"/>
            <a:r>
              <a:rPr lang="en-US" b="1" dirty="0"/>
              <a:t>Genitive</a:t>
            </a:r>
            <a:r>
              <a:rPr lang="en-US" dirty="0"/>
              <a:t>: 	my, our, his, her, their, whose</a:t>
            </a:r>
          </a:p>
          <a:p>
            <a:pPr algn="l"/>
            <a:r>
              <a:rPr lang="en-US" b="1" i="1" u="sng" dirty="0"/>
              <a:t>Person:</a:t>
            </a:r>
            <a:endParaRPr lang="en-US" dirty="0"/>
          </a:p>
          <a:p>
            <a:pPr algn="l"/>
            <a:r>
              <a:rPr lang="en-US" dirty="0"/>
              <a:t>Pronouns referring to the person(s) speaking, the person(s) spoken to and the person(s) spoken about - first, second and third - have different cases. Only, personal, possessive and reflexive pronouns have three persons.</a:t>
            </a:r>
          </a:p>
          <a:p>
            <a:pPr lvl="0" algn="l"/>
            <a:r>
              <a:rPr lang="en-US" b="1" dirty="0"/>
              <a:t>He</a:t>
            </a:r>
            <a:r>
              <a:rPr lang="en-US" dirty="0"/>
              <a:t> is my friend. (he is third person personal pronoun) </a:t>
            </a:r>
          </a:p>
          <a:p>
            <a:pPr lvl="0" algn="l"/>
            <a:r>
              <a:rPr lang="en-US" dirty="0"/>
              <a:t>I have availed </a:t>
            </a:r>
            <a:r>
              <a:rPr lang="en-US" b="1" dirty="0"/>
              <a:t>myself</a:t>
            </a:r>
            <a:r>
              <a:rPr lang="en-US" dirty="0"/>
              <a:t> of the opportunity. (myself is reflexive pronoun) </a:t>
            </a:r>
          </a:p>
          <a:p>
            <a:pPr lvl="0" algn="l"/>
            <a:r>
              <a:rPr lang="en-US" dirty="0"/>
              <a:t>This shirt is </a:t>
            </a:r>
            <a:r>
              <a:rPr lang="en-US" b="1" dirty="0"/>
              <a:t>mine</a:t>
            </a:r>
            <a:r>
              <a:rPr lang="en-US" dirty="0"/>
              <a:t>.( possessive pronoun)</a:t>
            </a:r>
          </a:p>
          <a:p>
            <a:pPr algn="l"/>
            <a:endParaRPr lang="en-US" dirty="0"/>
          </a:p>
        </p:txBody>
      </p:sp>
      <p:pic>
        <p:nvPicPr>
          <p:cNvPr id="4" name="Audio 3">
            <a:hlinkClick r:id="" action="ppaction://media"/>
            <a:extLst>
              <a:ext uri="{FF2B5EF4-FFF2-40B4-BE49-F238E27FC236}">
                <a16:creationId xmlns:a16="http://schemas.microsoft.com/office/drawing/2014/main" id="{1FA349C3-5A9D-468C-915F-AD5B83EA95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2288EC9D-F6CA-4CB8-AFED-BC2D149A2BB7}"/>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D0A2468-FC91-4F62-85B6-B37803449DA0}"/>
              </a:ext>
            </a:extLst>
          </p:cNvPr>
          <p:cNvSpPr>
            <a:spLocks noGrp="1"/>
          </p:cNvSpPr>
          <p:nvPr>
            <p:ph type="sldNum" sz="quarter" idx="12"/>
          </p:nvPr>
        </p:nvSpPr>
        <p:spPr/>
        <p:txBody>
          <a:bodyPr/>
          <a:lstStyle/>
          <a:p>
            <a:fld id="{DF6957C2-B8E4-468B-8C1F-94E4587E0A77}" type="slidenum">
              <a:rPr lang="en-US" smtClean="0"/>
              <a:t>11</a:t>
            </a:fld>
            <a:endParaRPr lang="en-US"/>
          </a:p>
        </p:txBody>
      </p:sp>
    </p:spTree>
    <p:extLst>
      <p:ext uri="{BB962C8B-B14F-4D97-AF65-F5344CB8AC3E}">
        <p14:creationId xmlns:p14="http://schemas.microsoft.com/office/powerpoint/2010/main" val="3306635982"/>
      </p:ext>
    </p:extLst>
  </p:cSld>
  <p:clrMapOvr>
    <a:masterClrMapping/>
  </p:clrMapOvr>
  <mc:AlternateContent xmlns:mc="http://schemas.openxmlformats.org/markup-compatibility/2006" xmlns:p14="http://schemas.microsoft.com/office/powerpoint/2010/main">
    <mc:Choice Requires="p14">
      <p:transition spd="slow" p14:dur="2000" advTm="56035"/>
    </mc:Choice>
    <mc:Fallback xmlns="">
      <p:transition spd="slow" advTm="56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i="1" u="sng" dirty="0"/>
              <a:t>Gender:</a:t>
            </a:r>
            <a:endParaRPr lang="en-US" dirty="0"/>
          </a:p>
          <a:p>
            <a:pPr algn="l"/>
            <a:r>
              <a:rPr lang="en-US" dirty="0"/>
              <a:t>Only third person singular personal pronoun, reflexive and possessives have gender.</a:t>
            </a:r>
          </a:p>
          <a:p>
            <a:pPr algn="l"/>
            <a:r>
              <a:rPr lang="en-US" b="1" dirty="0"/>
              <a:t>Masculine:</a:t>
            </a:r>
            <a:r>
              <a:rPr lang="en-US" dirty="0"/>
              <a:t> 	he, him, himself, his</a:t>
            </a:r>
          </a:p>
          <a:p>
            <a:pPr algn="l"/>
            <a:r>
              <a:rPr lang="en-US" b="1" dirty="0"/>
              <a:t>Feminine:</a:t>
            </a:r>
            <a:r>
              <a:rPr lang="en-US" dirty="0"/>
              <a:t> 	she, her, herself, hers</a:t>
            </a:r>
          </a:p>
          <a:p>
            <a:pPr algn="l"/>
            <a:r>
              <a:rPr lang="en-US" b="1" dirty="0"/>
              <a:t>Non-personal Neuter:  </a:t>
            </a:r>
            <a:r>
              <a:rPr lang="en-US" dirty="0"/>
              <a:t>it, itself, its</a:t>
            </a:r>
          </a:p>
          <a:p>
            <a:pPr algn="l"/>
            <a:r>
              <a:rPr lang="en-US" b="1" i="1" u="sng" dirty="0"/>
              <a:t>Number:</a:t>
            </a:r>
            <a:endParaRPr lang="en-US" dirty="0"/>
          </a:p>
          <a:p>
            <a:pPr algn="l"/>
            <a:r>
              <a:rPr lang="en-US" dirty="0"/>
              <a:t>Like nouns first person and third person pronouns have different forms for singular and plural. However the second person uses a common form for singular and plural in personal, and possessive pronouns.</a:t>
            </a:r>
          </a:p>
          <a:p>
            <a:endParaRPr lang="en-US" dirty="0"/>
          </a:p>
        </p:txBody>
      </p:sp>
      <p:pic>
        <p:nvPicPr>
          <p:cNvPr id="4" name="Audio 3">
            <a:hlinkClick r:id="" action="ppaction://media"/>
            <a:extLst>
              <a:ext uri="{FF2B5EF4-FFF2-40B4-BE49-F238E27FC236}">
                <a16:creationId xmlns:a16="http://schemas.microsoft.com/office/drawing/2014/main" id="{DB23D6D0-0616-41F1-8B8B-24CCB6F541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BC0350D-B8DE-439D-BD88-273BC8D5DA86}"/>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0D325F42-58E2-4F42-8E22-5713BDF73A25}"/>
              </a:ext>
            </a:extLst>
          </p:cNvPr>
          <p:cNvSpPr>
            <a:spLocks noGrp="1"/>
          </p:cNvSpPr>
          <p:nvPr>
            <p:ph type="sldNum" sz="quarter" idx="12"/>
          </p:nvPr>
        </p:nvSpPr>
        <p:spPr/>
        <p:txBody>
          <a:bodyPr/>
          <a:lstStyle/>
          <a:p>
            <a:fld id="{DF6957C2-B8E4-468B-8C1F-94E4587E0A77}" type="slidenum">
              <a:rPr lang="en-US" smtClean="0"/>
              <a:t>12</a:t>
            </a:fld>
            <a:endParaRPr lang="en-US"/>
          </a:p>
        </p:txBody>
      </p:sp>
    </p:spTree>
    <p:extLst>
      <p:ext uri="{BB962C8B-B14F-4D97-AF65-F5344CB8AC3E}">
        <p14:creationId xmlns:p14="http://schemas.microsoft.com/office/powerpoint/2010/main" val="4190419372"/>
      </p:ext>
    </p:extLst>
  </p:cSld>
  <p:clrMapOvr>
    <a:masterClrMapping/>
  </p:clrMapOvr>
  <mc:AlternateContent xmlns:mc="http://schemas.openxmlformats.org/markup-compatibility/2006" xmlns:p14="http://schemas.microsoft.com/office/powerpoint/2010/main">
    <mc:Choice Requires="p14">
      <p:transition spd="slow" p14:dur="2000" advTm="34614"/>
    </mc:Choice>
    <mc:Fallback xmlns="">
      <p:transition spd="slow" advTm="3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Verb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a:p>
            <a:pPr algn="l"/>
            <a:r>
              <a:rPr lang="en-US" dirty="0"/>
              <a:t>A verb describes an action or state of being of the subject.</a:t>
            </a:r>
          </a:p>
          <a:p>
            <a:pPr algn="l"/>
            <a:endParaRPr lang="en-US" dirty="0"/>
          </a:p>
          <a:p>
            <a:pPr algn="l"/>
            <a:r>
              <a:rPr lang="en-US" dirty="0"/>
              <a:t>The boy kicked the ball. (action)</a:t>
            </a:r>
          </a:p>
          <a:p>
            <a:pPr algn="l"/>
            <a:endParaRPr lang="en-US" dirty="0"/>
          </a:p>
          <a:p>
            <a:pPr algn="l"/>
            <a:r>
              <a:rPr lang="en-US" dirty="0"/>
              <a:t>The girl is an intelligent student. (state of being)</a:t>
            </a:r>
          </a:p>
        </p:txBody>
      </p:sp>
      <p:pic>
        <p:nvPicPr>
          <p:cNvPr id="4" name="Audio 3">
            <a:hlinkClick r:id="" action="ppaction://media"/>
            <a:extLst>
              <a:ext uri="{FF2B5EF4-FFF2-40B4-BE49-F238E27FC236}">
                <a16:creationId xmlns:a16="http://schemas.microsoft.com/office/drawing/2014/main" id="{43D523CB-8AB9-4B8D-8261-EC913E6867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14C1D1B5-A911-45F4-8612-2A0F3D6B72DB}"/>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826975FF-AD3D-40CD-8018-82A8527D4604}"/>
              </a:ext>
            </a:extLst>
          </p:cNvPr>
          <p:cNvSpPr>
            <a:spLocks noGrp="1"/>
          </p:cNvSpPr>
          <p:nvPr>
            <p:ph type="sldNum" sz="quarter" idx="12"/>
          </p:nvPr>
        </p:nvSpPr>
        <p:spPr/>
        <p:txBody>
          <a:bodyPr/>
          <a:lstStyle/>
          <a:p>
            <a:fld id="{DF6957C2-B8E4-468B-8C1F-94E4587E0A77}" type="slidenum">
              <a:rPr lang="en-US" smtClean="0"/>
              <a:t>13</a:t>
            </a:fld>
            <a:endParaRPr lang="en-US"/>
          </a:p>
        </p:txBody>
      </p:sp>
    </p:spTree>
    <p:extLst>
      <p:ext uri="{BB962C8B-B14F-4D97-AF65-F5344CB8AC3E}">
        <p14:creationId xmlns:p14="http://schemas.microsoft.com/office/powerpoint/2010/main" val="316500662"/>
      </p:ext>
    </p:extLst>
  </p:cSld>
  <p:clrMapOvr>
    <a:masterClrMapping/>
  </p:clrMapOvr>
  <mc:AlternateContent xmlns:mc="http://schemas.openxmlformats.org/markup-compatibility/2006" xmlns:p14="http://schemas.microsoft.com/office/powerpoint/2010/main">
    <mc:Choice Requires="p14">
      <p:transition spd="slow" p14:dur="2000" advTm="31448"/>
    </mc:Choice>
    <mc:Fallback xmlns="">
      <p:transition spd="slow" advTm="3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Adjectives</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i="1" dirty="0"/>
              <a:t>Definition: </a:t>
            </a:r>
            <a:endParaRPr lang="en-US" dirty="0"/>
          </a:p>
          <a:p>
            <a:pPr algn="l"/>
            <a:r>
              <a:rPr lang="en-US" dirty="0"/>
              <a:t>         An </a:t>
            </a:r>
            <a:r>
              <a:rPr lang="en-US" b="1" dirty="0"/>
              <a:t>adjective</a:t>
            </a:r>
            <a:r>
              <a:rPr lang="en-US" dirty="0"/>
              <a:t> modifies, describes limits, or adds to the meaning of a noun or a pronoun. To modify a word means to describe the word or to make its meaning more definite. Adjectives always modify noun or noun equivalent, infinitive, present participle, etc. </a:t>
            </a:r>
          </a:p>
          <a:p>
            <a:pPr lvl="0" algn="l"/>
            <a:r>
              <a:rPr lang="en-US" dirty="0"/>
              <a:t>a big mosque</a:t>
            </a:r>
          </a:p>
          <a:p>
            <a:pPr lvl="0" algn="l"/>
            <a:r>
              <a:rPr lang="en-US" dirty="0"/>
              <a:t>black cats </a:t>
            </a:r>
          </a:p>
          <a:p>
            <a:pPr algn="l"/>
            <a:r>
              <a:rPr lang="en-US" dirty="0"/>
              <a:t>Two things to note here: </a:t>
            </a:r>
          </a:p>
          <a:p>
            <a:pPr algn="l"/>
            <a:r>
              <a:rPr lang="en-US" dirty="0"/>
              <a:t>           Adjectives usually come immediately before the noun, and not after it as in some other languages. Adjectives only have one form, i.e. they do not change when describing plural nouns. </a:t>
            </a:r>
          </a:p>
          <a:p>
            <a:pPr lvl="0" algn="l"/>
            <a:r>
              <a:rPr lang="en-US" dirty="0"/>
              <a:t>one black cat. </a:t>
            </a:r>
          </a:p>
          <a:p>
            <a:pPr lvl="0" algn="l"/>
            <a:r>
              <a:rPr lang="en-US" dirty="0"/>
              <a:t>two black cats (not blacks). </a:t>
            </a:r>
          </a:p>
          <a:p>
            <a:endParaRPr lang="en-US" dirty="0"/>
          </a:p>
        </p:txBody>
      </p:sp>
      <p:pic>
        <p:nvPicPr>
          <p:cNvPr id="4" name="Audio 3">
            <a:hlinkClick r:id="" action="ppaction://media"/>
            <a:extLst>
              <a:ext uri="{FF2B5EF4-FFF2-40B4-BE49-F238E27FC236}">
                <a16:creationId xmlns:a16="http://schemas.microsoft.com/office/drawing/2014/main" id="{38781460-4E25-404B-9C0C-8CA53392F8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D529E38-4AF3-4033-AF41-439314A95DE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733ACFD-C6DE-4536-825C-82DDF052F6DB}"/>
              </a:ext>
            </a:extLst>
          </p:cNvPr>
          <p:cNvSpPr>
            <a:spLocks noGrp="1"/>
          </p:cNvSpPr>
          <p:nvPr>
            <p:ph type="sldNum" sz="quarter" idx="12"/>
          </p:nvPr>
        </p:nvSpPr>
        <p:spPr/>
        <p:txBody>
          <a:bodyPr/>
          <a:lstStyle/>
          <a:p>
            <a:fld id="{DF6957C2-B8E4-468B-8C1F-94E4587E0A77}" type="slidenum">
              <a:rPr lang="en-US" smtClean="0"/>
              <a:t>14</a:t>
            </a:fld>
            <a:endParaRPr lang="en-US"/>
          </a:p>
        </p:txBody>
      </p:sp>
    </p:spTree>
    <p:extLst>
      <p:ext uri="{BB962C8B-B14F-4D97-AF65-F5344CB8AC3E}">
        <p14:creationId xmlns:p14="http://schemas.microsoft.com/office/powerpoint/2010/main" val="101806315"/>
      </p:ext>
    </p:extLst>
  </p:cSld>
  <p:clrMapOvr>
    <a:masterClrMapping/>
  </p:clrMapOvr>
  <mc:AlternateContent xmlns:mc="http://schemas.openxmlformats.org/markup-compatibility/2006" xmlns:p14="http://schemas.microsoft.com/office/powerpoint/2010/main">
    <mc:Choice Requires="p14">
      <p:transition spd="slow" p14:dur="2000" advTm="58227"/>
    </mc:Choice>
    <mc:Fallback xmlns="">
      <p:transition spd="slow" advTm="5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5B3C126C-90E9-44FB-9B1B-5237BE5AFA89}"/>
              </a:ext>
            </a:extLst>
          </p:cNvPr>
          <p:cNvPicPr>
            <a:picLocks noChangeAspect="1"/>
          </p:cNvPicPr>
          <p:nvPr/>
        </p:nvPicPr>
        <p:blipFill>
          <a:blip r:embed="rId4"/>
          <a:stretch>
            <a:fillRect/>
          </a:stretch>
        </p:blipFill>
        <p:spPr>
          <a:xfrm>
            <a:off x="3348990" y="1434905"/>
            <a:ext cx="5494020" cy="2922211"/>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EE3AA84E-A85E-4300-9873-8D383003C0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DD0D3A96-C66A-47CB-8D41-CD2EE85A379E}"/>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1474EC78-DE53-4F70-BFB2-B9FD3D0481F8}"/>
              </a:ext>
            </a:extLst>
          </p:cNvPr>
          <p:cNvSpPr>
            <a:spLocks noGrp="1"/>
          </p:cNvSpPr>
          <p:nvPr>
            <p:ph type="sldNum" sz="quarter" idx="12"/>
          </p:nvPr>
        </p:nvSpPr>
        <p:spPr/>
        <p:txBody>
          <a:bodyPr/>
          <a:lstStyle/>
          <a:p>
            <a:fld id="{DF6957C2-B8E4-468B-8C1F-94E4587E0A77}" type="slidenum">
              <a:rPr lang="en-US" smtClean="0"/>
              <a:t>15</a:t>
            </a:fld>
            <a:endParaRPr lang="en-US"/>
          </a:p>
        </p:txBody>
      </p:sp>
    </p:spTree>
    <p:extLst>
      <p:ext uri="{BB962C8B-B14F-4D97-AF65-F5344CB8AC3E}">
        <p14:creationId xmlns:p14="http://schemas.microsoft.com/office/powerpoint/2010/main" val="2029747911"/>
      </p:ext>
    </p:extLst>
  </p:cSld>
  <p:clrMapOvr>
    <a:masterClrMapping/>
  </p:clrMapOvr>
  <mc:AlternateContent xmlns:mc="http://schemas.openxmlformats.org/markup-compatibility/2006" xmlns:p14="http://schemas.microsoft.com/office/powerpoint/2010/main">
    <mc:Choice Requires="p14">
      <p:transition spd="slow" p14:dur="2000" advTm="15090"/>
    </mc:Choice>
    <mc:Fallback xmlns="">
      <p:transition spd="slow" advTm="1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Position of adjectives </a:t>
            </a:r>
          </a:p>
        </p:txBody>
      </p:sp>
      <p:pic>
        <p:nvPicPr>
          <p:cNvPr id="4" name="Picture 3">
            <a:extLst>
              <a:ext uri="{FF2B5EF4-FFF2-40B4-BE49-F238E27FC236}">
                <a16:creationId xmlns:a16="http://schemas.microsoft.com/office/drawing/2014/main" id="{81FF3E4B-10BC-46D4-B2B5-5EE7E11C62A0}"/>
              </a:ext>
            </a:extLst>
          </p:cNvPr>
          <p:cNvPicPr>
            <a:picLocks noChangeAspect="1"/>
          </p:cNvPicPr>
          <p:nvPr/>
        </p:nvPicPr>
        <p:blipFill>
          <a:blip r:embed="rId4"/>
          <a:stretch>
            <a:fillRect/>
          </a:stretch>
        </p:blipFill>
        <p:spPr>
          <a:xfrm>
            <a:off x="3348990" y="2462784"/>
            <a:ext cx="5494020" cy="1932432"/>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6" name="Audio 5">
            <a:hlinkClick r:id="" action="ppaction://media"/>
            <a:extLst>
              <a:ext uri="{FF2B5EF4-FFF2-40B4-BE49-F238E27FC236}">
                <a16:creationId xmlns:a16="http://schemas.microsoft.com/office/drawing/2014/main" id="{60847719-646C-44A7-A79D-B018A880A3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7" name="Footer Placeholder 6">
            <a:extLst>
              <a:ext uri="{FF2B5EF4-FFF2-40B4-BE49-F238E27FC236}">
                <a16:creationId xmlns:a16="http://schemas.microsoft.com/office/drawing/2014/main" id="{E7084DB5-D6A7-4422-AFDD-C1F22AA72294}"/>
              </a:ext>
            </a:extLst>
          </p:cNvPr>
          <p:cNvSpPr>
            <a:spLocks noGrp="1"/>
          </p:cNvSpPr>
          <p:nvPr>
            <p:ph type="ftr" sz="quarter" idx="11"/>
          </p:nvPr>
        </p:nvSpPr>
        <p:spPr/>
        <p:txBody>
          <a:bodyPr/>
          <a:lstStyle/>
          <a:p>
            <a:r>
              <a:rPr lang="en-US"/>
              <a:t>Pedagogical grammar by Prof Shakeel Amjad</a:t>
            </a:r>
          </a:p>
        </p:txBody>
      </p:sp>
      <p:sp>
        <p:nvSpPr>
          <p:cNvPr id="8" name="Slide Number Placeholder 7">
            <a:extLst>
              <a:ext uri="{FF2B5EF4-FFF2-40B4-BE49-F238E27FC236}">
                <a16:creationId xmlns:a16="http://schemas.microsoft.com/office/drawing/2014/main" id="{43744718-62C3-408E-A047-D2C8D878204B}"/>
              </a:ext>
            </a:extLst>
          </p:cNvPr>
          <p:cNvSpPr>
            <a:spLocks noGrp="1"/>
          </p:cNvSpPr>
          <p:nvPr>
            <p:ph type="sldNum" sz="quarter" idx="12"/>
          </p:nvPr>
        </p:nvSpPr>
        <p:spPr/>
        <p:txBody>
          <a:bodyPr/>
          <a:lstStyle/>
          <a:p>
            <a:fld id="{DF6957C2-B8E4-468B-8C1F-94E4587E0A77}" type="slidenum">
              <a:rPr lang="en-US" smtClean="0"/>
              <a:t>16</a:t>
            </a:fld>
            <a:endParaRPr lang="en-US"/>
          </a:p>
        </p:txBody>
      </p:sp>
    </p:spTree>
    <p:extLst>
      <p:ext uri="{BB962C8B-B14F-4D97-AF65-F5344CB8AC3E}">
        <p14:creationId xmlns:p14="http://schemas.microsoft.com/office/powerpoint/2010/main" val="3999773320"/>
      </p:ext>
    </p:extLst>
  </p:cSld>
  <p:clrMapOvr>
    <a:masterClrMapping/>
  </p:clrMapOvr>
  <mc:AlternateContent xmlns:mc="http://schemas.openxmlformats.org/markup-compatibility/2006" xmlns:p14="http://schemas.microsoft.com/office/powerpoint/2010/main">
    <mc:Choice Requires="p14">
      <p:transition spd="slow" p14:dur="2000" advTm="27918"/>
    </mc:Choice>
    <mc:Fallback xmlns="">
      <p:transition spd="slow" advTm="2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C0CD3153-5ABE-4650-976E-D9504C100507}"/>
              </a:ext>
            </a:extLst>
          </p:cNvPr>
          <p:cNvPicPr>
            <a:picLocks noChangeAspect="1"/>
          </p:cNvPicPr>
          <p:nvPr/>
        </p:nvPicPr>
        <p:blipFill>
          <a:blip r:embed="rId4"/>
          <a:stretch>
            <a:fillRect/>
          </a:stretch>
        </p:blipFill>
        <p:spPr>
          <a:xfrm>
            <a:off x="2208627" y="1392702"/>
            <a:ext cx="8342141" cy="4346916"/>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107A2F2A-AC58-4DFB-945A-59A3C23F2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D80D89AA-ED7A-45A5-87AD-F2F75921A8EB}"/>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85250D50-FB13-4E8D-BB6E-E00391E9DD11}"/>
              </a:ext>
            </a:extLst>
          </p:cNvPr>
          <p:cNvSpPr>
            <a:spLocks noGrp="1"/>
          </p:cNvSpPr>
          <p:nvPr>
            <p:ph type="sldNum" sz="quarter" idx="12"/>
          </p:nvPr>
        </p:nvSpPr>
        <p:spPr/>
        <p:txBody>
          <a:bodyPr/>
          <a:lstStyle/>
          <a:p>
            <a:fld id="{DF6957C2-B8E4-468B-8C1F-94E4587E0A77}" type="slidenum">
              <a:rPr lang="en-US" smtClean="0"/>
              <a:t>17</a:t>
            </a:fld>
            <a:endParaRPr lang="en-US"/>
          </a:p>
        </p:txBody>
      </p:sp>
    </p:spTree>
    <p:extLst>
      <p:ext uri="{BB962C8B-B14F-4D97-AF65-F5344CB8AC3E}">
        <p14:creationId xmlns:p14="http://schemas.microsoft.com/office/powerpoint/2010/main" val="960891312"/>
      </p:ext>
    </p:extLst>
  </p:cSld>
  <p:clrMapOvr>
    <a:masterClrMapping/>
  </p:clrMapOvr>
  <mc:AlternateContent xmlns:mc="http://schemas.openxmlformats.org/markup-compatibility/2006" xmlns:p14="http://schemas.microsoft.com/office/powerpoint/2010/main">
    <mc:Choice Requires="p14">
      <p:transition spd="slow" p14:dur="2000" advTm="48230"/>
    </mc:Choice>
    <mc:Fallback xmlns="">
      <p:transition spd="slow" advTm="4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a:bodyPr>
          <a:lstStyle/>
          <a:p>
            <a:pPr algn="l"/>
            <a:r>
              <a:rPr lang="en-US" b="1" i="1" u="sng" dirty="0"/>
              <a:t>3. Post Position:</a:t>
            </a:r>
            <a:endParaRPr lang="en-US" dirty="0"/>
          </a:p>
          <a:p>
            <a:pPr algn="l"/>
            <a:r>
              <a:rPr lang="en-US" b="1" dirty="0"/>
              <a:t>a.	</a:t>
            </a:r>
            <a:r>
              <a:rPr lang="en-US" dirty="0"/>
              <a:t>An adjective sometimes can be post position, </a:t>
            </a:r>
            <a:r>
              <a:rPr lang="en-US" dirty="0" err="1"/>
              <a:t>ie</a:t>
            </a:r>
            <a:r>
              <a:rPr lang="en-US" dirty="0"/>
              <a:t> they can sometimes follow the item they modify. It is usually regarded as a reduced relative clause. </a:t>
            </a:r>
          </a:p>
          <a:p>
            <a:pPr algn="l"/>
            <a:r>
              <a:rPr lang="en-US" dirty="0"/>
              <a:t>The people </a:t>
            </a:r>
            <a:r>
              <a:rPr lang="en-US" b="1" dirty="0"/>
              <a:t>involved</a:t>
            </a:r>
            <a:r>
              <a:rPr lang="en-US" dirty="0"/>
              <a:t> were found.</a:t>
            </a:r>
          </a:p>
          <a:p>
            <a:pPr algn="l"/>
            <a:r>
              <a:rPr lang="en-US" dirty="0"/>
              <a:t>Only indefinite pronouns ending in –body,-one,-thing, -where can be modified in post position:</a:t>
            </a:r>
          </a:p>
          <a:p>
            <a:pPr algn="l"/>
            <a:r>
              <a:rPr lang="en-US" dirty="0"/>
              <a:t>I want to try on </a:t>
            </a:r>
            <a:r>
              <a:rPr lang="en-US" b="1" dirty="0"/>
              <a:t>something</a:t>
            </a:r>
            <a:r>
              <a:rPr lang="en-US" dirty="0"/>
              <a:t> larger (</a:t>
            </a:r>
            <a:r>
              <a:rPr lang="en-US" dirty="0" err="1"/>
              <a:t>ie</a:t>
            </a:r>
            <a:r>
              <a:rPr lang="en-US" dirty="0"/>
              <a:t>’ which is larger) </a:t>
            </a:r>
          </a:p>
          <a:p>
            <a:pPr algn="l"/>
            <a:r>
              <a:rPr lang="en-US" b="1" dirty="0"/>
              <a:t>b.	</a:t>
            </a:r>
            <a:r>
              <a:rPr lang="en-US" dirty="0"/>
              <a:t>It also happens in several compounds such as;</a:t>
            </a:r>
          </a:p>
          <a:p>
            <a:pPr algn="l"/>
            <a:r>
              <a:rPr lang="en-US" dirty="0"/>
              <a:t>            Attorney </a:t>
            </a:r>
            <a:r>
              <a:rPr lang="en-US" b="1" dirty="0"/>
              <a:t>general;</a:t>
            </a:r>
            <a:r>
              <a:rPr lang="en-US" dirty="0"/>
              <a:t> heir </a:t>
            </a:r>
            <a:r>
              <a:rPr lang="en-US" b="1" dirty="0"/>
              <a:t>apparent;</a:t>
            </a:r>
            <a:r>
              <a:rPr lang="en-US" dirty="0"/>
              <a:t> postmaster </a:t>
            </a:r>
            <a:r>
              <a:rPr lang="en-US" b="1" dirty="0"/>
              <a:t>general;</a:t>
            </a:r>
            <a:r>
              <a:rPr lang="en-US" dirty="0"/>
              <a:t> notary </a:t>
            </a:r>
            <a:r>
              <a:rPr lang="en-US" b="1" dirty="0"/>
              <a:t>public,</a:t>
            </a:r>
            <a:r>
              <a:rPr lang="en-US" dirty="0"/>
              <a:t> etc.</a:t>
            </a:r>
          </a:p>
          <a:p>
            <a:pPr algn="l"/>
            <a:r>
              <a:rPr lang="en-US" b="1" dirty="0"/>
              <a:t> </a:t>
            </a:r>
            <a:endParaRPr lang="en-US" dirty="0"/>
          </a:p>
        </p:txBody>
      </p:sp>
      <p:pic>
        <p:nvPicPr>
          <p:cNvPr id="4" name="Audio 3">
            <a:hlinkClick r:id="" action="ppaction://media"/>
            <a:extLst>
              <a:ext uri="{FF2B5EF4-FFF2-40B4-BE49-F238E27FC236}">
                <a16:creationId xmlns:a16="http://schemas.microsoft.com/office/drawing/2014/main" id="{11D6C44A-03F7-4B2A-8C7C-212A69BC8D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986C7F0F-272D-443B-BC8E-3EC74EC2BF18}"/>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B7AB0824-8228-4C7D-914C-C9710840F3BD}"/>
              </a:ext>
            </a:extLst>
          </p:cNvPr>
          <p:cNvSpPr>
            <a:spLocks noGrp="1"/>
          </p:cNvSpPr>
          <p:nvPr>
            <p:ph type="sldNum" sz="quarter" idx="12"/>
          </p:nvPr>
        </p:nvSpPr>
        <p:spPr/>
        <p:txBody>
          <a:bodyPr/>
          <a:lstStyle/>
          <a:p>
            <a:fld id="{DF6957C2-B8E4-468B-8C1F-94E4587E0A77}" type="slidenum">
              <a:rPr lang="en-US" smtClean="0"/>
              <a:t>18</a:t>
            </a:fld>
            <a:endParaRPr lang="en-US"/>
          </a:p>
        </p:txBody>
      </p:sp>
    </p:spTree>
    <p:extLst>
      <p:ext uri="{BB962C8B-B14F-4D97-AF65-F5344CB8AC3E}">
        <p14:creationId xmlns:p14="http://schemas.microsoft.com/office/powerpoint/2010/main" val="1487842"/>
      </p:ext>
    </p:extLst>
  </p:cSld>
  <p:clrMapOvr>
    <a:masterClrMapping/>
  </p:clrMapOvr>
  <mc:AlternateContent xmlns:mc="http://schemas.openxmlformats.org/markup-compatibility/2006" xmlns:p14="http://schemas.microsoft.com/office/powerpoint/2010/main">
    <mc:Choice Requires="p14">
      <p:transition spd="slow" p14:dur="2000" advTm="90744"/>
    </mc:Choice>
    <mc:Fallback xmlns="">
      <p:transition spd="slow" advTm="90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a:bodyPr>
          <a:lstStyle/>
          <a:p>
            <a:pPr algn="l"/>
            <a:r>
              <a:rPr lang="en-US" b="1" dirty="0"/>
              <a:t> </a:t>
            </a:r>
            <a:endParaRPr lang="en-US" dirty="0"/>
          </a:p>
          <a:p>
            <a:pPr algn="l"/>
            <a:r>
              <a:rPr lang="en-US" b="1" dirty="0"/>
              <a:t>c.	</a:t>
            </a:r>
            <a:r>
              <a:rPr lang="en-US" dirty="0"/>
              <a:t>A few </a:t>
            </a:r>
            <a:r>
              <a:rPr lang="en-US" b="1" dirty="0"/>
              <a:t>a-adjective</a:t>
            </a:r>
            <a:r>
              <a:rPr lang="en-US" dirty="0"/>
              <a:t> also have post position. For example:</a:t>
            </a:r>
          </a:p>
          <a:p>
            <a:pPr algn="l"/>
            <a:r>
              <a:rPr lang="en-US" dirty="0"/>
              <a:t>The house </a:t>
            </a:r>
            <a:r>
              <a:rPr lang="en-US" b="1" dirty="0"/>
              <a:t>ablaze </a:t>
            </a:r>
            <a:r>
              <a:rPr lang="en-US" dirty="0"/>
              <a:t>is next door to mine.</a:t>
            </a:r>
          </a:p>
          <a:p>
            <a:pPr algn="l"/>
            <a:r>
              <a:rPr lang="en-US" b="1" dirty="0"/>
              <a:t>d.	Adjective Phrase:</a:t>
            </a:r>
            <a:endParaRPr lang="en-US" dirty="0"/>
          </a:p>
          <a:p>
            <a:pPr algn="l"/>
            <a:r>
              <a:rPr lang="en-US" dirty="0"/>
              <a:t>	An idiomatic phrase or prepositional phrase modifying a noun comes after it.</a:t>
            </a:r>
          </a:p>
          <a:p>
            <a:pPr algn="l"/>
            <a:r>
              <a:rPr lang="en-US" b="1" i="1" dirty="0"/>
              <a:t>For Example:</a:t>
            </a:r>
            <a:endParaRPr lang="en-US" dirty="0"/>
          </a:p>
          <a:p>
            <a:pPr lvl="0" algn="l"/>
            <a:r>
              <a:rPr lang="en-US" dirty="0"/>
              <a:t>The king </a:t>
            </a:r>
            <a:r>
              <a:rPr lang="en-US" b="1" dirty="0"/>
              <a:t>hale and hearty</a:t>
            </a:r>
            <a:r>
              <a:rPr lang="en-US" dirty="0"/>
              <a:t> appeared majestically in the court.</a:t>
            </a:r>
          </a:p>
          <a:p>
            <a:pPr lvl="0" algn="l"/>
            <a:r>
              <a:rPr lang="en-US" dirty="0"/>
              <a:t>The map, although </a:t>
            </a:r>
            <a:r>
              <a:rPr lang="en-US" b="1" dirty="0"/>
              <a:t>old and worn</a:t>
            </a:r>
            <a:r>
              <a:rPr lang="en-US" dirty="0"/>
              <a:t>, proved to be useful.</a:t>
            </a:r>
          </a:p>
          <a:p>
            <a:pPr lvl="0" algn="l"/>
            <a:r>
              <a:rPr lang="en-US" dirty="0"/>
              <a:t>The boys </a:t>
            </a:r>
            <a:r>
              <a:rPr lang="en-US" b="1" dirty="0"/>
              <a:t>of my class</a:t>
            </a:r>
            <a:r>
              <a:rPr lang="en-US" dirty="0"/>
              <a:t> are very naughty.</a:t>
            </a:r>
          </a:p>
          <a:p>
            <a:endParaRPr lang="en-US" dirty="0"/>
          </a:p>
        </p:txBody>
      </p:sp>
      <p:pic>
        <p:nvPicPr>
          <p:cNvPr id="4" name="Audio 3">
            <a:hlinkClick r:id="" action="ppaction://media"/>
            <a:extLst>
              <a:ext uri="{FF2B5EF4-FFF2-40B4-BE49-F238E27FC236}">
                <a16:creationId xmlns:a16="http://schemas.microsoft.com/office/drawing/2014/main" id="{D2DB0AB5-7CCA-4611-A3FE-7FB990BC5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621D311-126D-4F9D-9655-20E825B735A7}"/>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CF801E2-344F-49E3-A892-367459974ABF}"/>
              </a:ext>
            </a:extLst>
          </p:cNvPr>
          <p:cNvSpPr>
            <a:spLocks noGrp="1"/>
          </p:cNvSpPr>
          <p:nvPr>
            <p:ph type="sldNum" sz="quarter" idx="12"/>
          </p:nvPr>
        </p:nvSpPr>
        <p:spPr/>
        <p:txBody>
          <a:bodyPr/>
          <a:lstStyle/>
          <a:p>
            <a:fld id="{DF6957C2-B8E4-468B-8C1F-94E4587E0A77}" type="slidenum">
              <a:rPr lang="en-US" smtClean="0"/>
              <a:t>19</a:t>
            </a:fld>
            <a:endParaRPr lang="en-US"/>
          </a:p>
        </p:txBody>
      </p:sp>
    </p:spTree>
    <p:extLst>
      <p:ext uri="{BB962C8B-B14F-4D97-AF65-F5344CB8AC3E}">
        <p14:creationId xmlns:p14="http://schemas.microsoft.com/office/powerpoint/2010/main" val="1756780822"/>
      </p:ext>
    </p:extLst>
  </p:cSld>
  <p:clrMapOvr>
    <a:masterClrMapping/>
  </p:clrMapOvr>
  <mc:AlternateContent xmlns:mc="http://schemas.openxmlformats.org/markup-compatibility/2006" xmlns:p14="http://schemas.microsoft.com/office/powerpoint/2010/main">
    <mc:Choice Requires="p14">
      <p:transition spd="slow" p14:dur="2000" advTm="30278"/>
    </mc:Choice>
    <mc:Fallback xmlns="">
      <p:transition spd="slow" advTm="30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Noun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dirty="0"/>
              <a:t>A </a:t>
            </a:r>
            <a:r>
              <a:rPr lang="en-US" b="1" dirty="0"/>
              <a:t>noun</a:t>
            </a:r>
            <a:r>
              <a:rPr lang="en-US" dirty="0"/>
              <a:t> is the name of a person, place, thing, or idea. Whatever exists, we assume, can be named, and that name is a </a:t>
            </a:r>
            <a:r>
              <a:rPr lang="en-US" b="1" dirty="0"/>
              <a:t>noun</a:t>
            </a:r>
            <a:r>
              <a:rPr lang="en-US" dirty="0"/>
              <a:t>. All the objects that we can see hear, taste, touch, or smell are included in the word noun. Besides, things that we can think of but cannot feel by the senses just as love, hate, mercy are also nouns.</a:t>
            </a:r>
          </a:p>
          <a:p>
            <a:pPr algn="l"/>
            <a:r>
              <a:rPr lang="en-US" b="1" i="1" dirty="0"/>
              <a:t>Examples:</a:t>
            </a:r>
            <a:r>
              <a:rPr lang="en-US" dirty="0"/>
              <a:t>	man, city, book, courage. Nouns often follow words like a, an, and the.</a:t>
            </a:r>
          </a:p>
          <a:p>
            <a:endParaRPr lang="en-US" dirty="0"/>
          </a:p>
        </p:txBody>
      </p:sp>
      <p:pic>
        <p:nvPicPr>
          <p:cNvPr id="4" name="Picture 3">
            <a:extLst>
              <a:ext uri="{FF2B5EF4-FFF2-40B4-BE49-F238E27FC236}">
                <a16:creationId xmlns:a16="http://schemas.microsoft.com/office/drawing/2014/main" id="{2BBA54EF-06CA-4326-9E9C-6167B211F67B}"/>
              </a:ext>
            </a:extLst>
          </p:cNvPr>
          <p:cNvPicPr>
            <a:picLocks noChangeAspect="1"/>
          </p:cNvPicPr>
          <p:nvPr/>
        </p:nvPicPr>
        <p:blipFill>
          <a:blip r:embed="rId4"/>
          <a:stretch>
            <a:fillRect/>
          </a:stretch>
        </p:blipFill>
        <p:spPr>
          <a:xfrm>
            <a:off x="3348990" y="3685735"/>
            <a:ext cx="5494020" cy="1758461"/>
          </a:xfrm>
          <a:prstGeom prst="rect">
            <a:avLst/>
          </a:prstGeom>
        </p:spPr>
      </p:pic>
      <p:pic>
        <p:nvPicPr>
          <p:cNvPr id="5" name="Audio 4">
            <a:hlinkClick r:id="" action="ppaction://media"/>
            <a:extLst>
              <a:ext uri="{FF2B5EF4-FFF2-40B4-BE49-F238E27FC236}">
                <a16:creationId xmlns:a16="http://schemas.microsoft.com/office/drawing/2014/main" id="{197199E6-B42D-488A-9173-8EF293C85A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4DEC04C8-005B-4DC7-AC8D-C2F5CA101C63}"/>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3BC761D9-1AFA-442C-9EC0-78F5F90FC9EE}"/>
              </a:ext>
            </a:extLst>
          </p:cNvPr>
          <p:cNvSpPr>
            <a:spLocks noGrp="1"/>
          </p:cNvSpPr>
          <p:nvPr>
            <p:ph type="sldNum" sz="quarter" idx="12"/>
          </p:nvPr>
        </p:nvSpPr>
        <p:spPr/>
        <p:txBody>
          <a:bodyPr/>
          <a:lstStyle/>
          <a:p>
            <a:fld id="{DF6957C2-B8E4-468B-8C1F-94E4587E0A77}" type="slidenum">
              <a:rPr lang="en-US" smtClean="0"/>
              <a:t>2</a:t>
            </a:fld>
            <a:endParaRPr lang="en-US"/>
          </a:p>
        </p:txBody>
      </p:sp>
    </p:spTree>
    <p:extLst>
      <p:ext uri="{BB962C8B-B14F-4D97-AF65-F5344CB8AC3E}">
        <p14:creationId xmlns:p14="http://schemas.microsoft.com/office/powerpoint/2010/main" val="1289801103"/>
      </p:ext>
    </p:extLst>
  </p:cSld>
  <p:clrMapOvr>
    <a:masterClrMapping/>
  </p:clrMapOvr>
  <mc:AlternateContent xmlns:mc="http://schemas.openxmlformats.org/markup-compatibility/2006" xmlns:p14="http://schemas.microsoft.com/office/powerpoint/2010/main">
    <mc:Choice Requires="p14">
      <p:transition spd="slow" p14:dur="2000" advTm="33876"/>
    </mc:Choice>
    <mc:Fallback xmlns="">
      <p:transition spd="slow" advTm="3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r>
              <a:rPr lang="en-US" dirty="0"/>
              <a:t>Order of adjective </a:t>
            </a:r>
          </a:p>
          <a:p>
            <a:endParaRPr lang="en-US" dirty="0"/>
          </a:p>
          <a:p>
            <a:endParaRPr lang="en-US" dirty="0"/>
          </a:p>
        </p:txBody>
      </p:sp>
      <p:graphicFrame>
        <p:nvGraphicFramePr>
          <p:cNvPr id="4" name="Object 3">
            <a:extLst>
              <a:ext uri="{FF2B5EF4-FFF2-40B4-BE49-F238E27FC236}">
                <a16:creationId xmlns:a16="http://schemas.microsoft.com/office/drawing/2014/main" id="{4A75DF27-48BA-46AC-B443-53EBE8D1F853}"/>
              </a:ext>
            </a:extLst>
          </p:cNvPr>
          <p:cNvGraphicFramePr>
            <a:graphicFrameLocks noChangeAspect="1"/>
          </p:cNvGraphicFramePr>
          <p:nvPr>
            <p:extLst>
              <p:ext uri="{D42A27DB-BD31-4B8C-83A1-F6EECF244321}">
                <p14:modId xmlns:p14="http://schemas.microsoft.com/office/powerpoint/2010/main" val="2919920972"/>
              </p:ext>
            </p:extLst>
          </p:nvPr>
        </p:nvGraphicFramePr>
        <p:xfrm>
          <a:off x="1392702" y="2039816"/>
          <a:ext cx="9692639" cy="1959098"/>
        </p:xfrm>
        <a:graphic>
          <a:graphicData uri="http://schemas.openxmlformats.org/presentationml/2006/ole">
            <mc:AlternateContent xmlns:mc="http://schemas.openxmlformats.org/markup-compatibility/2006">
              <mc:Choice xmlns:v="urn:schemas-microsoft-com:vml" Requires="v">
                <p:oleObj spid="_x0000_s1037" name="Document" r:id="rId5" imgW="5491805" imgH="1141999" progId="Word.Document.12">
                  <p:embed/>
                </p:oleObj>
              </mc:Choice>
              <mc:Fallback>
                <p:oleObj name="Document" r:id="rId5" imgW="5491805" imgH="1141999" progId="Word.Document.12">
                  <p:embed/>
                  <p:pic>
                    <p:nvPicPr>
                      <p:cNvPr id="0" name=""/>
                      <p:cNvPicPr/>
                      <p:nvPr/>
                    </p:nvPicPr>
                    <p:blipFill>
                      <a:blip r:embed="rId6"/>
                      <a:stretch>
                        <a:fillRect/>
                      </a:stretch>
                    </p:blipFill>
                    <p:spPr>
                      <a:xfrm>
                        <a:off x="1392702" y="2039816"/>
                        <a:ext cx="9692639" cy="195909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3158AC44-8F22-4DA3-A412-E2F33E64E2E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3CD9F446-B1E4-421E-B024-68E28318115D}"/>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9C666E6E-10A5-4CFE-8011-33FA759D8441}"/>
              </a:ext>
            </a:extLst>
          </p:cNvPr>
          <p:cNvSpPr>
            <a:spLocks noGrp="1"/>
          </p:cNvSpPr>
          <p:nvPr>
            <p:ph type="sldNum" sz="quarter" idx="12"/>
          </p:nvPr>
        </p:nvSpPr>
        <p:spPr/>
        <p:txBody>
          <a:bodyPr/>
          <a:lstStyle/>
          <a:p>
            <a:fld id="{DF6957C2-B8E4-468B-8C1F-94E4587E0A77}" type="slidenum">
              <a:rPr lang="en-US" smtClean="0"/>
              <a:t>20</a:t>
            </a:fld>
            <a:endParaRPr lang="en-US"/>
          </a:p>
        </p:txBody>
      </p:sp>
    </p:spTree>
    <p:extLst>
      <p:ext uri="{BB962C8B-B14F-4D97-AF65-F5344CB8AC3E}">
        <p14:creationId xmlns:p14="http://schemas.microsoft.com/office/powerpoint/2010/main" val="791592888"/>
      </p:ext>
    </p:extLst>
  </p:cSld>
  <p:clrMapOvr>
    <a:masterClrMapping/>
  </p:clrMapOvr>
  <mc:AlternateContent xmlns:mc="http://schemas.openxmlformats.org/markup-compatibility/2006" xmlns:p14="http://schemas.microsoft.com/office/powerpoint/2010/main">
    <mc:Choice Requires="p14">
      <p:transition spd="slow" p14:dur="2000" advTm="26226"/>
    </mc:Choice>
    <mc:Fallback xmlns="">
      <p:transition spd="slow" advTm="2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Adverbs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dirty="0"/>
              <a:t>The word adverb means joined to a verb. But in grammar </a:t>
            </a:r>
            <a:r>
              <a:rPr lang="en-US" b="1" dirty="0"/>
              <a:t>Adverbs</a:t>
            </a:r>
            <a:r>
              <a:rPr lang="en-US" dirty="0"/>
              <a:t> are words that modify verbs, adjectives, and other adverbs. They tell how (manner), when (time), where (place), how much (degree), and why (cause).  Adverbs that tell us how, when, where, and why always modify the verb. </a:t>
            </a:r>
          </a:p>
          <a:p>
            <a:pPr algn="l"/>
            <a:endParaRPr lang="en-US" dirty="0"/>
          </a:p>
          <a:p>
            <a:endParaRPr lang="en-US" dirty="0"/>
          </a:p>
        </p:txBody>
      </p:sp>
      <p:graphicFrame>
        <p:nvGraphicFramePr>
          <p:cNvPr id="4" name="Object 3">
            <a:extLst>
              <a:ext uri="{FF2B5EF4-FFF2-40B4-BE49-F238E27FC236}">
                <a16:creationId xmlns:a16="http://schemas.microsoft.com/office/drawing/2014/main" id="{ADFB2EE6-D19C-40AE-8FAC-B74812742CC3}"/>
              </a:ext>
            </a:extLst>
          </p:cNvPr>
          <p:cNvGraphicFramePr>
            <a:graphicFrameLocks noChangeAspect="1"/>
          </p:cNvGraphicFramePr>
          <p:nvPr>
            <p:extLst>
              <p:ext uri="{D42A27DB-BD31-4B8C-83A1-F6EECF244321}">
                <p14:modId xmlns:p14="http://schemas.microsoft.com/office/powerpoint/2010/main" val="906308115"/>
              </p:ext>
            </p:extLst>
          </p:nvPr>
        </p:nvGraphicFramePr>
        <p:xfrm>
          <a:off x="1308295" y="3910818"/>
          <a:ext cx="9819250" cy="2658793"/>
        </p:xfrm>
        <a:graphic>
          <a:graphicData uri="http://schemas.openxmlformats.org/presentationml/2006/ole">
            <mc:AlternateContent xmlns:mc="http://schemas.openxmlformats.org/markup-compatibility/2006">
              <mc:Choice xmlns:v="urn:schemas-microsoft-com:vml" Requires="v">
                <p:oleObj spid="_x0000_s2061" name="Document" r:id="rId5" imgW="5491805" imgH="1549419" progId="Word.Document.12">
                  <p:embed/>
                </p:oleObj>
              </mc:Choice>
              <mc:Fallback>
                <p:oleObj name="Document" r:id="rId5" imgW="5491805" imgH="1549419" progId="Word.Document.12">
                  <p:embed/>
                  <p:pic>
                    <p:nvPicPr>
                      <p:cNvPr id="0" name=""/>
                      <p:cNvPicPr/>
                      <p:nvPr/>
                    </p:nvPicPr>
                    <p:blipFill>
                      <a:blip r:embed="rId6"/>
                      <a:stretch>
                        <a:fillRect/>
                      </a:stretch>
                    </p:blipFill>
                    <p:spPr>
                      <a:xfrm>
                        <a:off x="1308295" y="3910818"/>
                        <a:ext cx="9819250" cy="2658793"/>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6D7B5379-BD7D-4963-B679-23E004E5D2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Footer Placeholder 9">
            <a:extLst>
              <a:ext uri="{FF2B5EF4-FFF2-40B4-BE49-F238E27FC236}">
                <a16:creationId xmlns:a16="http://schemas.microsoft.com/office/drawing/2014/main" id="{36E9E095-0A80-406B-8911-7CC50A19372B}"/>
              </a:ext>
            </a:extLst>
          </p:cNvPr>
          <p:cNvSpPr>
            <a:spLocks noGrp="1"/>
          </p:cNvSpPr>
          <p:nvPr>
            <p:ph type="ftr" sz="quarter" idx="11"/>
          </p:nvPr>
        </p:nvSpPr>
        <p:spPr/>
        <p:txBody>
          <a:bodyPr/>
          <a:lstStyle/>
          <a:p>
            <a:r>
              <a:rPr lang="en-US"/>
              <a:t>Pedagogical grammar by Prof Shakeel Amjad</a:t>
            </a:r>
          </a:p>
        </p:txBody>
      </p:sp>
      <p:sp>
        <p:nvSpPr>
          <p:cNvPr id="11" name="Slide Number Placeholder 10">
            <a:extLst>
              <a:ext uri="{FF2B5EF4-FFF2-40B4-BE49-F238E27FC236}">
                <a16:creationId xmlns:a16="http://schemas.microsoft.com/office/drawing/2014/main" id="{8311DD28-AB63-4824-B1E9-F9886041E883}"/>
              </a:ext>
            </a:extLst>
          </p:cNvPr>
          <p:cNvSpPr>
            <a:spLocks noGrp="1"/>
          </p:cNvSpPr>
          <p:nvPr>
            <p:ph type="sldNum" sz="quarter" idx="12"/>
          </p:nvPr>
        </p:nvSpPr>
        <p:spPr/>
        <p:txBody>
          <a:bodyPr/>
          <a:lstStyle/>
          <a:p>
            <a:fld id="{DF6957C2-B8E4-468B-8C1F-94E4587E0A77}" type="slidenum">
              <a:rPr lang="en-US" smtClean="0"/>
              <a:t>21</a:t>
            </a:fld>
            <a:endParaRPr lang="en-US"/>
          </a:p>
        </p:txBody>
      </p:sp>
    </p:spTree>
    <p:extLst>
      <p:ext uri="{BB962C8B-B14F-4D97-AF65-F5344CB8AC3E}">
        <p14:creationId xmlns:p14="http://schemas.microsoft.com/office/powerpoint/2010/main" val="1916201144"/>
      </p:ext>
    </p:extLst>
  </p:cSld>
  <p:clrMapOvr>
    <a:masterClrMapping/>
  </p:clrMapOvr>
  <mc:AlternateContent xmlns:mc="http://schemas.openxmlformats.org/markup-compatibility/2006" xmlns:p14="http://schemas.microsoft.com/office/powerpoint/2010/main">
    <mc:Choice Requires="p14">
      <p:transition spd="slow" p14:dur="2000" advTm="28554"/>
    </mc:Choice>
    <mc:Fallback xmlns="">
      <p:transition spd="slow" advTm="2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fontScale="70000" lnSpcReduction="20000"/>
          </a:bodyPr>
          <a:lstStyle/>
          <a:p>
            <a:pPr algn="l"/>
            <a:r>
              <a:rPr lang="en-US" b="1" dirty="0"/>
              <a:t>Adverbs of Manner (how)</a:t>
            </a:r>
            <a:endParaRPr lang="en-US" dirty="0"/>
          </a:p>
          <a:p>
            <a:pPr algn="l"/>
            <a:r>
              <a:rPr lang="en-US" dirty="0"/>
              <a:t>She moved </a:t>
            </a:r>
            <a:r>
              <a:rPr lang="en-US" b="1" dirty="0"/>
              <a:t>slowly</a:t>
            </a:r>
            <a:r>
              <a:rPr lang="en-US" dirty="0"/>
              <a:t> and spoke </a:t>
            </a:r>
            <a:r>
              <a:rPr lang="en-US" b="1" dirty="0"/>
              <a:t>quietly</a:t>
            </a:r>
            <a:r>
              <a:rPr lang="en-US" dirty="0"/>
              <a:t>.</a:t>
            </a:r>
          </a:p>
          <a:p>
            <a:pPr algn="l"/>
            <a:r>
              <a:rPr lang="en-US" b="1" dirty="0"/>
              <a:t>b.	Adverbs of Place (where)</a:t>
            </a:r>
            <a:endParaRPr lang="en-US" dirty="0"/>
          </a:p>
          <a:p>
            <a:pPr algn="l"/>
            <a:r>
              <a:rPr lang="en-US" dirty="0"/>
              <a:t>She has lived </a:t>
            </a:r>
            <a:r>
              <a:rPr lang="en-US" b="1" dirty="0"/>
              <a:t>on the island</a:t>
            </a:r>
            <a:r>
              <a:rPr lang="en-US" dirty="0"/>
              <a:t> all her life. </a:t>
            </a:r>
          </a:p>
          <a:p>
            <a:pPr algn="l"/>
            <a:r>
              <a:rPr lang="en-US" dirty="0"/>
              <a:t>She still lives </a:t>
            </a:r>
            <a:r>
              <a:rPr lang="en-US" b="1" dirty="0"/>
              <a:t>there</a:t>
            </a:r>
            <a:r>
              <a:rPr lang="en-US" dirty="0"/>
              <a:t> now.</a:t>
            </a:r>
          </a:p>
          <a:p>
            <a:pPr algn="l"/>
            <a:r>
              <a:rPr lang="en-US" b="1" dirty="0"/>
              <a:t>c.	Adverbs of Frequency (how many times)</a:t>
            </a:r>
            <a:endParaRPr lang="en-US" dirty="0"/>
          </a:p>
          <a:p>
            <a:pPr algn="l"/>
            <a:r>
              <a:rPr lang="en-US" dirty="0"/>
              <a:t>She takes the boat to the mainland </a:t>
            </a:r>
            <a:r>
              <a:rPr lang="en-US" b="1" dirty="0"/>
              <a:t>every day</a:t>
            </a:r>
            <a:r>
              <a:rPr lang="en-US" dirty="0"/>
              <a:t>.</a:t>
            </a:r>
          </a:p>
          <a:p>
            <a:pPr algn="l"/>
            <a:r>
              <a:rPr lang="en-US" dirty="0"/>
              <a:t>She </a:t>
            </a:r>
            <a:r>
              <a:rPr lang="en-US" b="1" dirty="0"/>
              <a:t>often</a:t>
            </a:r>
            <a:r>
              <a:rPr lang="en-US" dirty="0"/>
              <a:t> goes by herself.</a:t>
            </a:r>
          </a:p>
          <a:p>
            <a:pPr algn="l"/>
            <a:r>
              <a:rPr lang="en-US" b="1" dirty="0"/>
              <a:t>d.	Adverbs of Time (when)</a:t>
            </a:r>
            <a:endParaRPr lang="en-US" dirty="0"/>
          </a:p>
          <a:p>
            <a:pPr algn="l"/>
            <a:r>
              <a:rPr lang="en-US" dirty="0"/>
              <a:t>She tries to get back </a:t>
            </a:r>
            <a:r>
              <a:rPr lang="en-US" b="1" dirty="0"/>
              <a:t>before dark</a:t>
            </a:r>
            <a:r>
              <a:rPr lang="en-US" dirty="0"/>
              <a:t>.</a:t>
            </a:r>
          </a:p>
          <a:p>
            <a:pPr algn="l"/>
            <a:r>
              <a:rPr lang="en-US" dirty="0"/>
              <a:t>It's starting to get dark </a:t>
            </a:r>
            <a:r>
              <a:rPr lang="en-US" b="1" dirty="0"/>
              <a:t>now</a:t>
            </a:r>
            <a:r>
              <a:rPr lang="en-US" dirty="0"/>
              <a:t>.</a:t>
            </a:r>
          </a:p>
          <a:p>
            <a:pPr algn="l"/>
            <a:r>
              <a:rPr lang="en-US" dirty="0"/>
              <a:t>She finished her tea </a:t>
            </a:r>
            <a:r>
              <a:rPr lang="en-US" b="1" dirty="0"/>
              <a:t>first</a:t>
            </a:r>
            <a:r>
              <a:rPr lang="en-US" dirty="0"/>
              <a:t>.</a:t>
            </a:r>
          </a:p>
          <a:p>
            <a:pPr algn="l"/>
            <a:r>
              <a:rPr lang="en-US" dirty="0"/>
              <a:t>She left </a:t>
            </a:r>
            <a:r>
              <a:rPr lang="en-US" b="1" dirty="0"/>
              <a:t>early</a:t>
            </a:r>
            <a:r>
              <a:rPr lang="en-US" dirty="0"/>
              <a:t>.</a:t>
            </a:r>
          </a:p>
          <a:p>
            <a:pPr algn="l"/>
            <a:r>
              <a:rPr lang="en-US" b="1" dirty="0"/>
              <a:t>e.	Adverbs of Purpose (why)</a:t>
            </a:r>
            <a:endParaRPr lang="en-US" dirty="0"/>
          </a:p>
          <a:p>
            <a:pPr algn="l"/>
            <a:r>
              <a:rPr lang="en-US" dirty="0"/>
              <a:t>The captain drives his boat slowly </a:t>
            </a:r>
            <a:r>
              <a:rPr lang="en-US" b="1" dirty="0"/>
              <a:t>to avoid hitting the rocks</a:t>
            </a:r>
            <a:r>
              <a:rPr lang="en-US" dirty="0"/>
              <a:t>.</a:t>
            </a:r>
          </a:p>
          <a:p>
            <a:pPr algn="l"/>
            <a:r>
              <a:rPr lang="en-US" dirty="0"/>
              <a:t>She shops in several stores </a:t>
            </a:r>
            <a:r>
              <a:rPr lang="en-US" b="1" dirty="0"/>
              <a:t>to get the best buys</a:t>
            </a:r>
            <a:r>
              <a:rPr lang="en-US" u="sng" dirty="0"/>
              <a:t>.</a:t>
            </a:r>
            <a:endParaRPr lang="en-US" dirty="0"/>
          </a:p>
          <a:p>
            <a:pPr algn="l"/>
            <a:r>
              <a:rPr lang="en-US" b="1" dirty="0"/>
              <a:t>Adverbs</a:t>
            </a:r>
            <a:r>
              <a:rPr lang="en-US" dirty="0"/>
              <a:t> may be compound. </a:t>
            </a:r>
          </a:p>
          <a:p>
            <a:endParaRPr lang="en-US" dirty="0"/>
          </a:p>
        </p:txBody>
      </p:sp>
      <p:pic>
        <p:nvPicPr>
          <p:cNvPr id="5" name="Audio 4">
            <a:hlinkClick r:id="" action="ppaction://media"/>
            <a:extLst>
              <a:ext uri="{FF2B5EF4-FFF2-40B4-BE49-F238E27FC236}">
                <a16:creationId xmlns:a16="http://schemas.microsoft.com/office/drawing/2014/main" id="{FF6D1AAC-2C13-49DE-B904-34A0975B7E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77988BEF-6009-45B9-8BFC-2DD9C13FA7B7}"/>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FF880C2C-470C-42C2-A9D0-B735BE0FDD43}"/>
              </a:ext>
            </a:extLst>
          </p:cNvPr>
          <p:cNvSpPr>
            <a:spLocks noGrp="1"/>
          </p:cNvSpPr>
          <p:nvPr>
            <p:ph type="sldNum" sz="quarter" idx="12"/>
          </p:nvPr>
        </p:nvSpPr>
        <p:spPr/>
        <p:txBody>
          <a:bodyPr/>
          <a:lstStyle/>
          <a:p>
            <a:fld id="{DF6957C2-B8E4-468B-8C1F-94E4587E0A77}" type="slidenum">
              <a:rPr lang="en-US" smtClean="0"/>
              <a:t>22</a:t>
            </a:fld>
            <a:endParaRPr lang="en-US"/>
          </a:p>
        </p:txBody>
      </p:sp>
    </p:spTree>
    <p:extLst>
      <p:ext uri="{BB962C8B-B14F-4D97-AF65-F5344CB8AC3E}">
        <p14:creationId xmlns:p14="http://schemas.microsoft.com/office/powerpoint/2010/main" val="743406790"/>
      </p:ext>
    </p:extLst>
  </p:cSld>
  <p:clrMapOvr>
    <a:masterClrMapping/>
  </p:clrMapOvr>
  <mc:AlternateContent xmlns:mc="http://schemas.openxmlformats.org/markup-compatibility/2006" xmlns:p14="http://schemas.microsoft.com/office/powerpoint/2010/main">
    <mc:Choice Requires="p14">
      <p:transition spd="slow" p14:dur="2000" advTm="32247"/>
    </mc:Choice>
    <mc:Fallback xmlns="">
      <p:transition spd="slow" advTm="32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fontScale="92500" lnSpcReduction="20000"/>
          </a:bodyPr>
          <a:lstStyle/>
          <a:p>
            <a:pPr algn="l"/>
            <a:r>
              <a:rPr lang="en-US" b="1" i="1" u="sng" dirty="0"/>
              <a:t>Positions of Adverbs:</a:t>
            </a:r>
            <a:endParaRPr lang="en-US" dirty="0"/>
          </a:p>
          <a:p>
            <a:pPr algn="l"/>
            <a:r>
              <a:rPr lang="en-US" b="1" dirty="0"/>
              <a:t>a.	</a:t>
            </a:r>
            <a:r>
              <a:rPr lang="en-US" dirty="0"/>
              <a:t>One of the hallmarks of adverbs is their ability to move around in a sentence. They are particularly flexible in this regard.</a:t>
            </a:r>
          </a:p>
          <a:p>
            <a:pPr algn="l"/>
            <a:r>
              <a:rPr lang="en-US" b="1" dirty="0"/>
              <a:t>Solemnly</a:t>
            </a:r>
            <a:r>
              <a:rPr lang="en-US" dirty="0"/>
              <a:t> the minister addressed the gathering. </a:t>
            </a:r>
          </a:p>
          <a:p>
            <a:pPr algn="l"/>
            <a:r>
              <a:rPr lang="en-US" dirty="0"/>
              <a:t>The minister </a:t>
            </a:r>
            <a:r>
              <a:rPr lang="en-US" b="1" dirty="0"/>
              <a:t>solemnly </a:t>
            </a:r>
            <a:r>
              <a:rPr lang="en-US" dirty="0"/>
              <a:t>addressed the gathering. </a:t>
            </a:r>
          </a:p>
          <a:p>
            <a:pPr algn="l"/>
            <a:r>
              <a:rPr lang="en-US" dirty="0"/>
              <a:t>The minister addressed the gathering </a:t>
            </a:r>
            <a:r>
              <a:rPr lang="en-US" b="1" dirty="0"/>
              <a:t>solemnly</a:t>
            </a:r>
            <a:r>
              <a:rPr lang="en-US" dirty="0"/>
              <a:t>.</a:t>
            </a:r>
          </a:p>
          <a:p>
            <a:pPr algn="l"/>
            <a:r>
              <a:rPr lang="en-US" b="1" dirty="0"/>
              <a:t>b.	</a:t>
            </a:r>
            <a:r>
              <a:rPr lang="en-US" dirty="0"/>
              <a:t>The following </a:t>
            </a:r>
            <a:r>
              <a:rPr lang="en-US" b="1" dirty="0"/>
              <a:t>adverbs of frequency </a:t>
            </a:r>
            <a:r>
              <a:rPr lang="en-US" dirty="0"/>
              <a:t>appear in various points in these sentences:</a:t>
            </a:r>
          </a:p>
          <a:p>
            <a:pPr algn="l"/>
            <a:r>
              <a:rPr lang="en-US" dirty="0"/>
              <a:t>Before the main verb: I </a:t>
            </a:r>
            <a:r>
              <a:rPr lang="en-US" b="1" dirty="0"/>
              <a:t>never</a:t>
            </a:r>
            <a:r>
              <a:rPr lang="en-US" dirty="0"/>
              <a:t> get up before nine o'clock. </a:t>
            </a:r>
          </a:p>
          <a:p>
            <a:pPr algn="l"/>
            <a:r>
              <a:rPr lang="en-US" dirty="0"/>
              <a:t>Between the auxiliary verb and the main verb: I have </a:t>
            </a:r>
            <a:r>
              <a:rPr lang="en-US" b="1" dirty="0"/>
              <a:t>rarely</a:t>
            </a:r>
            <a:r>
              <a:rPr lang="en-US" dirty="0"/>
              <a:t> written to my brother without a good reason. </a:t>
            </a:r>
          </a:p>
          <a:p>
            <a:pPr algn="l"/>
            <a:r>
              <a:rPr lang="en-US" dirty="0"/>
              <a:t>Before the verb </a:t>
            </a:r>
            <a:r>
              <a:rPr lang="en-US" i="1" dirty="0"/>
              <a:t>used to:</a:t>
            </a:r>
            <a:r>
              <a:rPr lang="en-US" dirty="0"/>
              <a:t> I always used to see him at his summer home.</a:t>
            </a:r>
          </a:p>
          <a:p>
            <a:pPr algn="l"/>
            <a:r>
              <a:rPr lang="en-US" b="1" dirty="0"/>
              <a:t>c.	</a:t>
            </a:r>
            <a:r>
              <a:rPr lang="en-US" dirty="0"/>
              <a:t>Indefinite </a:t>
            </a:r>
            <a:r>
              <a:rPr lang="en-US" b="1" dirty="0"/>
              <a:t>adverbs of time</a:t>
            </a:r>
            <a:r>
              <a:rPr lang="en-US" dirty="0"/>
              <a:t> can appear either before the verb or between the auxiliary and the main verb:</a:t>
            </a:r>
          </a:p>
          <a:p>
            <a:pPr algn="l"/>
            <a:r>
              <a:rPr lang="en-US" dirty="0"/>
              <a:t>He </a:t>
            </a:r>
            <a:r>
              <a:rPr lang="en-US" b="1" dirty="0"/>
              <a:t>finally</a:t>
            </a:r>
            <a:r>
              <a:rPr lang="en-US" dirty="0"/>
              <a:t> showed up for batting practice. </a:t>
            </a:r>
          </a:p>
          <a:p>
            <a:pPr algn="l"/>
            <a:r>
              <a:rPr lang="en-US" dirty="0"/>
              <a:t>She has </a:t>
            </a:r>
            <a:r>
              <a:rPr lang="en-US" b="1" dirty="0"/>
              <a:t>recently</a:t>
            </a:r>
            <a:r>
              <a:rPr lang="en-US" dirty="0"/>
              <a:t> retired.</a:t>
            </a:r>
          </a:p>
          <a:p>
            <a:r>
              <a:rPr lang="en-US" b="1" dirty="0"/>
              <a:t> </a:t>
            </a:r>
            <a:endParaRPr lang="en-US" dirty="0"/>
          </a:p>
          <a:p>
            <a:endParaRPr lang="en-US" dirty="0"/>
          </a:p>
        </p:txBody>
      </p:sp>
      <p:pic>
        <p:nvPicPr>
          <p:cNvPr id="4" name="Audio 3">
            <a:hlinkClick r:id="" action="ppaction://media"/>
            <a:extLst>
              <a:ext uri="{FF2B5EF4-FFF2-40B4-BE49-F238E27FC236}">
                <a16:creationId xmlns:a16="http://schemas.microsoft.com/office/drawing/2014/main" id="{646EA6DC-0E22-437C-B46A-7969B50AE6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E9C9A102-E871-4EF9-83A7-57B49C1CF66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1EB367DD-8963-4C11-AFF3-A6761B2AE65C}"/>
              </a:ext>
            </a:extLst>
          </p:cNvPr>
          <p:cNvSpPr>
            <a:spLocks noGrp="1"/>
          </p:cNvSpPr>
          <p:nvPr>
            <p:ph type="sldNum" sz="quarter" idx="12"/>
          </p:nvPr>
        </p:nvSpPr>
        <p:spPr/>
        <p:txBody>
          <a:bodyPr/>
          <a:lstStyle/>
          <a:p>
            <a:fld id="{DF6957C2-B8E4-468B-8C1F-94E4587E0A77}" type="slidenum">
              <a:rPr lang="en-US" smtClean="0"/>
              <a:t>23</a:t>
            </a:fld>
            <a:endParaRPr lang="en-US"/>
          </a:p>
        </p:txBody>
      </p:sp>
    </p:spTree>
    <p:extLst>
      <p:ext uri="{BB962C8B-B14F-4D97-AF65-F5344CB8AC3E}">
        <p14:creationId xmlns:p14="http://schemas.microsoft.com/office/powerpoint/2010/main" val="4227572301"/>
      </p:ext>
    </p:extLst>
  </p:cSld>
  <p:clrMapOvr>
    <a:masterClrMapping/>
  </p:clrMapOvr>
  <mc:AlternateContent xmlns:mc="http://schemas.openxmlformats.org/markup-compatibility/2006" xmlns:p14="http://schemas.microsoft.com/office/powerpoint/2010/main">
    <mc:Choice Requires="p14">
      <p:transition spd="slow" p14:dur="2000" advTm="71479"/>
    </mc:Choice>
    <mc:Fallback xmlns="">
      <p:transition spd="slow" advTm="7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Conjunctions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dirty="0"/>
              <a:t>A </a:t>
            </a:r>
            <a:r>
              <a:rPr lang="en-US" b="1" dirty="0"/>
              <a:t>conjunction</a:t>
            </a:r>
            <a:r>
              <a:rPr lang="en-US" dirty="0"/>
              <a:t> is a linking word that links words, phrases, or clauses or even sentence groups. There are three types of conjunctions: </a:t>
            </a:r>
            <a:r>
              <a:rPr lang="en-US" b="1" i="1" dirty="0"/>
              <a:t>coordinating</a:t>
            </a:r>
            <a:r>
              <a:rPr lang="en-US" i="1" dirty="0"/>
              <a:t> </a:t>
            </a:r>
            <a:r>
              <a:rPr lang="en-US" dirty="0"/>
              <a:t>conjunctions, </a:t>
            </a:r>
            <a:r>
              <a:rPr lang="en-US" b="1" i="1" dirty="0"/>
              <a:t>correlative</a:t>
            </a:r>
            <a:r>
              <a:rPr lang="en-US" dirty="0"/>
              <a:t> conjunctions, and</a:t>
            </a:r>
            <a:r>
              <a:rPr lang="en-US" b="1" i="1" dirty="0"/>
              <a:t> subordinating</a:t>
            </a:r>
            <a:r>
              <a:rPr lang="en-US" i="1" dirty="0"/>
              <a:t> </a:t>
            </a:r>
            <a:r>
              <a:rPr lang="en-US" dirty="0"/>
              <a:t>conjunctions. </a:t>
            </a:r>
          </a:p>
          <a:p>
            <a:pPr algn="l"/>
            <a:r>
              <a:rPr lang="en-US" b="1" dirty="0"/>
              <a:t>Coordinating conjunctions</a:t>
            </a:r>
            <a:r>
              <a:rPr lang="en-US" dirty="0"/>
              <a:t> may join single words, or they may join groups of words, but they must always join similar elements: e.g. subject + subject, verb phrase + verb phrase, sentence + sentence. When a coordinating conjunction is used to join elements, the element becomes a compound element. </a:t>
            </a:r>
          </a:p>
          <a:p>
            <a:pPr lvl="0" algn="l"/>
            <a:r>
              <a:rPr lang="en-US" dirty="0"/>
              <a:t>Ali and Hassan are coming on Monday. (subject + subject)</a:t>
            </a:r>
          </a:p>
          <a:p>
            <a:pPr lvl="0" algn="l"/>
            <a:r>
              <a:rPr lang="en-US" dirty="0"/>
              <a:t>Ali read a novel and wrote a review of it. (verb phrase + verb phrase )</a:t>
            </a:r>
          </a:p>
          <a:p>
            <a:pPr lvl="0" algn="l"/>
            <a:r>
              <a:rPr lang="en-US" dirty="0"/>
              <a:t>I want to write a letter to him, but at the last moment I decide not to do so. (sentence + sentence) </a:t>
            </a:r>
          </a:p>
          <a:p>
            <a:endParaRPr lang="en-US" dirty="0"/>
          </a:p>
        </p:txBody>
      </p:sp>
      <p:pic>
        <p:nvPicPr>
          <p:cNvPr id="5" name="Audio 4">
            <a:hlinkClick r:id="" action="ppaction://media"/>
            <a:extLst>
              <a:ext uri="{FF2B5EF4-FFF2-40B4-BE49-F238E27FC236}">
                <a16:creationId xmlns:a16="http://schemas.microsoft.com/office/drawing/2014/main" id="{465CB166-7C23-4ACD-AFDC-08AF488E4C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E93BF85E-2336-4C01-893F-2940DCD2EBEB}"/>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F4FC34F1-BA32-4D26-A575-027B1534997C}"/>
              </a:ext>
            </a:extLst>
          </p:cNvPr>
          <p:cNvSpPr>
            <a:spLocks noGrp="1"/>
          </p:cNvSpPr>
          <p:nvPr>
            <p:ph type="sldNum" sz="quarter" idx="12"/>
          </p:nvPr>
        </p:nvSpPr>
        <p:spPr/>
        <p:txBody>
          <a:bodyPr/>
          <a:lstStyle/>
          <a:p>
            <a:fld id="{DF6957C2-B8E4-468B-8C1F-94E4587E0A77}" type="slidenum">
              <a:rPr lang="en-US" smtClean="0"/>
              <a:t>24</a:t>
            </a:fld>
            <a:endParaRPr lang="en-US"/>
          </a:p>
        </p:txBody>
      </p:sp>
    </p:spTree>
    <p:extLst>
      <p:ext uri="{BB962C8B-B14F-4D97-AF65-F5344CB8AC3E}">
        <p14:creationId xmlns:p14="http://schemas.microsoft.com/office/powerpoint/2010/main" val="2829382977"/>
      </p:ext>
    </p:extLst>
  </p:cSld>
  <p:clrMapOvr>
    <a:masterClrMapping/>
  </p:clrMapOvr>
  <mc:AlternateContent xmlns:mc="http://schemas.openxmlformats.org/markup-compatibility/2006" xmlns:p14="http://schemas.microsoft.com/office/powerpoint/2010/main">
    <mc:Choice Requires="p14">
      <p:transition spd="slow" p14:dur="2000" advTm="52688"/>
    </mc:Choice>
    <mc:Fallback xmlns="">
      <p:transition spd="slow" advTm="5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dirty="0"/>
              <a:t>Correlative conjunctions</a:t>
            </a:r>
            <a:r>
              <a:rPr lang="en-US" dirty="0"/>
              <a:t> also connect sentence elements of the same kind: however, unlike coordinating conjunctions, correlative conjunctions are always used in pairs. </a:t>
            </a:r>
          </a:p>
          <a:p>
            <a:pPr algn="l"/>
            <a:r>
              <a:rPr lang="en-US" b="1" dirty="0"/>
              <a:t>Either</a:t>
            </a:r>
            <a:r>
              <a:rPr lang="en-US" dirty="0"/>
              <a:t> Ali </a:t>
            </a:r>
            <a:r>
              <a:rPr lang="en-US" b="1" dirty="0"/>
              <a:t>or</a:t>
            </a:r>
            <a:r>
              <a:rPr lang="en-US" dirty="0"/>
              <a:t> Hassan will join Army.</a:t>
            </a:r>
          </a:p>
          <a:p>
            <a:pPr algn="l"/>
            <a:r>
              <a:rPr lang="en-US" b="1" dirty="0"/>
              <a:t>Subordinating conjunctions</a:t>
            </a:r>
            <a:r>
              <a:rPr lang="en-US" dirty="0"/>
              <a:t>, the largest class of conjunctions, connect subordinate clauses to a main clause. These conjunctions are adverbs used as conjunctions. </a:t>
            </a:r>
          </a:p>
          <a:p>
            <a:pPr algn="l"/>
            <a:r>
              <a:rPr lang="en-US" dirty="0"/>
              <a:t>He went to see him </a:t>
            </a:r>
            <a:r>
              <a:rPr lang="en-US" b="1" dirty="0"/>
              <a:t>although</a:t>
            </a:r>
            <a:r>
              <a:rPr lang="en-US" dirty="0"/>
              <a:t> he didn’t want to do so.</a:t>
            </a:r>
          </a:p>
          <a:p>
            <a:endParaRPr lang="en-US" dirty="0"/>
          </a:p>
        </p:txBody>
      </p:sp>
      <p:pic>
        <p:nvPicPr>
          <p:cNvPr id="4" name="Audio 3">
            <a:hlinkClick r:id="" action="ppaction://media"/>
            <a:extLst>
              <a:ext uri="{FF2B5EF4-FFF2-40B4-BE49-F238E27FC236}">
                <a16:creationId xmlns:a16="http://schemas.microsoft.com/office/drawing/2014/main" id="{FA64C9A5-735A-4445-B6E3-89A8BAEE2C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31DFB96-EA9C-4B84-9346-C4F55479DC98}"/>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996D218-D7FC-4D52-90BC-9F15D40BBAC5}"/>
              </a:ext>
            </a:extLst>
          </p:cNvPr>
          <p:cNvSpPr>
            <a:spLocks noGrp="1"/>
          </p:cNvSpPr>
          <p:nvPr>
            <p:ph type="sldNum" sz="quarter" idx="12"/>
          </p:nvPr>
        </p:nvSpPr>
        <p:spPr/>
        <p:txBody>
          <a:bodyPr/>
          <a:lstStyle/>
          <a:p>
            <a:fld id="{DF6957C2-B8E4-468B-8C1F-94E4587E0A77}" type="slidenum">
              <a:rPr lang="en-US" smtClean="0"/>
              <a:t>25</a:t>
            </a:fld>
            <a:endParaRPr lang="en-US"/>
          </a:p>
        </p:txBody>
      </p:sp>
    </p:spTree>
    <p:extLst>
      <p:ext uri="{BB962C8B-B14F-4D97-AF65-F5344CB8AC3E}">
        <p14:creationId xmlns:p14="http://schemas.microsoft.com/office/powerpoint/2010/main" val="2070492713"/>
      </p:ext>
    </p:extLst>
  </p:cSld>
  <p:clrMapOvr>
    <a:masterClrMapping/>
  </p:clrMapOvr>
  <mc:AlternateContent xmlns:mc="http://schemas.openxmlformats.org/markup-compatibility/2006" xmlns:p14="http://schemas.microsoft.com/office/powerpoint/2010/main">
    <mc:Choice Requires="p14">
      <p:transition spd="slow" p14:dur="2000" advTm="34744"/>
    </mc:Choice>
    <mc:Fallback xmlns="">
      <p:transition spd="slow" advTm="3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AA576184-E44B-4F8F-A9B7-3D663844F29E}"/>
              </a:ext>
            </a:extLst>
          </p:cNvPr>
          <p:cNvPicPr>
            <a:picLocks noChangeAspect="1"/>
          </p:cNvPicPr>
          <p:nvPr/>
        </p:nvPicPr>
        <p:blipFill>
          <a:blip r:embed="rId4"/>
          <a:stretch>
            <a:fillRect/>
          </a:stretch>
        </p:blipFill>
        <p:spPr>
          <a:xfrm>
            <a:off x="3348990" y="1698145"/>
            <a:ext cx="5494020" cy="939958"/>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r>
              <a:rPr lang="en-US" dirty="0"/>
              <a:t>Coordinating conjunctions</a:t>
            </a:r>
          </a:p>
          <a:p>
            <a:endParaRPr lang="en-US" dirty="0"/>
          </a:p>
          <a:p>
            <a:endParaRPr lang="en-US" dirty="0"/>
          </a:p>
          <a:p>
            <a:r>
              <a:rPr lang="en-US" dirty="0"/>
              <a:t>Correlative conjunctions  </a:t>
            </a:r>
          </a:p>
        </p:txBody>
      </p:sp>
      <p:pic>
        <p:nvPicPr>
          <p:cNvPr id="5" name="Picture 4">
            <a:extLst>
              <a:ext uri="{FF2B5EF4-FFF2-40B4-BE49-F238E27FC236}">
                <a16:creationId xmlns:a16="http://schemas.microsoft.com/office/drawing/2014/main" id="{5CD48BCC-A0F5-4203-B574-246F26427019}"/>
              </a:ext>
            </a:extLst>
          </p:cNvPr>
          <p:cNvPicPr>
            <a:picLocks noChangeAspect="1"/>
          </p:cNvPicPr>
          <p:nvPr/>
        </p:nvPicPr>
        <p:blipFill>
          <a:blip r:embed="rId5"/>
          <a:stretch>
            <a:fillRect/>
          </a:stretch>
        </p:blipFill>
        <p:spPr>
          <a:xfrm>
            <a:off x="3325379" y="2780126"/>
            <a:ext cx="5494020" cy="939958"/>
          </a:xfrm>
          <a:prstGeom prst="rect">
            <a:avLst/>
          </a:prstGeom>
        </p:spPr>
      </p:pic>
      <p:pic>
        <p:nvPicPr>
          <p:cNvPr id="6" name="Audio 5">
            <a:hlinkClick r:id="" action="ppaction://media"/>
            <a:extLst>
              <a:ext uri="{FF2B5EF4-FFF2-40B4-BE49-F238E27FC236}">
                <a16:creationId xmlns:a16="http://schemas.microsoft.com/office/drawing/2014/main" id="{5BCB38FB-00F2-4EC6-A5AC-A99CBA08D8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Footer Placeholder 6">
            <a:extLst>
              <a:ext uri="{FF2B5EF4-FFF2-40B4-BE49-F238E27FC236}">
                <a16:creationId xmlns:a16="http://schemas.microsoft.com/office/drawing/2014/main" id="{5B15D088-13DA-4EE7-A4F7-AB608AF94CCD}"/>
              </a:ext>
            </a:extLst>
          </p:cNvPr>
          <p:cNvSpPr>
            <a:spLocks noGrp="1"/>
          </p:cNvSpPr>
          <p:nvPr>
            <p:ph type="ftr" sz="quarter" idx="11"/>
          </p:nvPr>
        </p:nvSpPr>
        <p:spPr/>
        <p:txBody>
          <a:bodyPr/>
          <a:lstStyle/>
          <a:p>
            <a:r>
              <a:rPr lang="en-US"/>
              <a:t>Pedagogical grammar by Prof Shakeel Amjad</a:t>
            </a:r>
          </a:p>
        </p:txBody>
      </p:sp>
      <p:sp>
        <p:nvSpPr>
          <p:cNvPr id="8" name="Slide Number Placeholder 7">
            <a:extLst>
              <a:ext uri="{FF2B5EF4-FFF2-40B4-BE49-F238E27FC236}">
                <a16:creationId xmlns:a16="http://schemas.microsoft.com/office/drawing/2014/main" id="{CF20990A-384C-413D-B682-550359B794EF}"/>
              </a:ext>
            </a:extLst>
          </p:cNvPr>
          <p:cNvSpPr>
            <a:spLocks noGrp="1"/>
          </p:cNvSpPr>
          <p:nvPr>
            <p:ph type="sldNum" sz="quarter" idx="12"/>
          </p:nvPr>
        </p:nvSpPr>
        <p:spPr/>
        <p:txBody>
          <a:bodyPr/>
          <a:lstStyle/>
          <a:p>
            <a:fld id="{DF6957C2-B8E4-468B-8C1F-94E4587E0A77}" type="slidenum">
              <a:rPr lang="en-US" smtClean="0"/>
              <a:t>26</a:t>
            </a:fld>
            <a:endParaRPr lang="en-US"/>
          </a:p>
        </p:txBody>
      </p:sp>
    </p:spTree>
    <p:extLst>
      <p:ext uri="{BB962C8B-B14F-4D97-AF65-F5344CB8AC3E}">
        <p14:creationId xmlns:p14="http://schemas.microsoft.com/office/powerpoint/2010/main" val="2428101889"/>
      </p:ext>
    </p:extLst>
  </p:cSld>
  <p:clrMapOvr>
    <a:masterClrMapping/>
  </p:clrMapOvr>
  <mc:AlternateContent xmlns:mc="http://schemas.openxmlformats.org/markup-compatibility/2006" xmlns:p14="http://schemas.microsoft.com/office/powerpoint/2010/main">
    <mc:Choice Requires="p14">
      <p:transition spd="slow" p14:dur="2000" advTm="13040"/>
    </mc:Choice>
    <mc:Fallback xmlns="">
      <p:transition spd="slow" advTm="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r>
              <a:rPr lang="en-US" dirty="0"/>
              <a:t>Subordinating conjunctions </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a:extLst>
              <a:ext uri="{FF2B5EF4-FFF2-40B4-BE49-F238E27FC236}">
                <a16:creationId xmlns:a16="http://schemas.microsoft.com/office/drawing/2014/main" id="{40EFF5BD-F364-4C08-993C-86B31A61CA5C}"/>
              </a:ext>
            </a:extLst>
          </p:cNvPr>
          <p:cNvGraphicFramePr>
            <a:graphicFrameLocks noChangeAspect="1"/>
          </p:cNvGraphicFramePr>
          <p:nvPr>
            <p:extLst>
              <p:ext uri="{D42A27DB-BD31-4B8C-83A1-F6EECF244321}">
                <p14:modId xmlns:p14="http://schemas.microsoft.com/office/powerpoint/2010/main" val="2355943039"/>
              </p:ext>
            </p:extLst>
          </p:nvPr>
        </p:nvGraphicFramePr>
        <p:xfrm>
          <a:off x="1378634" y="1378634"/>
          <a:ext cx="9608233" cy="2152357"/>
        </p:xfrm>
        <a:graphic>
          <a:graphicData uri="http://schemas.openxmlformats.org/presentationml/2006/ole">
            <mc:AlternateContent xmlns:mc="http://schemas.openxmlformats.org/markup-compatibility/2006">
              <mc:Choice xmlns:v="urn:schemas-microsoft-com:vml" Requires="v">
                <p:oleObj spid="_x0000_s3096" name="Document" r:id="rId5" imgW="5491805" imgH="1936683" progId="Word.Document.12">
                  <p:embed/>
                </p:oleObj>
              </mc:Choice>
              <mc:Fallback>
                <p:oleObj name="Document" r:id="rId5" imgW="5491805" imgH="1936683" progId="Word.Document.12">
                  <p:embed/>
                  <p:pic>
                    <p:nvPicPr>
                      <p:cNvPr id="0" name=""/>
                      <p:cNvPicPr/>
                      <p:nvPr/>
                    </p:nvPicPr>
                    <p:blipFill>
                      <a:blip r:embed="rId6"/>
                      <a:stretch>
                        <a:fillRect/>
                      </a:stretch>
                    </p:blipFill>
                    <p:spPr>
                      <a:xfrm>
                        <a:off x="1378634" y="1378634"/>
                        <a:ext cx="9608233" cy="215235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A2A9DE3-BB34-4329-8442-E0539635EA0D}"/>
              </a:ext>
            </a:extLst>
          </p:cNvPr>
          <p:cNvGraphicFramePr>
            <a:graphicFrameLocks noChangeAspect="1"/>
          </p:cNvGraphicFramePr>
          <p:nvPr>
            <p:extLst>
              <p:ext uri="{D42A27DB-BD31-4B8C-83A1-F6EECF244321}">
                <p14:modId xmlns:p14="http://schemas.microsoft.com/office/powerpoint/2010/main" val="4276385295"/>
              </p:ext>
            </p:extLst>
          </p:nvPr>
        </p:nvGraphicFramePr>
        <p:xfrm>
          <a:off x="1378634" y="3530991"/>
          <a:ext cx="9186203" cy="2502759"/>
        </p:xfrm>
        <a:graphic>
          <a:graphicData uri="http://schemas.openxmlformats.org/presentationml/2006/ole">
            <mc:AlternateContent xmlns:mc="http://schemas.openxmlformats.org/markup-compatibility/2006">
              <mc:Choice xmlns:v="urn:schemas-microsoft-com:vml" Requires="v">
                <p:oleObj spid="_x0000_s3097" name="Document" r:id="rId7" imgW="5491805" imgH="1936683" progId="Word.Document.12">
                  <p:embed/>
                </p:oleObj>
              </mc:Choice>
              <mc:Fallback>
                <p:oleObj name="Document" r:id="rId7" imgW="5491805" imgH="1936683" progId="Word.Document.12">
                  <p:embed/>
                  <p:pic>
                    <p:nvPicPr>
                      <p:cNvPr id="0" name=""/>
                      <p:cNvPicPr/>
                      <p:nvPr/>
                    </p:nvPicPr>
                    <p:blipFill>
                      <a:blip r:embed="rId8"/>
                      <a:stretch>
                        <a:fillRect/>
                      </a:stretch>
                    </p:blipFill>
                    <p:spPr>
                      <a:xfrm>
                        <a:off x="1378634" y="3530991"/>
                        <a:ext cx="9186203" cy="2502759"/>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AF8EC6D-25A8-4BD2-8495-C31EC644BE3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
        <p:nvSpPr>
          <p:cNvPr id="7" name="Footer Placeholder 6">
            <a:extLst>
              <a:ext uri="{FF2B5EF4-FFF2-40B4-BE49-F238E27FC236}">
                <a16:creationId xmlns:a16="http://schemas.microsoft.com/office/drawing/2014/main" id="{B8DA0CF1-2C6F-415B-90BB-B2CE92E966B4}"/>
              </a:ext>
            </a:extLst>
          </p:cNvPr>
          <p:cNvSpPr>
            <a:spLocks noGrp="1"/>
          </p:cNvSpPr>
          <p:nvPr>
            <p:ph type="ftr" sz="quarter" idx="11"/>
          </p:nvPr>
        </p:nvSpPr>
        <p:spPr/>
        <p:txBody>
          <a:bodyPr/>
          <a:lstStyle/>
          <a:p>
            <a:r>
              <a:rPr lang="en-US"/>
              <a:t>Pedagogical grammar by Prof Shakeel Amjad</a:t>
            </a:r>
          </a:p>
        </p:txBody>
      </p:sp>
      <p:sp>
        <p:nvSpPr>
          <p:cNvPr id="8" name="Slide Number Placeholder 7">
            <a:extLst>
              <a:ext uri="{FF2B5EF4-FFF2-40B4-BE49-F238E27FC236}">
                <a16:creationId xmlns:a16="http://schemas.microsoft.com/office/drawing/2014/main" id="{D57BE163-B7BA-4F91-9233-0BD8BA9DC754}"/>
              </a:ext>
            </a:extLst>
          </p:cNvPr>
          <p:cNvSpPr>
            <a:spLocks noGrp="1"/>
          </p:cNvSpPr>
          <p:nvPr>
            <p:ph type="sldNum" sz="quarter" idx="12"/>
          </p:nvPr>
        </p:nvSpPr>
        <p:spPr/>
        <p:txBody>
          <a:bodyPr/>
          <a:lstStyle/>
          <a:p>
            <a:fld id="{DF6957C2-B8E4-468B-8C1F-94E4587E0A77}" type="slidenum">
              <a:rPr lang="en-US" smtClean="0"/>
              <a:t>27</a:t>
            </a:fld>
            <a:endParaRPr lang="en-US"/>
          </a:p>
        </p:txBody>
      </p:sp>
    </p:spTree>
    <p:extLst>
      <p:ext uri="{BB962C8B-B14F-4D97-AF65-F5344CB8AC3E}">
        <p14:creationId xmlns:p14="http://schemas.microsoft.com/office/powerpoint/2010/main" val="3314540897"/>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Prepositions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dirty="0"/>
              <a:t>A </a:t>
            </a:r>
            <a:r>
              <a:rPr lang="en-US" b="1" dirty="0"/>
              <a:t>preposition</a:t>
            </a:r>
            <a:r>
              <a:rPr lang="en-US" dirty="0"/>
              <a:t> is a word that begins a </a:t>
            </a:r>
            <a:r>
              <a:rPr lang="en-US" b="1" dirty="0"/>
              <a:t>prepositional phrase</a:t>
            </a:r>
            <a:r>
              <a:rPr lang="en-US" dirty="0"/>
              <a:t> and shows the relationship between its object and another word in the sentence. A </a:t>
            </a:r>
            <a:r>
              <a:rPr lang="en-US" b="1" dirty="0"/>
              <a:t>preposition</a:t>
            </a:r>
            <a:r>
              <a:rPr lang="en-US" dirty="0"/>
              <a:t> must always have an object. A </a:t>
            </a:r>
            <a:r>
              <a:rPr lang="en-US" i="1" dirty="0"/>
              <a:t>prepositional phrase</a:t>
            </a:r>
            <a:r>
              <a:rPr lang="en-US" dirty="0"/>
              <a:t> starts with a </a:t>
            </a:r>
            <a:r>
              <a:rPr lang="en-US" i="1" dirty="0"/>
              <a:t>preposition</a:t>
            </a:r>
            <a:r>
              <a:rPr lang="en-US" dirty="0"/>
              <a:t>, ends with an </a:t>
            </a:r>
            <a:r>
              <a:rPr lang="en-US" i="1" dirty="0"/>
              <a:t>object</a:t>
            </a:r>
            <a:r>
              <a:rPr lang="en-US" dirty="0"/>
              <a:t>, and may have </a:t>
            </a:r>
            <a:r>
              <a:rPr lang="en-US" i="1" dirty="0"/>
              <a:t>modifiers</a:t>
            </a:r>
            <a:r>
              <a:rPr lang="en-US" dirty="0"/>
              <a:t> between the proposition and object of the preposition.</a:t>
            </a:r>
          </a:p>
          <a:p>
            <a:pPr algn="l"/>
            <a:r>
              <a:rPr lang="en-US" b="1" dirty="0" err="1"/>
              <a:t>i</a:t>
            </a:r>
            <a:r>
              <a:rPr lang="en-US" b="1" dirty="0"/>
              <a:t>.	in </a:t>
            </a:r>
            <a:r>
              <a:rPr lang="en-US" dirty="0"/>
              <a:t>good spirit</a:t>
            </a:r>
          </a:p>
          <a:p>
            <a:pPr algn="l"/>
            <a:r>
              <a:rPr lang="en-US" b="1" dirty="0"/>
              <a:t>ii.	under the </a:t>
            </a:r>
            <a:r>
              <a:rPr lang="en-US" dirty="0"/>
              <a:t>table</a:t>
            </a:r>
          </a:p>
          <a:p>
            <a:pPr algn="l"/>
            <a:r>
              <a:rPr lang="en-US" b="1" dirty="0"/>
              <a:t>iii.	towards </a:t>
            </a:r>
            <a:r>
              <a:rPr lang="en-US" dirty="0"/>
              <a:t>his good</a:t>
            </a:r>
          </a:p>
          <a:p>
            <a:endParaRPr lang="en-US" dirty="0"/>
          </a:p>
        </p:txBody>
      </p:sp>
      <p:pic>
        <p:nvPicPr>
          <p:cNvPr id="4" name="Audio 3">
            <a:hlinkClick r:id="" action="ppaction://media"/>
            <a:extLst>
              <a:ext uri="{FF2B5EF4-FFF2-40B4-BE49-F238E27FC236}">
                <a16:creationId xmlns:a16="http://schemas.microsoft.com/office/drawing/2014/main" id="{E05F0A48-EC77-4CFE-B1C7-370AE40920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CDC54064-8E08-419C-A51B-CDCFE877EACA}"/>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8BA8F3A-569B-4046-BF46-6C5ADC5F7F70}"/>
              </a:ext>
            </a:extLst>
          </p:cNvPr>
          <p:cNvSpPr>
            <a:spLocks noGrp="1"/>
          </p:cNvSpPr>
          <p:nvPr>
            <p:ph type="sldNum" sz="quarter" idx="12"/>
          </p:nvPr>
        </p:nvSpPr>
        <p:spPr/>
        <p:txBody>
          <a:bodyPr/>
          <a:lstStyle/>
          <a:p>
            <a:fld id="{DF6957C2-B8E4-468B-8C1F-94E4587E0A77}" type="slidenum">
              <a:rPr lang="en-US" smtClean="0"/>
              <a:t>28</a:t>
            </a:fld>
            <a:endParaRPr lang="en-US"/>
          </a:p>
        </p:txBody>
      </p:sp>
    </p:spTree>
    <p:extLst>
      <p:ext uri="{BB962C8B-B14F-4D97-AF65-F5344CB8AC3E}">
        <p14:creationId xmlns:p14="http://schemas.microsoft.com/office/powerpoint/2010/main" val="1920035622"/>
      </p:ext>
    </p:extLst>
  </p:cSld>
  <p:clrMapOvr>
    <a:masterClrMapping/>
  </p:clrMapOvr>
  <mc:AlternateContent xmlns:mc="http://schemas.openxmlformats.org/markup-compatibility/2006" xmlns:p14="http://schemas.microsoft.com/office/powerpoint/2010/main">
    <mc:Choice Requires="p14">
      <p:transition spd="slow" p14:dur="2000" advTm="36072"/>
    </mc:Choice>
    <mc:Fallback xmlns="">
      <p:transition spd="slow" advTm="3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FA0B367E-47BB-40CB-A603-D2E998455D29}"/>
              </a:ext>
            </a:extLst>
          </p:cNvPr>
          <p:cNvPicPr>
            <a:picLocks noChangeAspect="1"/>
          </p:cNvPicPr>
          <p:nvPr/>
        </p:nvPicPr>
        <p:blipFill>
          <a:blip r:embed="rId4"/>
          <a:stretch>
            <a:fillRect/>
          </a:stretch>
        </p:blipFill>
        <p:spPr>
          <a:xfrm>
            <a:off x="1448971" y="1463040"/>
            <a:ext cx="8764173" cy="3301746"/>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9CC8990B-3B69-443C-A3E6-DA597B75A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3A099AE8-745E-4847-AF45-F1965DD3C22C}"/>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124B7986-4431-407F-B9F0-D1B237AC63EF}"/>
              </a:ext>
            </a:extLst>
          </p:cNvPr>
          <p:cNvSpPr>
            <a:spLocks noGrp="1"/>
          </p:cNvSpPr>
          <p:nvPr>
            <p:ph type="sldNum" sz="quarter" idx="12"/>
          </p:nvPr>
        </p:nvSpPr>
        <p:spPr/>
        <p:txBody>
          <a:bodyPr/>
          <a:lstStyle/>
          <a:p>
            <a:fld id="{DF6957C2-B8E4-468B-8C1F-94E4587E0A77}" type="slidenum">
              <a:rPr lang="en-US" smtClean="0"/>
              <a:t>29</a:t>
            </a:fld>
            <a:endParaRPr lang="en-US"/>
          </a:p>
        </p:txBody>
      </p:sp>
    </p:spTree>
    <p:extLst>
      <p:ext uri="{BB962C8B-B14F-4D97-AF65-F5344CB8AC3E}">
        <p14:creationId xmlns:p14="http://schemas.microsoft.com/office/powerpoint/2010/main" val="2190547226"/>
      </p:ext>
    </p:extLst>
  </p:cSld>
  <p:clrMapOvr>
    <a:masterClrMapping/>
  </p:clrMapOvr>
  <mc:AlternateContent xmlns:mc="http://schemas.openxmlformats.org/markup-compatibility/2006" xmlns:p14="http://schemas.microsoft.com/office/powerpoint/2010/main">
    <mc:Choice Requires="p14">
      <p:transition spd="slow" p14:dur="2000" advTm="15162"/>
    </mc:Choice>
    <mc:Fallback xmlns="">
      <p:transition spd="slow" advTm="1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dirty="0"/>
              <a:t>A </a:t>
            </a:r>
            <a:r>
              <a:rPr lang="en-US" b="1" dirty="0"/>
              <a:t>noun</a:t>
            </a:r>
            <a:r>
              <a:rPr lang="en-US" dirty="0"/>
              <a:t> is naming word bringing directly to mind an object person, thing, substance or idea and is classified as follows:</a:t>
            </a:r>
          </a:p>
          <a:p>
            <a:pPr algn="l"/>
            <a:r>
              <a:rPr lang="en-US" b="1" dirty="0"/>
              <a:t>1.	</a:t>
            </a:r>
            <a:r>
              <a:rPr lang="en-US" dirty="0"/>
              <a:t>Proper</a:t>
            </a:r>
          </a:p>
          <a:p>
            <a:pPr algn="l"/>
            <a:r>
              <a:rPr lang="en-US" b="1" dirty="0"/>
              <a:t>2.	</a:t>
            </a:r>
            <a:r>
              <a:rPr lang="en-US" dirty="0"/>
              <a:t>Common 	</a:t>
            </a:r>
            <a:r>
              <a:rPr lang="en-US" b="1" dirty="0"/>
              <a:t>a.</a:t>
            </a:r>
            <a:r>
              <a:rPr lang="en-US" dirty="0"/>
              <a:t> 	Class names	 	</a:t>
            </a:r>
          </a:p>
          <a:p>
            <a:pPr algn="l"/>
            <a:r>
              <a:rPr lang="en-US" dirty="0"/>
              <a:t>		</a:t>
            </a:r>
            <a:r>
              <a:rPr lang="en-US" b="1" dirty="0" err="1"/>
              <a:t>i</a:t>
            </a:r>
            <a:r>
              <a:rPr lang="en-US" b="1" dirty="0"/>
              <a:t>.	</a:t>
            </a:r>
            <a:r>
              <a:rPr lang="en-US" dirty="0"/>
              <a:t>Individual 		</a:t>
            </a:r>
            <a:r>
              <a:rPr lang="en-US" b="1" dirty="0"/>
              <a:t>ii.	</a:t>
            </a:r>
            <a:r>
              <a:rPr lang="en-US" dirty="0"/>
              <a:t>Collective</a:t>
            </a:r>
          </a:p>
          <a:p>
            <a:pPr algn="l"/>
            <a:r>
              <a:rPr lang="en-US" dirty="0"/>
              <a:t>		</a:t>
            </a:r>
            <a:r>
              <a:rPr lang="en-US" b="1" dirty="0"/>
              <a:t>b.	</a:t>
            </a:r>
            <a:r>
              <a:rPr lang="en-US" dirty="0"/>
              <a:t>Material</a:t>
            </a:r>
          </a:p>
          <a:p>
            <a:pPr algn="l"/>
            <a:r>
              <a:rPr lang="en-US" b="1" dirty="0"/>
              <a:t>3.	</a:t>
            </a:r>
            <a:r>
              <a:rPr lang="en-US" dirty="0"/>
              <a:t>Abstract 	</a:t>
            </a:r>
            <a:r>
              <a:rPr lang="en-US" b="1" dirty="0"/>
              <a:t>a.	</a:t>
            </a:r>
            <a:r>
              <a:rPr lang="en-US" dirty="0"/>
              <a:t>noun showing quality, attribute</a:t>
            </a:r>
          </a:p>
          <a:p>
            <a:pPr algn="l"/>
            <a:r>
              <a:rPr lang="en-US" dirty="0"/>
              <a:t>		</a:t>
            </a:r>
            <a:r>
              <a:rPr lang="en-US" b="1" dirty="0"/>
              <a:t>b.	</a:t>
            </a:r>
            <a:r>
              <a:rPr lang="en-US" dirty="0"/>
              <a:t>verb forms used as noun to show qualities, attribute</a:t>
            </a:r>
          </a:p>
          <a:p>
            <a:endParaRPr lang="en-US" dirty="0"/>
          </a:p>
        </p:txBody>
      </p:sp>
      <p:pic>
        <p:nvPicPr>
          <p:cNvPr id="4" name="Audio 3">
            <a:hlinkClick r:id="" action="ppaction://media"/>
            <a:extLst>
              <a:ext uri="{FF2B5EF4-FFF2-40B4-BE49-F238E27FC236}">
                <a16:creationId xmlns:a16="http://schemas.microsoft.com/office/drawing/2014/main" id="{3920D133-7E60-4392-9999-88C4066F57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5C60236C-EB64-488C-84B6-2E1324AD73F1}"/>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C2A545C0-CEF6-4F49-9635-685EABEC5D67}"/>
              </a:ext>
            </a:extLst>
          </p:cNvPr>
          <p:cNvSpPr>
            <a:spLocks noGrp="1"/>
          </p:cNvSpPr>
          <p:nvPr>
            <p:ph type="sldNum" sz="quarter" idx="12"/>
          </p:nvPr>
        </p:nvSpPr>
        <p:spPr/>
        <p:txBody>
          <a:bodyPr/>
          <a:lstStyle/>
          <a:p>
            <a:fld id="{DF6957C2-B8E4-468B-8C1F-94E4587E0A77}" type="slidenum">
              <a:rPr lang="en-US" smtClean="0"/>
              <a:t>3</a:t>
            </a:fld>
            <a:endParaRPr lang="en-US"/>
          </a:p>
        </p:txBody>
      </p:sp>
    </p:spTree>
    <p:extLst>
      <p:ext uri="{BB962C8B-B14F-4D97-AF65-F5344CB8AC3E}">
        <p14:creationId xmlns:p14="http://schemas.microsoft.com/office/powerpoint/2010/main" val="2588867453"/>
      </p:ext>
    </p:extLst>
  </p:cSld>
  <p:clrMapOvr>
    <a:masterClrMapping/>
  </p:clrMapOvr>
  <mc:AlternateContent xmlns:mc="http://schemas.openxmlformats.org/markup-compatibility/2006" xmlns:p14="http://schemas.microsoft.com/office/powerpoint/2010/main">
    <mc:Choice Requires="p14">
      <p:transition spd="slow" p14:dur="2000" advTm="40422"/>
    </mc:Choice>
    <mc:Fallback xmlns="">
      <p:transition spd="slow" advTm="4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pic>
        <p:nvPicPr>
          <p:cNvPr id="4" name="Picture 3">
            <a:extLst>
              <a:ext uri="{FF2B5EF4-FFF2-40B4-BE49-F238E27FC236}">
                <a16:creationId xmlns:a16="http://schemas.microsoft.com/office/drawing/2014/main" id="{9AF29629-AFD6-41F2-9B45-EF1C6B693D2C}"/>
              </a:ext>
            </a:extLst>
          </p:cNvPr>
          <p:cNvPicPr>
            <a:picLocks noChangeAspect="1"/>
          </p:cNvPicPr>
          <p:nvPr/>
        </p:nvPicPr>
        <p:blipFill>
          <a:blip r:embed="rId4"/>
          <a:stretch>
            <a:fillRect/>
          </a:stretch>
        </p:blipFill>
        <p:spPr>
          <a:xfrm>
            <a:off x="1322363" y="1266092"/>
            <a:ext cx="9594166" cy="3709006"/>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7253889B-0689-462E-89CB-C8C640DBE8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F21F9C19-743F-452A-A0EB-1D06E27705D8}"/>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1B5ADBDF-D5C9-4EC8-8844-598BCD709423}"/>
              </a:ext>
            </a:extLst>
          </p:cNvPr>
          <p:cNvSpPr>
            <a:spLocks noGrp="1"/>
          </p:cNvSpPr>
          <p:nvPr>
            <p:ph type="sldNum" sz="quarter" idx="12"/>
          </p:nvPr>
        </p:nvSpPr>
        <p:spPr/>
        <p:txBody>
          <a:bodyPr/>
          <a:lstStyle/>
          <a:p>
            <a:fld id="{DF6957C2-B8E4-468B-8C1F-94E4587E0A77}" type="slidenum">
              <a:rPr lang="en-US" smtClean="0"/>
              <a:t>30</a:t>
            </a:fld>
            <a:endParaRPr lang="en-US"/>
          </a:p>
        </p:txBody>
      </p:sp>
    </p:spTree>
    <p:extLst>
      <p:ext uri="{BB962C8B-B14F-4D97-AF65-F5344CB8AC3E}">
        <p14:creationId xmlns:p14="http://schemas.microsoft.com/office/powerpoint/2010/main" val="3237077039"/>
      </p:ext>
    </p:extLst>
  </p:cSld>
  <p:clrMapOvr>
    <a:masterClrMapping/>
  </p:clrMapOvr>
  <mc:AlternateContent xmlns:mc="http://schemas.openxmlformats.org/markup-compatibility/2006" xmlns:p14="http://schemas.microsoft.com/office/powerpoint/2010/main">
    <mc:Choice Requires="p14">
      <p:transition spd="slow" p14:dur="2000" advTm="118580"/>
    </mc:Choice>
    <mc:Fallback xmlns="">
      <p:transition spd="slow" advTm="11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Interjection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dirty="0"/>
              <a:t>Interjections</a:t>
            </a:r>
            <a:r>
              <a:rPr lang="en-US" dirty="0"/>
              <a:t> are words or phrases used to exclaim or protest or command and a lot more. They are short exclamations. They sometimes stand by themselves, but they are often contained within larger structures.</a:t>
            </a:r>
          </a:p>
          <a:p>
            <a:pPr lvl="0" algn="l"/>
            <a:r>
              <a:rPr lang="en-US" b="1" dirty="0"/>
              <a:t>Wow</a:t>
            </a:r>
            <a:r>
              <a:rPr lang="en-US" dirty="0"/>
              <a:t>! I won the game! </a:t>
            </a:r>
          </a:p>
          <a:p>
            <a:pPr lvl="0" algn="l"/>
            <a:r>
              <a:rPr lang="en-US" b="1" dirty="0"/>
              <a:t>Oh</a:t>
            </a:r>
            <a:r>
              <a:rPr lang="en-US" dirty="0"/>
              <a:t>, I don't know about that. </a:t>
            </a:r>
          </a:p>
          <a:p>
            <a:pPr lvl="0" algn="l"/>
            <a:r>
              <a:rPr lang="en-US" dirty="0"/>
              <a:t>I don't know what the hell you're talking about!</a:t>
            </a:r>
          </a:p>
          <a:p>
            <a:pPr lvl="0" algn="l"/>
            <a:r>
              <a:rPr lang="en-US" b="1" dirty="0"/>
              <a:t>No</a:t>
            </a:r>
            <a:r>
              <a:rPr lang="en-US" dirty="0"/>
              <a:t>, you shouldn't have done that.</a:t>
            </a:r>
          </a:p>
          <a:p>
            <a:endParaRPr lang="en-US" dirty="0"/>
          </a:p>
        </p:txBody>
      </p:sp>
      <p:pic>
        <p:nvPicPr>
          <p:cNvPr id="4" name="Audio 3">
            <a:hlinkClick r:id="" action="ppaction://media"/>
            <a:extLst>
              <a:ext uri="{FF2B5EF4-FFF2-40B4-BE49-F238E27FC236}">
                <a16:creationId xmlns:a16="http://schemas.microsoft.com/office/drawing/2014/main" id="{616BC0B7-D5C1-4F54-9823-AB595258AD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6831B106-8E25-454A-9FFA-A97D50C9AA8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9A66A39D-6DA0-4D83-B75B-1A5692697F6F}"/>
              </a:ext>
            </a:extLst>
          </p:cNvPr>
          <p:cNvSpPr>
            <a:spLocks noGrp="1"/>
          </p:cNvSpPr>
          <p:nvPr>
            <p:ph type="sldNum" sz="quarter" idx="12"/>
          </p:nvPr>
        </p:nvSpPr>
        <p:spPr/>
        <p:txBody>
          <a:bodyPr/>
          <a:lstStyle/>
          <a:p>
            <a:fld id="{DF6957C2-B8E4-468B-8C1F-94E4587E0A77}" type="slidenum">
              <a:rPr lang="en-US" smtClean="0"/>
              <a:t>31</a:t>
            </a:fld>
            <a:endParaRPr lang="en-US"/>
          </a:p>
        </p:txBody>
      </p:sp>
    </p:spTree>
    <p:extLst>
      <p:ext uri="{BB962C8B-B14F-4D97-AF65-F5344CB8AC3E}">
        <p14:creationId xmlns:p14="http://schemas.microsoft.com/office/powerpoint/2010/main" val="1280480460"/>
      </p:ext>
    </p:extLst>
  </p:cSld>
  <p:clrMapOvr>
    <a:masterClrMapping/>
  </p:clrMapOvr>
  <mc:AlternateContent xmlns:mc="http://schemas.openxmlformats.org/markup-compatibility/2006" xmlns:p14="http://schemas.microsoft.com/office/powerpoint/2010/main">
    <mc:Choice Requires="p14">
      <p:transition spd="slow" p14:dur="2000" advTm="34500"/>
    </mc:Choice>
    <mc:Fallback xmlns="">
      <p:transition spd="slow" advTm="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lnSpcReduction="10000"/>
          </a:bodyPr>
          <a:lstStyle/>
          <a:p>
            <a:pPr algn="l"/>
            <a:r>
              <a:rPr lang="en-US" b="1" dirty="0">
                <a:solidFill>
                  <a:srgbClr val="0070C0"/>
                </a:solidFill>
                <a:latin typeface="Arial" panose="020B0604020202020204" pitchFamily="34" charset="0"/>
                <a:cs typeface="Arial" panose="020B0604020202020204" pitchFamily="34" charset="0"/>
              </a:rPr>
              <a:t>Hierarchy of Sentence </a:t>
            </a:r>
          </a:p>
          <a:p>
            <a:pPr algn="l"/>
            <a:r>
              <a:rPr lang="en-US" sz="1600" dirty="0">
                <a:latin typeface="Arial" pitchFamily="34" charset="0"/>
                <a:cs typeface="Arial" pitchFamily="34" charset="0"/>
              </a:rPr>
              <a:t>Words, phrases, clauses, and sentences constitute what is called the GRAMMATICAL HIERARCHY of a sentence.</a:t>
            </a:r>
          </a:p>
          <a:p>
            <a:pPr algn="l"/>
            <a:endParaRPr lang="en-US" sz="1600" dirty="0">
              <a:latin typeface="Arial" pitchFamily="34" charset="0"/>
              <a:cs typeface="Arial" pitchFamily="34" charset="0"/>
            </a:endParaRPr>
          </a:p>
          <a:p>
            <a:pPr algn="l"/>
            <a:r>
              <a:rPr lang="en-US" sz="1600" dirty="0">
                <a:latin typeface="Arial" pitchFamily="34" charset="0"/>
                <a:cs typeface="Arial" pitchFamily="34" charset="0"/>
              </a:rPr>
              <a:t>   </a:t>
            </a:r>
          </a:p>
          <a:p>
            <a:pPr algn="l"/>
            <a:r>
              <a:rPr lang="en-US" sz="1800" dirty="0">
                <a:latin typeface="Arial" pitchFamily="34" charset="0"/>
                <a:cs typeface="Arial" pitchFamily="34" charset="0"/>
              </a:rPr>
              <a:t>               Sentences       consist of one or more than one clause.                </a:t>
            </a:r>
            <a:r>
              <a:rPr lang="en-US" sz="1800">
                <a:latin typeface="Arial" pitchFamily="34" charset="0"/>
                <a:cs typeface="Arial" pitchFamily="34" charset="0"/>
              </a:rPr>
              <a:t>Stop!</a:t>
            </a:r>
            <a:endParaRPr lang="en-US" sz="1800" dirty="0">
              <a:latin typeface="Arial" pitchFamily="34" charset="0"/>
              <a:cs typeface="Arial" pitchFamily="34" charset="0"/>
            </a:endParaRPr>
          </a:p>
          <a:p>
            <a:pPr algn="l"/>
            <a:endParaRPr lang="en-US" sz="1800" dirty="0">
              <a:latin typeface="Arial" pitchFamily="34" charset="0"/>
              <a:cs typeface="Arial" pitchFamily="34" charset="0"/>
            </a:endParaRP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Clauses            consist of one or more than one phrase.              Stop</a:t>
            </a: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Phrases            consist of one are more than one word.               stop</a:t>
            </a:r>
          </a:p>
          <a:p>
            <a:pPr algn="l"/>
            <a:endParaRPr lang="en-US" sz="1800" dirty="0">
              <a:latin typeface="Arial" pitchFamily="34" charset="0"/>
              <a:cs typeface="Arial" pitchFamily="34" charset="0"/>
            </a:endParaRPr>
          </a:p>
          <a:p>
            <a:pPr algn="l"/>
            <a:r>
              <a:rPr lang="en-US" sz="1800" dirty="0">
                <a:latin typeface="Arial" pitchFamily="34" charset="0"/>
                <a:cs typeface="Arial" pitchFamily="34" charset="0"/>
              </a:rPr>
              <a:t>             </a:t>
            </a:r>
          </a:p>
          <a:p>
            <a:pPr algn="l"/>
            <a:r>
              <a:rPr lang="en-US" sz="1800" dirty="0">
                <a:latin typeface="Arial" pitchFamily="34" charset="0"/>
                <a:cs typeface="Arial" pitchFamily="34" charset="0"/>
              </a:rPr>
              <a:t>              Words                are separated by space.                                       stop</a:t>
            </a:r>
          </a:p>
          <a:p>
            <a:pPr algn="l"/>
            <a:r>
              <a:rPr lang="en-US" sz="1600" dirty="0">
                <a:latin typeface="Arial" pitchFamily="34" charset="0"/>
                <a:cs typeface="Arial" pitchFamily="34" charset="0"/>
              </a:rPr>
              <a:t> </a:t>
            </a:r>
          </a:p>
          <a:p>
            <a:pPr algn="l"/>
            <a:r>
              <a:rPr lang="en-US" sz="1600" dirty="0">
                <a:latin typeface="Arial" pitchFamily="34" charset="0"/>
                <a:cs typeface="Arial" pitchFamily="34" charset="0"/>
              </a:rPr>
              <a:t> </a:t>
            </a:r>
          </a:p>
          <a:p>
            <a:pPr algn="l"/>
            <a:endParaRPr lang="en-US" sz="1600" dirty="0">
              <a:latin typeface="Arial" pitchFamily="34" charset="0"/>
              <a:cs typeface="Arial" pitchFamily="34" charset="0"/>
            </a:endParaRPr>
          </a:p>
          <a:p>
            <a:endParaRPr lang="en-US" dirty="0"/>
          </a:p>
        </p:txBody>
      </p:sp>
      <p:cxnSp>
        <p:nvCxnSpPr>
          <p:cNvPr id="7" name="Straight Arrow Connector 6">
            <a:extLst>
              <a:ext uri="{FF2B5EF4-FFF2-40B4-BE49-F238E27FC236}">
                <a16:creationId xmlns:a16="http://schemas.microsoft.com/office/drawing/2014/main" id="{B04E7F0E-D2AC-4F04-B02E-CBF37473D13A}"/>
              </a:ext>
            </a:extLst>
          </p:cNvPr>
          <p:cNvCxnSpPr>
            <a:cxnSpLocks/>
          </p:cNvCxnSpPr>
          <p:nvPr/>
        </p:nvCxnSpPr>
        <p:spPr>
          <a:xfrm>
            <a:off x="2859110" y="2189408"/>
            <a:ext cx="0" cy="34129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3551B57-C0C1-4F24-ABFC-D30A244615D6}"/>
              </a:ext>
            </a:extLst>
          </p:cNvPr>
          <p:cNvCxnSpPr>
            <a:cxnSpLocks/>
          </p:cNvCxnSpPr>
          <p:nvPr/>
        </p:nvCxnSpPr>
        <p:spPr>
          <a:xfrm>
            <a:off x="7804597" y="2189408"/>
            <a:ext cx="1" cy="34129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D88574F0-F15B-4B94-80B4-997A8F669E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7850A515-664F-4508-86D4-5832E1767D7B}"/>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1186D6E0-4D6A-486B-9F44-FCD75CEF6887}"/>
              </a:ext>
            </a:extLst>
          </p:cNvPr>
          <p:cNvSpPr>
            <a:spLocks noGrp="1"/>
          </p:cNvSpPr>
          <p:nvPr>
            <p:ph type="sldNum" sz="quarter" idx="12"/>
          </p:nvPr>
        </p:nvSpPr>
        <p:spPr/>
        <p:txBody>
          <a:bodyPr/>
          <a:lstStyle/>
          <a:p>
            <a:fld id="{DF6957C2-B8E4-468B-8C1F-94E4587E0A77}" type="slidenum">
              <a:rPr lang="en-US" smtClean="0"/>
              <a:t>32</a:t>
            </a:fld>
            <a:endParaRPr lang="en-US"/>
          </a:p>
        </p:txBody>
      </p:sp>
    </p:spTree>
    <p:extLst>
      <p:ext uri="{BB962C8B-B14F-4D97-AF65-F5344CB8AC3E}">
        <p14:creationId xmlns:p14="http://schemas.microsoft.com/office/powerpoint/2010/main" val="3608603947"/>
      </p:ext>
    </p:extLst>
  </p:cSld>
  <p:clrMapOvr>
    <a:masterClrMapping/>
  </p:clrMapOvr>
  <mc:AlternateContent xmlns:mc="http://schemas.openxmlformats.org/markup-compatibility/2006" xmlns:p14="http://schemas.microsoft.com/office/powerpoint/2010/main">
    <mc:Choice Requires="p14">
      <p:transition spd="slow" p14:dur="2000" advTm="112508"/>
    </mc:Choice>
    <mc:Fallback xmlns="">
      <p:transition spd="slow" advTm="1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a:p>
            <a:endParaRPr lang="en-US" dirty="0"/>
          </a:p>
          <a:p>
            <a:endParaRPr lang="en-US" dirty="0"/>
          </a:p>
          <a:p>
            <a:endParaRPr lang="en-US" dirty="0"/>
          </a:p>
          <a:p>
            <a:r>
              <a:rPr lang="en-US" dirty="0"/>
              <a:t>So………………………</a:t>
            </a:r>
          </a:p>
        </p:txBody>
      </p:sp>
      <p:pic>
        <p:nvPicPr>
          <p:cNvPr id="4" name="Audio 3">
            <a:hlinkClick r:id="" action="ppaction://media"/>
            <a:extLst>
              <a:ext uri="{FF2B5EF4-FFF2-40B4-BE49-F238E27FC236}">
                <a16:creationId xmlns:a16="http://schemas.microsoft.com/office/drawing/2014/main" id="{E8D1E801-F4DC-4B5D-8D11-871208750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F7D2E685-96E6-4C37-A520-16D1C79B7FFF}"/>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8A1D268A-4DBD-47BF-93C7-CB328A399468}"/>
              </a:ext>
            </a:extLst>
          </p:cNvPr>
          <p:cNvSpPr>
            <a:spLocks noGrp="1"/>
          </p:cNvSpPr>
          <p:nvPr>
            <p:ph type="sldNum" sz="quarter" idx="12"/>
          </p:nvPr>
        </p:nvSpPr>
        <p:spPr/>
        <p:txBody>
          <a:bodyPr/>
          <a:lstStyle/>
          <a:p>
            <a:fld id="{DF6957C2-B8E4-468B-8C1F-94E4587E0A77}" type="slidenum">
              <a:rPr lang="en-US" smtClean="0"/>
              <a:t>33</a:t>
            </a:fld>
            <a:endParaRPr lang="en-US"/>
          </a:p>
        </p:txBody>
      </p:sp>
    </p:spTree>
    <p:extLst>
      <p:ext uri="{BB962C8B-B14F-4D97-AF65-F5344CB8AC3E}">
        <p14:creationId xmlns:p14="http://schemas.microsoft.com/office/powerpoint/2010/main" val="4193976560"/>
      </p:ext>
    </p:extLst>
  </p:cSld>
  <p:clrMapOvr>
    <a:masterClrMapping/>
  </p:clrMapOvr>
  <mc:AlternateContent xmlns:mc="http://schemas.openxmlformats.org/markup-compatibility/2006" xmlns:p14="http://schemas.microsoft.com/office/powerpoint/2010/main">
    <mc:Choice Requires="p14">
      <p:transition spd="slow" p14:dur="2000" advTm="48165"/>
    </mc:Choice>
    <mc:Fallback xmlns="">
      <p:transition spd="slow" advTm="4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fontScale="92500" lnSpcReduction="20000"/>
          </a:bodyPr>
          <a:lstStyle/>
          <a:p>
            <a:pPr algn="l"/>
            <a:r>
              <a:rPr lang="en-US" b="1" i="1" u="sng" dirty="0"/>
              <a:t>Number of Noun:</a:t>
            </a:r>
            <a:endParaRPr lang="en-US" dirty="0"/>
          </a:p>
          <a:p>
            <a:pPr algn="l"/>
            <a:r>
              <a:rPr lang="en-US" dirty="0"/>
              <a:t> </a:t>
            </a:r>
          </a:p>
          <a:p>
            <a:pPr algn="l"/>
            <a:r>
              <a:rPr lang="en-US" dirty="0"/>
              <a:t>Nouns fall into different classes both for grammatical and semantic (meaning) reasons.</a:t>
            </a:r>
          </a:p>
          <a:p>
            <a:pPr algn="l"/>
            <a:r>
              <a:rPr lang="en-US" b="1" dirty="0"/>
              <a:t>	</a:t>
            </a:r>
            <a:r>
              <a:rPr lang="en-US" dirty="0"/>
              <a:t>It got two types:</a:t>
            </a:r>
          </a:p>
          <a:p>
            <a:pPr algn="l"/>
            <a:r>
              <a:rPr lang="en-US" dirty="0"/>
              <a:t>	</a:t>
            </a:r>
            <a:r>
              <a:rPr lang="en-US" b="1" dirty="0" err="1"/>
              <a:t>i</a:t>
            </a:r>
            <a:r>
              <a:rPr lang="en-US" b="1" dirty="0"/>
              <a:t>.	</a:t>
            </a:r>
            <a:r>
              <a:rPr lang="en-US" dirty="0"/>
              <a:t>Count Nouns		</a:t>
            </a:r>
            <a:r>
              <a:rPr lang="en-US" b="1" dirty="0"/>
              <a:t>ii.	</a:t>
            </a:r>
            <a:r>
              <a:rPr lang="en-US" dirty="0"/>
              <a:t>Mass Nouns</a:t>
            </a:r>
          </a:p>
          <a:p>
            <a:pPr algn="l"/>
            <a:r>
              <a:rPr lang="en-US" dirty="0"/>
              <a:t> </a:t>
            </a:r>
          </a:p>
          <a:p>
            <a:pPr algn="l"/>
            <a:r>
              <a:rPr lang="en-US" b="1" i="1" dirty="0" err="1"/>
              <a:t>i</a:t>
            </a:r>
            <a:r>
              <a:rPr lang="en-US" b="1" i="1" dirty="0"/>
              <a:t>. Count Nouns:</a:t>
            </a:r>
            <a:endParaRPr lang="en-US" dirty="0"/>
          </a:p>
          <a:p>
            <a:pPr algn="l"/>
            <a:r>
              <a:rPr lang="en-US" b="1" dirty="0"/>
              <a:t>Count nouns</a:t>
            </a:r>
            <a:r>
              <a:rPr lang="en-US" dirty="0"/>
              <a:t> name anything that can be counted (four books, two continents, a few dishes, a dozen buildings).</a:t>
            </a:r>
          </a:p>
          <a:p>
            <a:pPr algn="l"/>
            <a:r>
              <a:rPr lang="en-US" b="1" i="1" dirty="0"/>
              <a:t>ii. Mass Nouns:</a:t>
            </a:r>
            <a:endParaRPr lang="en-US" dirty="0"/>
          </a:p>
          <a:p>
            <a:pPr algn="l"/>
            <a:r>
              <a:rPr lang="en-US" b="1" dirty="0"/>
              <a:t>Mass nouns </a:t>
            </a:r>
            <a:r>
              <a:rPr lang="en-US" dirty="0"/>
              <a:t>(or non-count nouns) name something that can't be counted (water, air, energy, blood).</a:t>
            </a:r>
          </a:p>
          <a:p>
            <a:pPr algn="l"/>
            <a:r>
              <a:rPr lang="en-US" dirty="0"/>
              <a:t>	Some nouns are uncountable in English, but countable in other languages. Here are some of the most common of these uncountable nouns, together with some related countable expression.</a:t>
            </a:r>
          </a:p>
          <a:p>
            <a:br>
              <a:rPr lang="en-US" dirty="0"/>
            </a:br>
            <a:endParaRPr lang="en-US" dirty="0"/>
          </a:p>
        </p:txBody>
      </p:sp>
      <p:pic>
        <p:nvPicPr>
          <p:cNvPr id="4" name="Audio 3">
            <a:hlinkClick r:id="" action="ppaction://media"/>
            <a:extLst>
              <a:ext uri="{FF2B5EF4-FFF2-40B4-BE49-F238E27FC236}">
                <a16:creationId xmlns:a16="http://schemas.microsoft.com/office/drawing/2014/main" id="{4EE52DB5-83E7-480B-8D4C-43E21464E7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1AB11F4-49FA-4B11-B031-4553A096CFF3}"/>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2C01A33E-8A0A-4D58-98C3-17DB05141B6E}"/>
              </a:ext>
            </a:extLst>
          </p:cNvPr>
          <p:cNvSpPr>
            <a:spLocks noGrp="1"/>
          </p:cNvSpPr>
          <p:nvPr>
            <p:ph type="sldNum" sz="quarter" idx="12"/>
          </p:nvPr>
        </p:nvSpPr>
        <p:spPr/>
        <p:txBody>
          <a:bodyPr/>
          <a:lstStyle/>
          <a:p>
            <a:fld id="{DF6957C2-B8E4-468B-8C1F-94E4587E0A77}" type="slidenum">
              <a:rPr lang="en-US" smtClean="0"/>
              <a:t>4</a:t>
            </a:fld>
            <a:endParaRPr lang="en-US"/>
          </a:p>
        </p:txBody>
      </p:sp>
    </p:spTree>
    <p:extLst>
      <p:ext uri="{BB962C8B-B14F-4D97-AF65-F5344CB8AC3E}">
        <p14:creationId xmlns:p14="http://schemas.microsoft.com/office/powerpoint/2010/main" val="3620921243"/>
      </p:ext>
    </p:extLst>
  </p:cSld>
  <p:clrMapOvr>
    <a:masterClrMapping/>
  </p:clrMapOvr>
  <mc:AlternateContent xmlns:mc="http://schemas.openxmlformats.org/markup-compatibility/2006" xmlns:p14="http://schemas.microsoft.com/office/powerpoint/2010/main">
    <mc:Choice Requires="p14">
      <p:transition spd="slow" p14:dur="2000" advTm="41209"/>
    </mc:Choice>
    <mc:Fallback xmlns="">
      <p:transition spd="slow" advTm="4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Case of noun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a:bodyPr>
          <a:lstStyle/>
          <a:p>
            <a:pPr algn="l"/>
            <a:r>
              <a:rPr lang="en-US" dirty="0"/>
              <a:t>The relation in which a noun stands to some other word, or the change of form by which this relation is indicated, is called its </a:t>
            </a:r>
            <a:r>
              <a:rPr lang="en-US" b="1" dirty="0"/>
              <a:t>Case</a:t>
            </a:r>
            <a:r>
              <a:rPr lang="en-US" dirty="0"/>
              <a:t>.</a:t>
            </a:r>
          </a:p>
          <a:p>
            <a:pPr algn="l"/>
            <a:r>
              <a:rPr lang="en-US" dirty="0"/>
              <a:t>In fact, in most synthetic languages like old Greek and Latin or Arabic etc. the noun takes some suffix or ending which tells whether the noun is being used as a subject, object etc.</a:t>
            </a:r>
          </a:p>
          <a:p>
            <a:pPr algn="l"/>
            <a:r>
              <a:rPr lang="en-US" dirty="0"/>
              <a:t>There are </a:t>
            </a:r>
            <a:r>
              <a:rPr lang="en-US" b="1" dirty="0"/>
              <a:t>five Cases</a:t>
            </a:r>
            <a:r>
              <a:rPr lang="en-US" dirty="0"/>
              <a:t> in English, </a:t>
            </a:r>
            <a:r>
              <a:rPr lang="en-US" b="1" dirty="0"/>
              <a:t>the Nominative</a:t>
            </a:r>
            <a:r>
              <a:rPr lang="en-US" dirty="0"/>
              <a:t>, </a:t>
            </a:r>
            <a:r>
              <a:rPr lang="en-US" b="1" dirty="0"/>
              <a:t>the Vocative</a:t>
            </a:r>
            <a:r>
              <a:rPr lang="en-US" dirty="0"/>
              <a:t>, </a:t>
            </a:r>
            <a:r>
              <a:rPr lang="en-US" b="1" dirty="0"/>
              <a:t>the Genitive</a:t>
            </a:r>
            <a:r>
              <a:rPr lang="en-US" dirty="0"/>
              <a:t>, </a:t>
            </a:r>
            <a:r>
              <a:rPr lang="en-US" b="1" dirty="0"/>
              <a:t>the Accusative</a:t>
            </a:r>
            <a:r>
              <a:rPr lang="en-US" dirty="0"/>
              <a:t>, and the </a:t>
            </a:r>
            <a:r>
              <a:rPr lang="en-US" b="1" dirty="0"/>
              <a:t>Dative</a:t>
            </a:r>
            <a:r>
              <a:rPr lang="en-US" dirty="0"/>
              <a:t>. </a:t>
            </a:r>
          </a:p>
          <a:p>
            <a:pPr algn="l"/>
            <a:r>
              <a:rPr lang="en-US" dirty="0"/>
              <a:t>But </a:t>
            </a:r>
            <a:r>
              <a:rPr lang="en-US" b="1" dirty="0"/>
              <a:t>the Genitive(’s)</a:t>
            </a:r>
            <a:r>
              <a:rPr lang="en-US" dirty="0"/>
              <a:t>, is the only case that is now indicated by a case ending or change of from. The other cases have lost their case endings, and are indicated only by grammatical relation.</a:t>
            </a:r>
          </a:p>
          <a:p>
            <a:pPr algn="l"/>
            <a:r>
              <a:rPr lang="en-US" dirty="0"/>
              <a:t>When a noun is used as the </a:t>
            </a:r>
            <a:r>
              <a:rPr lang="en-US" b="1" dirty="0"/>
              <a:t>subject</a:t>
            </a:r>
            <a:r>
              <a:rPr lang="en-US" dirty="0"/>
              <a:t> to a verb, it is in </a:t>
            </a:r>
            <a:r>
              <a:rPr lang="en-US" b="1" dirty="0"/>
              <a:t>the Nominative case</a:t>
            </a:r>
            <a:r>
              <a:rPr lang="en-US" dirty="0"/>
              <a:t> when used for the sake of address it is in the </a:t>
            </a:r>
            <a:r>
              <a:rPr lang="en-US" b="1" dirty="0"/>
              <a:t>Vocative case</a:t>
            </a:r>
            <a:r>
              <a:rPr lang="en-US" dirty="0"/>
              <a:t>.</a:t>
            </a:r>
          </a:p>
          <a:p>
            <a:pPr algn="l"/>
            <a:r>
              <a:rPr lang="en-US" b="1" dirty="0"/>
              <a:t>	Rain</a:t>
            </a:r>
            <a:r>
              <a:rPr lang="en-US" dirty="0"/>
              <a:t> falls. (Nominative of Subject)</a:t>
            </a:r>
          </a:p>
          <a:p>
            <a:pPr algn="l"/>
            <a:r>
              <a:rPr lang="en-US" b="1" dirty="0"/>
              <a:t>	</a:t>
            </a:r>
            <a:r>
              <a:rPr lang="en-US" dirty="0"/>
              <a:t>Are you coming, </a:t>
            </a:r>
            <a:r>
              <a:rPr lang="en-US" b="1" dirty="0"/>
              <a:t>my friend</a:t>
            </a:r>
            <a:r>
              <a:rPr lang="en-US" dirty="0"/>
              <a:t>? (Vocative)</a:t>
            </a:r>
          </a:p>
          <a:p>
            <a:endParaRPr lang="en-US" dirty="0"/>
          </a:p>
        </p:txBody>
      </p:sp>
      <p:pic>
        <p:nvPicPr>
          <p:cNvPr id="4" name="Audio 3">
            <a:hlinkClick r:id="" action="ppaction://media"/>
            <a:extLst>
              <a:ext uri="{FF2B5EF4-FFF2-40B4-BE49-F238E27FC236}">
                <a16:creationId xmlns:a16="http://schemas.microsoft.com/office/drawing/2014/main" id="{098E6B3E-7088-4DA8-A01E-32874549E2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4C6FD721-8507-4EE0-A545-2B460694D26C}"/>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7228E6D0-92C0-4ADA-926A-28DF3112AB42}"/>
              </a:ext>
            </a:extLst>
          </p:cNvPr>
          <p:cNvSpPr>
            <a:spLocks noGrp="1"/>
          </p:cNvSpPr>
          <p:nvPr>
            <p:ph type="sldNum" sz="quarter" idx="12"/>
          </p:nvPr>
        </p:nvSpPr>
        <p:spPr/>
        <p:txBody>
          <a:bodyPr/>
          <a:lstStyle/>
          <a:p>
            <a:fld id="{DF6957C2-B8E4-468B-8C1F-94E4587E0A77}" type="slidenum">
              <a:rPr lang="en-US" smtClean="0"/>
              <a:t>5</a:t>
            </a:fld>
            <a:endParaRPr lang="en-US"/>
          </a:p>
        </p:txBody>
      </p:sp>
    </p:spTree>
    <p:extLst>
      <p:ext uri="{BB962C8B-B14F-4D97-AF65-F5344CB8AC3E}">
        <p14:creationId xmlns:p14="http://schemas.microsoft.com/office/powerpoint/2010/main" val="178185921"/>
      </p:ext>
    </p:extLst>
  </p:cSld>
  <p:clrMapOvr>
    <a:masterClrMapping/>
  </p:clrMapOvr>
  <mc:AlternateContent xmlns:mc="http://schemas.openxmlformats.org/markup-compatibility/2006" xmlns:p14="http://schemas.microsoft.com/office/powerpoint/2010/main">
    <mc:Choice Requires="p14">
      <p:transition spd="slow" p14:dur="2000" advTm="77011"/>
    </mc:Choice>
    <mc:Fallback xmlns="">
      <p:transition spd="slow" advTm="7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Case of noun </a:t>
            </a:r>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normAutofit/>
          </a:bodyPr>
          <a:lstStyle/>
          <a:p>
            <a:pPr algn="l"/>
            <a:r>
              <a:rPr lang="en-US" b="1" dirty="0"/>
              <a:t>The Accusative</a:t>
            </a:r>
            <a:r>
              <a:rPr lang="en-US" dirty="0"/>
              <a:t> is the case of the Direct Object.</a:t>
            </a:r>
          </a:p>
          <a:p>
            <a:pPr algn="l"/>
            <a:r>
              <a:rPr lang="en-US" dirty="0"/>
              <a:t>The man killed </a:t>
            </a:r>
            <a:r>
              <a:rPr lang="en-US" b="1" dirty="0"/>
              <a:t>the rat</a:t>
            </a:r>
            <a:r>
              <a:rPr lang="en-US" dirty="0"/>
              <a:t>. (Accusative)</a:t>
            </a:r>
          </a:p>
          <a:p>
            <a:pPr algn="l"/>
            <a:r>
              <a:rPr lang="en-US" b="1" dirty="0"/>
              <a:t>The Dative</a:t>
            </a:r>
            <a:r>
              <a:rPr lang="en-US" dirty="0"/>
              <a:t> is the case of the Indirect Object.</a:t>
            </a:r>
          </a:p>
          <a:p>
            <a:pPr algn="l"/>
            <a:r>
              <a:rPr lang="en-US" dirty="0"/>
              <a:t>He gave </a:t>
            </a:r>
            <a:r>
              <a:rPr lang="en-US" b="1" dirty="0"/>
              <a:t>the man</a:t>
            </a:r>
            <a:r>
              <a:rPr lang="en-US" dirty="0"/>
              <a:t> a rupee. (Dative case)</a:t>
            </a:r>
          </a:p>
          <a:p>
            <a:pPr algn="l"/>
            <a:r>
              <a:rPr lang="en-US" b="1" dirty="0"/>
              <a:t>The Genitive</a:t>
            </a:r>
            <a:r>
              <a:rPr lang="en-US" dirty="0"/>
              <a:t> case usually denotes relationship, or ownership. It is formed by adding’s (which is called apostrophe’s) to the noun; as:</a:t>
            </a:r>
          </a:p>
          <a:p>
            <a:pPr algn="l"/>
            <a:r>
              <a:rPr lang="en-US" dirty="0"/>
              <a:t>Singular –man’s 		Plural-men’s </a:t>
            </a:r>
          </a:p>
          <a:p>
            <a:pPr algn="l"/>
            <a:r>
              <a:rPr lang="en-US" dirty="0"/>
              <a:t>The old inflection for the Genitive case was </a:t>
            </a:r>
            <a:r>
              <a:rPr lang="en-US" b="1" dirty="0"/>
              <a:t>es</a:t>
            </a:r>
            <a:r>
              <a:rPr lang="en-US" dirty="0"/>
              <a:t>. When the </a:t>
            </a:r>
            <a:r>
              <a:rPr lang="en-US" b="1" dirty="0"/>
              <a:t>‘e’</a:t>
            </a:r>
            <a:r>
              <a:rPr lang="en-US" dirty="0"/>
              <a:t> was omitted, the absence of the </a:t>
            </a:r>
            <a:r>
              <a:rPr lang="en-US" b="1" dirty="0"/>
              <a:t>e</a:t>
            </a:r>
            <a:r>
              <a:rPr lang="en-US" dirty="0"/>
              <a:t> was indicated by the comma or apostrophe; as moon, </a:t>
            </a:r>
            <a:r>
              <a:rPr lang="en-US" dirty="0" err="1"/>
              <a:t>moones</a:t>
            </a:r>
            <a:r>
              <a:rPr lang="en-US" dirty="0"/>
              <a:t> (old), moon’s (new)</a:t>
            </a:r>
          </a:p>
          <a:p>
            <a:endParaRPr lang="en-US" dirty="0"/>
          </a:p>
        </p:txBody>
      </p:sp>
      <p:pic>
        <p:nvPicPr>
          <p:cNvPr id="4" name="Audio 3">
            <a:hlinkClick r:id="" action="ppaction://media"/>
            <a:extLst>
              <a:ext uri="{FF2B5EF4-FFF2-40B4-BE49-F238E27FC236}">
                <a16:creationId xmlns:a16="http://schemas.microsoft.com/office/drawing/2014/main" id="{31E0EDFF-3A0C-49E9-B29D-D7CE6D7CD1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E46FB360-C7D6-4455-8593-7A2057126F42}"/>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3183FC37-509E-406A-A830-014CDECF6D3A}"/>
              </a:ext>
            </a:extLst>
          </p:cNvPr>
          <p:cNvSpPr>
            <a:spLocks noGrp="1"/>
          </p:cNvSpPr>
          <p:nvPr>
            <p:ph type="sldNum" sz="quarter" idx="12"/>
          </p:nvPr>
        </p:nvSpPr>
        <p:spPr/>
        <p:txBody>
          <a:bodyPr/>
          <a:lstStyle/>
          <a:p>
            <a:fld id="{DF6957C2-B8E4-468B-8C1F-94E4587E0A77}" type="slidenum">
              <a:rPr lang="en-US" smtClean="0"/>
              <a:t>6</a:t>
            </a:fld>
            <a:endParaRPr lang="en-US"/>
          </a:p>
        </p:txBody>
      </p:sp>
    </p:spTree>
    <p:extLst>
      <p:ext uri="{BB962C8B-B14F-4D97-AF65-F5344CB8AC3E}">
        <p14:creationId xmlns:p14="http://schemas.microsoft.com/office/powerpoint/2010/main" val="1320951109"/>
      </p:ext>
    </p:extLst>
  </p:cSld>
  <p:clrMapOvr>
    <a:masterClrMapping/>
  </p:clrMapOvr>
  <mc:AlternateContent xmlns:mc="http://schemas.openxmlformats.org/markup-compatibility/2006" xmlns:p14="http://schemas.microsoft.com/office/powerpoint/2010/main">
    <mc:Choice Requires="p14">
      <p:transition spd="slow" p14:dur="2000" advTm="41455"/>
    </mc:Choice>
    <mc:Fallback xmlns="">
      <p:transition spd="slow" advTm="4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Gender </a:t>
            </a:r>
          </a:p>
        </p:txBody>
      </p:sp>
      <p:pic>
        <p:nvPicPr>
          <p:cNvPr id="4" name="Picture 3">
            <a:extLst>
              <a:ext uri="{FF2B5EF4-FFF2-40B4-BE49-F238E27FC236}">
                <a16:creationId xmlns:a16="http://schemas.microsoft.com/office/drawing/2014/main" id="{CBB37A90-03E7-4A78-8240-667107CB77CB}"/>
              </a:ext>
            </a:extLst>
          </p:cNvPr>
          <p:cNvPicPr>
            <a:picLocks noChangeAspect="1"/>
          </p:cNvPicPr>
          <p:nvPr/>
        </p:nvPicPr>
        <p:blipFill>
          <a:blip r:embed="rId4"/>
          <a:stretch>
            <a:fillRect/>
          </a:stretch>
        </p:blipFill>
        <p:spPr>
          <a:xfrm>
            <a:off x="3348990" y="2216658"/>
            <a:ext cx="5494020" cy="2424684"/>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A8EB0811-10D7-412B-84C3-31A4B38C58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CD122B27-C420-4975-A7E6-06A0D13BABA3}"/>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594A92DC-DC8E-4381-A99B-AD28650BDBB2}"/>
              </a:ext>
            </a:extLst>
          </p:cNvPr>
          <p:cNvSpPr>
            <a:spLocks noGrp="1"/>
          </p:cNvSpPr>
          <p:nvPr>
            <p:ph type="sldNum" sz="quarter" idx="12"/>
          </p:nvPr>
        </p:nvSpPr>
        <p:spPr/>
        <p:txBody>
          <a:bodyPr/>
          <a:lstStyle/>
          <a:p>
            <a:fld id="{DF6957C2-B8E4-468B-8C1F-94E4587E0A77}" type="slidenum">
              <a:rPr lang="en-US" smtClean="0"/>
              <a:t>7</a:t>
            </a:fld>
            <a:endParaRPr lang="en-US"/>
          </a:p>
        </p:txBody>
      </p:sp>
    </p:spTree>
    <p:extLst>
      <p:ext uri="{BB962C8B-B14F-4D97-AF65-F5344CB8AC3E}">
        <p14:creationId xmlns:p14="http://schemas.microsoft.com/office/powerpoint/2010/main" val="866132860"/>
      </p:ext>
    </p:extLst>
  </p:cSld>
  <p:clrMapOvr>
    <a:masterClrMapping/>
  </p:clrMapOvr>
  <mc:AlternateContent xmlns:mc="http://schemas.openxmlformats.org/markup-compatibility/2006" xmlns:p14="http://schemas.microsoft.com/office/powerpoint/2010/main">
    <mc:Choice Requires="p14">
      <p:transition spd="slow" p14:dur="2000" advTm="14880"/>
    </mc:Choice>
    <mc:Fallback xmlns="">
      <p:transition spd="slow" advTm="14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r>
              <a:rPr lang="en-US" dirty="0"/>
              <a:t>Pronouns </a:t>
            </a:r>
          </a:p>
        </p:txBody>
      </p:sp>
      <p:pic>
        <p:nvPicPr>
          <p:cNvPr id="4" name="Picture 3">
            <a:extLst>
              <a:ext uri="{FF2B5EF4-FFF2-40B4-BE49-F238E27FC236}">
                <a16:creationId xmlns:a16="http://schemas.microsoft.com/office/drawing/2014/main" id="{F2361453-1483-481C-961A-E5190FC5F8DF}"/>
              </a:ext>
            </a:extLst>
          </p:cNvPr>
          <p:cNvPicPr>
            <a:picLocks noChangeAspect="1"/>
          </p:cNvPicPr>
          <p:nvPr/>
        </p:nvPicPr>
        <p:blipFill>
          <a:blip r:embed="rId4"/>
          <a:stretch>
            <a:fillRect/>
          </a:stretch>
        </p:blipFill>
        <p:spPr>
          <a:xfrm>
            <a:off x="1730326" y="1800665"/>
            <a:ext cx="9228406" cy="4121833"/>
          </a:xfrm>
          <a:prstGeom prst="rect">
            <a:avLst/>
          </a:prstGeom>
        </p:spPr>
      </p:pic>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endParaRPr lang="en-US" dirty="0"/>
          </a:p>
        </p:txBody>
      </p:sp>
      <p:pic>
        <p:nvPicPr>
          <p:cNvPr id="5" name="Audio 4">
            <a:hlinkClick r:id="" action="ppaction://media"/>
            <a:extLst>
              <a:ext uri="{FF2B5EF4-FFF2-40B4-BE49-F238E27FC236}">
                <a16:creationId xmlns:a16="http://schemas.microsoft.com/office/drawing/2014/main" id="{948FE6E1-101D-4C15-B78C-664B98F15A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Footer Placeholder 5">
            <a:extLst>
              <a:ext uri="{FF2B5EF4-FFF2-40B4-BE49-F238E27FC236}">
                <a16:creationId xmlns:a16="http://schemas.microsoft.com/office/drawing/2014/main" id="{FD01BE5E-BD2C-439B-82C3-F2D9ED6D1539}"/>
              </a:ext>
            </a:extLst>
          </p:cNvPr>
          <p:cNvSpPr>
            <a:spLocks noGrp="1"/>
          </p:cNvSpPr>
          <p:nvPr>
            <p:ph type="ftr" sz="quarter" idx="11"/>
          </p:nvPr>
        </p:nvSpPr>
        <p:spPr/>
        <p:txBody>
          <a:bodyPr/>
          <a:lstStyle/>
          <a:p>
            <a:r>
              <a:rPr lang="en-US"/>
              <a:t>Pedagogical grammar by Prof Shakeel Amjad</a:t>
            </a:r>
          </a:p>
        </p:txBody>
      </p:sp>
      <p:sp>
        <p:nvSpPr>
          <p:cNvPr id="7" name="Slide Number Placeholder 6">
            <a:extLst>
              <a:ext uri="{FF2B5EF4-FFF2-40B4-BE49-F238E27FC236}">
                <a16:creationId xmlns:a16="http://schemas.microsoft.com/office/drawing/2014/main" id="{060EA843-14B6-4706-80D1-E2E1565D0540}"/>
              </a:ext>
            </a:extLst>
          </p:cNvPr>
          <p:cNvSpPr>
            <a:spLocks noGrp="1"/>
          </p:cNvSpPr>
          <p:nvPr>
            <p:ph type="sldNum" sz="quarter" idx="12"/>
          </p:nvPr>
        </p:nvSpPr>
        <p:spPr/>
        <p:txBody>
          <a:bodyPr/>
          <a:lstStyle/>
          <a:p>
            <a:fld id="{DF6957C2-B8E4-468B-8C1F-94E4587E0A77}" type="slidenum">
              <a:rPr lang="en-US" smtClean="0"/>
              <a:t>8</a:t>
            </a:fld>
            <a:endParaRPr lang="en-US"/>
          </a:p>
        </p:txBody>
      </p:sp>
    </p:spTree>
    <p:extLst>
      <p:ext uri="{BB962C8B-B14F-4D97-AF65-F5344CB8AC3E}">
        <p14:creationId xmlns:p14="http://schemas.microsoft.com/office/powerpoint/2010/main" val="2337134963"/>
      </p:ext>
    </p:extLst>
  </p:cSld>
  <p:clrMapOvr>
    <a:masterClrMapping/>
  </p:clrMapOvr>
  <mc:AlternateContent xmlns:mc="http://schemas.openxmlformats.org/markup-compatibility/2006" xmlns:p14="http://schemas.microsoft.com/office/powerpoint/2010/main">
    <mc:Choice Requires="p14">
      <p:transition spd="slow" p14:dur="2000" advTm="22470"/>
    </mc:Choice>
    <mc:Fallback xmlns="">
      <p:transition spd="slow" advTm="22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8915F-42C8-4657-9B66-33589F8F26D6}"/>
              </a:ext>
            </a:extLst>
          </p:cNvPr>
          <p:cNvSpPr>
            <a:spLocks noGrp="1"/>
          </p:cNvSpPr>
          <p:nvPr>
            <p:ph type="ctrTitle"/>
          </p:nvPr>
        </p:nvSpPr>
        <p:spPr>
          <a:xfrm>
            <a:off x="540913" y="1"/>
            <a:ext cx="11062952" cy="824248"/>
          </a:xfrm>
          <a:solidFill>
            <a:schemeClr val="accent2">
              <a:lumMod val="40000"/>
              <a:lumOff val="60000"/>
            </a:schemeClr>
          </a:solidFill>
        </p:spPr>
        <p:txBody>
          <a:bodyPr>
            <a:normAutofit fontScale="90000"/>
          </a:bodyPr>
          <a:lstStyle/>
          <a:p>
            <a:endParaRPr lang="en-US" dirty="0"/>
          </a:p>
        </p:txBody>
      </p:sp>
      <p:sp>
        <p:nvSpPr>
          <p:cNvPr id="3" name="Subtitle 2">
            <a:extLst>
              <a:ext uri="{FF2B5EF4-FFF2-40B4-BE49-F238E27FC236}">
                <a16:creationId xmlns:a16="http://schemas.microsoft.com/office/drawing/2014/main" id="{41D6C6A8-5F75-4E5F-A18B-3CB80368328C}"/>
              </a:ext>
            </a:extLst>
          </p:cNvPr>
          <p:cNvSpPr>
            <a:spLocks noGrp="1"/>
          </p:cNvSpPr>
          <p:nvPr>
            <p:ph type="subTitle" idx="1"/>
          </p:nvPr>
        </p:nvSpPr>
        <p:spPr>
          <a:xfrm>
            <a:off x="540913" y="824249"/>
            <a:ext cx="11062952" cy="5555449"/>
          </a:xfrm>
        </p:spPr>
        <p:txBody>
          <a:bodyPr/>
          <a:lstStyle/>
          <a:p>
            <a:pPr algn="l"/>
            <a:r>
              <a:rPr lang="en-US" b="1" i="1" u="sng" dirty="0"/>
              <a:t>The Need of Pronoun:</a:t>
            </a:r>
            <a:endParaRPr lang="en-US" dirty="0"/>
          </a:p>
          <a:p>
            <a:pPr algn="l"/>
            <a:r>
              <a:rPr lang="en-US" dirty="0"/>
              <a:t> </a:t>
            </a:r>
          </a:p>
          <a:p>
            <a:pPr algn="l"/>
            <a:r>
              <a:rPr lang="en-US" dirty="0"/>
              <a:t>When we wish to speak of a name several times in succession, it is bad to repeat the noun.</a:t>
            </a:r>
          </a:p>
          <a:p>
            <a:pPr algn="l"/>
            <a:r>
              <a:rPr lang="en-US" b="1" i="1" dirty="0"/>
              <a:t>For Example:</a:t>
            </a:r>
            <a:endParaRPr lang="en-US" dirty="0"/>
          </a:p>
          <a:p>
            <a:pPr algn="l"/>
            <a:r>
              <a:rPr lang="en-US" b="1" dirty="0"/>
              <a:t>Ahmed</a:t>
            </a:r>
            <a:r>
              <a:rPr lang="en-US" dirty="0"/>
              <a:t> saw a flower in the garden. </a:t>
            </a:r>
            <a:r>
              <a:rPr lang="en-US" b="1" dirty="0"/>
              <a:t>Ahmed</a:t>
            </a:r>
            <a:r>
              <a:rPr lang="en-US" dirty="0"/>
              <a:t> liked the flower’s </a:t>
            </a:r>
            <a:r>
              <a:rPr lang="en-US" dirty="0" err="1"/>
              <a:t>colour</a:t>
            </a:r>
            <a:r>
              <a:rPr lang="en-US" dirty="0"/>
              <a:t>.</a:t>
            </a:r>
          </a:p>
          <a:p>
            <a:pPr algn="l"/>
            <a:r>
              <a:rPr lang="en-US" dirty="0"/>
              <a:t>The chief use of Pronoun is to save the repetition of nouns so we can have the above sentences in this way.</a:t>
            </a:r>
          </a:p>
          <a:p>
            <a:pPr algn="l"/>
            <a:r>
              <a:rPr lang="en-US" b="1" dirty="0"/>
              <a:t>Ahmed </a:t>
            </a:r>
            <a:r>
              <a:rPr lang="en-US" dirty="0"/>
              <a:t>saw a flower in the garden. </a:t>
            </a:r>
            <a:r>
              <a:rPr lang="en-US" b="1" dirty="0"/>
              <a:t>He</a:t>
            </a:r>
            <a:r>
              <a:rPr lang="en-US" dirty="0"/>
              <a:t> liked its </a:t>
            </a:r>
            <a:r>
              <a:rPr lang="en-US" dirty="0" err="1"/>
              <a:t>colour</a:t>
            </a:r>
            <a:r>
              <a:rPr lang="en-US" dirty="0"/>
              <a:t>. (the pronoun </a:t>
            </a:r>
            <a:r>
              <a:rPr lang="en-US" b="1" dirty="0"/>
              <a:t>He</a:t>
            </a:r>
            <a:r>
              <a:rPr lang="en-US" dirty="0"/>
              <a:t> is used in place of the noun </a:t>
            </a:r>
            <a:r>
              <a:rPr lang="en-US" b="1" dirty="0"/>
              <a:t>Ahmed</a:t>
            </a:r>
            <a:r>
              <a:rPr lang="en-US" dirty="0"/>
              <a:t>)</a:t>
            </a:r>
          </a:p>
          <a:p>
            <a:endParaRPr lang="en-US" dirty="0"/>
          </a:p>
        </p:txBody>
      </p:sp>
      <p:pic>
        <p:nvPicPr>
          <p:cNvPr id="4" name="Audio 3">
            <a:hlinkClick r:id="" action="ppaction://media"/>
            <a:extLst>
              <a:ext uri="{FF2B5EF4-FFF2-40B4-BE49-F238E27FC236}">
                <a16:creationId xmlns:a16="http://schemas.microsoft.com/office/drawing/2014/main" id="{B52E8DA8-C7AE-4286-AB82-D66DFB64A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Footer Placeholder 4">
            <a:extLst>
              <a:ext uri="{FF2B5EF4-FFF2-40B4-BE49-F238E27FC236}">
                <a16:creationId xmlns:a16="http://schemas.microsoft.com/office/drawing/2014/main" id="{547932A8-4489-4441-A2D4-2A61DD5CA647}"/>
              </a:ext>
            </a:extLst>
          </p:cNvPr>
          <p:cNvSpPr>
            <a:spLocks noGrp="1"/>
          </p:cNvSpPr>
          <p:nvPr>
            <p:ph type="ftr" sz="quarter" idx="11"/>
          </p:nvPr>
        </p:nvSpPr>
        <p:spPr/>
        <p:txBody>
          <a:bodyPr/>
          <a:lstStyle/>
          <a:p>
            <a:r>
              <a:rPr lang="en-US"/>
              <a:t>Pedagogical grammar by Prof Shakeel Amjad</a:t>
            </a:r>
          </a:p>
        </p:txBody>
      </p:sp>
      <p:sp>
        <p:nvSpPr>
          <p:cNvPr id="6" name="Slide Number Placeholder 5">
            <a:extLst>
              <a:ext uri="{FF2B5EF4-FFF2-40B4-BE49-F238E27FC236}">
                <a16:creationId xmlns:a16="http://schemas.microsoft.com/office/drawing/2014/main" id="{E7874043-34BD-4A6D-BAA1-55CA63D747E8}"/>
              </a:ext>
            </a:extLst>
          </p:cNvPr>
          <p:cNvSpPr>
            <a:spLocks noGrp="1"/>
          </p:cNvSpPr>
          <p:nvPr>
            <p:ph type="sldNum" sz="quarter" idx="12"/>
          </p:nvPr>
        </p:nvSpPr>
        <p:spPr/>
        <p:txBody>
          <a:bodyPr/>
          <a:lstStyle/>
          <a:p>
            <a:fld id="{DF6957C2-B8E4-468B-8C1F-94E4587E0A77}" type="slidenum">
              <a:rPr lang="en-US" smtClean="0"/>
              <a:t>9</a:t>
            </a:fld>
            <a:endParaRPr lang="en-US"/>
          </a:p>
        </p:txBody>
      </p:sp>
    </p:spTree>
    <p:extLst>
      <p:ext uri="{BB962C8B-B14F-4D97-AF65-F5344CB8AC3E}">
        <p14:creationId xmlns:p14="http://schemas.microsoft.com/office/powerpoint/2010/main" val="976471197"/>
      </p:ext>
    </p:extLst>
  </p:cSld>
  <p:clrMapOvr>
    <a:masterClrMapping/>
  </p:clrMapOvr>
  <mc:AlternateContent xmlns:mc="http://schemas.openxmlformats.org/markup-compatibility/2006" xmlns:p14="http://schemas.microsoft.com/office/powerpoint/2010/main">
    <mc:Choice Requires="p14">
      <p:transition spd="slow" p14:dur="2000" advTm="39912"/>
    </mc:Choice>
    <mc:Fallback xmlns="">
      <p:transition spd="slow" advTm="3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2492</Words>
  <Application>Microsoft Office PowerPoint</Application>
  <PresentationFormat>Widescreen</PresentationFormat>
  <Paragraphs>265</Paragraphs>
  <Slides>33</Slides>
  <Notes>0</Notes>
  <HiddenSlides>0</HiddenSlides>
  <MMClips>33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Calibri Light</vt:lpstr>
      <vt:lpstr>Office Theme</vt:lpstr>
      <vt:lpstr>Document</vt:lpstr>
      <vt:lpstr>PowerPoint Presentation</vt:lpstr>
      <vt:lpstr>Noun </vt:lpstr>
      <vt:lpstr>PowerPoint Presentation</vt:lpstr>
      <vt:lpstr>PowerPoint Presentation</vt:lpstr>
      <vt:lpstr>Case of noun </vt:lpstr>
      <vt:lpstr>Case of noun </vt:lpstr>
      <vt:lpstr>Gender </vt:lpstr>
      <vt:lpstr>Pronouns </vt:lpstr>
      <vt:lpstr>PowerPoint Presentation</vt:lpstr>
      <vt:lpstr>PowerPoint Presentation</vt:lpstr>
      <vt:lpstr>PowerPoint Presentation</vt:lpstr>
      <vt:lpstr>PowerPoint Presentation</vt:lpstr>
      <vt:lpstr>Verb </vt:lpstr>
      <vt:lpstr>Adjectives</vt:lpstr>
      <vt:lpstr>PowerPoint Presentation</vt:lpstr>
      <vt:lpstr>Position of adjectives </vt:lpstr>
      <vt:lpstr>PowerPoint Presentation</vt:lpstr>
      <vt:lpstr>PowerPoint Presentation</vt:lpstr>
      <vt:lpstr>PowerPoint Presentation</vt:lpstr>
      <vt:lpstr>PowerPoint Presentation</vt:lpstr>
      <vt:lpstr>Adverbs </vt:lpstr>
      <vt:lpstr>PowerPoint Presentation</vt:lpstr>
      <vt:lpstr>PowerPoint Presentation</vt:lpstr>
      <vt:lpstr>Conjunctions </vt:lpstr>
      <vt:lpstr>PowerPoint Presentation</vt:lpstr>
      <vt:lpstr>PowerPoint Presentation</vt:lpstr>
      <vt:lpstr>PowerPoint Presentation</vt:lpstr>
      <vt:lpstr>Prepositions </vt:lpstr>
      <vt:lpstr>PowerPoint Presentation</vt:lpstr>
      <vt:lpstr>PowerPoint Presentation</vt:lpstr>
      <vt:lpstr>Interjection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shakeel amjad</dc:creator>
  <cp:lastModifiedBy>shakeel amjad</cp:lastModifiedBy>
  <cp:revision>16</cp:revision>
  <dcterms:created xsi:type="dcterms:W3CDTF">2020-04-18T11:17:06Z</dcterms:created>
  <dcterms:modified xsi:type="dcterms:W3CDTF">2020-05-10T06:24:49Z</dcterms:modified>
</cp:coreProperties>
</file>