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76" r:id="rId3"/>
    <p:sldId id="289" r:id="rId4"/>
    <p:sldId id="288" r:id="rId5"/>
    <p:sldId id="287" r:id="rId6"/>
    <p:sldId id="286" r:id="rId7"/>
    <p:sldId id="285" r:id="rId8"/>
    <p:sldId id="284" r:id="rId9"/>
    <p:sldId id="283" r:id="rId10"/>
    <p:sldId id="282" r:id="rId11"/>
    <p:sldId id="280" r:id="rId12"/>
    <p:sldId id="279" r:id="rId13"/>
    <p:sldId id="278" r:id="rId14"/>
    <p:sldId id="277" r:id="rId15"/>
    <p:sldId id="290" r:id="rId16"/>
    <p:sldId id="295" r:id="rId17"/>
    <p:sldId id="294" r:id="rId18"/>
    <p:sldId id="293" r:id="rId19"/>
    <p:sldId id="292" r:id="rId20"/>
    <p:sldId id="291" r:id="rId21"/>
    <p:sldId id="297" r:id="rId22"/>
    <p:sldId id="298" r:id="rId23"/>
    <p:sldId id="296" r:id="rId24"/>
    <p:sldId id="257" r:id="rId25"/>
    <p:sldId id="262" r:id="rId26"/>
    <p:sldId id="261" r:id="rId27"/>
    <p:sldId id="260" r:id="rId28"/>
    <p:sldId id="263" r:id="rId29"/>
    <p:sldId id="269" r:id="rId30"/>
    <p:sldId id="268" r:id="rId31"/>
    <p:sldId id="267" r:id="rId32"/>
    <p:sldId id="266" r:id="rId33"/>
    <p:sldId id="265" r:id="rId34"/>
    <p:sldId id="264" r:id="rId35"/>
    <p:sldId id="259" r:id="rId36"/>
    <p:sldId id="258" r:id="rId37"/>
    <p:sldId id="273" r:id="rId38"/>
    <p:sldId id="272" r:id="rId39"/>
    <p:sldId id="271" r:id="rId40"/>
    <p:sldId id="274" r:id="rId41"/>
    <p:sldId id="275" r:id="rId42"/>
    <p:sldId id="27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2EE633-BA80-4346-B863-1C8071270734}" type="datetimeFigureOut">
              <a:rPr lang="en-US" smtClean="0"/>
              <a:t>5/3/2020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0E194E-60D0-45B9-BD95-CE776EC616EE}" type="slidenum">
              <a:rPr lang="en-US" smtClean="0"/>
              <a:t>‹#›</a:t>
            </a:fld>
            <a:endParaRPr lang="en-US"/>
          </a:p>
        </p:txBody>
      </p:sp>
    </p:spTree>
    <p:extLst>
      <p:ext uri="{BB962C8B-B14F-4D97-AF65-F5344CB8AC3E}">
        <p14:creationId xmlns:p14="http://schemas.microsoft.com/office/powerpoint/2010/main" val="3045307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0E840-C2F3-4C92-B3DA-3392ACAD83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4D0697-8836-4ADB-81E8-D95454B5B3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834409-979D-4761-8467-104912E64712}"/>
              </a:ext>
            </a:extLst>
          </p:cNvPr>
          <p:cNvSpPr>
            <a:spLocks noGrp="1"/>
          </p:cNvSpPr>
          <p:nvPr>
            <p:ph type="dt" sz="half" idx="10"/>
          </p:nvPr>
        </p:nvSpPr>
        <p:spPr/>
        <p:txBody>
          <a:bodyPr/>
          <a:lstStyle/>
          <a:p>
            <a:fld id="{52CA7417-090D-4A71-899C-0EF97DAF14FA}" type="datetime1">
              <a:rPr lang="en-US" smtClean="0"/>
              <a:t>5/3/2020</a:t>
            </a:fld>
            <a:endParaRPr lang="en-US"/>
          </a:p>
        </p:txBody>
      </p:sp>
      <p:sp>
        <p:nvSpPr>
          <p:cNvPr id="5" name="Footer Placeholder 4">
            <a:extLst>
              <a:ext uri="{FF2B5EF4-FFF2-40B4-BE49-F238E27FC236}">
                <a16:creationId xmlns:a16="http://schemas.microsoft.com/office/drawing/2014/main" id="{44A0CD51-8776-4542-98C0-94431616A696}"/>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DD7B09E9-3216-42F4-B8F2-E413BB62DCED}"/>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2720650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5EF0E-7621-428E-B27A-9032A26F8C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9CB72E-8F0D-44E3-A3A6-136C1E5533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D8F79F-AD98-42A8-9C2A-74DEEA8BC930}"/>
              </a:ext>
            </a:extLst>
          </p:cNvPr>
          <p:cNvSpPr>
            <a:spLocks noGrp="1"/>
          </p:cNvSpPr>
          <p:nvPr>
            <p:ph type="dt" sz="half" idx="10"/>
          </p:nvPr>
        </p:nvSpPr>
        <p:spPr/>
        <p:txBody>
          <a:bodyPr/>
          <a:lstStyle/>
          <a:p>
            <a:fld id="{094A64E6-F66C-4C97-A10A-E801ED725DC4}" type="datetime1">
              <a:rPr lang="en-US" smtClean="0"/>
              <a:t>5/3/2020</a:t>
            </a:fld>
            <a:endParaRPr lang="en-US"/>
          </a:p>
        </p:txBody>
      </p:sp>
      <p:sp>
        <p:nvSpPr>
          <p:cNvPr id="5" name="Footer Placeholder 4">
            <a:extLst>
              <a:ext uri="{FF2B5EF4-FFF2-40B4-BE49-F238E27FC236}">
                <a16:creationId xmlns:a16="http://schemas.microsoft.com/office/drawing/2014/main" id="{0D73F24D-B6F7-4755-B52F-4B33DAF6131F}"/>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246EFFF2-56E1-4965-9851-47122F74B831}"/>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3898478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1EC39-6440-4C25-8CCB-A641160F3C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BDFFC2-9636-4553-BECC-D166BBAC0B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0CB2B5-7227-4B8C-87D9-FA747E4FC6DB}"/>
              </a:ext>
            </a:extLst>
          </p:cNvPr>
          <p:cNvSpPr>
            <a:spLocks noGrp="1"/>
          </p:cNvSpPr>
          <p:nvPr>
            <p:ph type="dt" sz="half" idx="10"/>
          </p:nvPr>
        </p:nvSpPr>
        <p:spPr/>
        <p:txBody>
          <a:bodyPr/>
          <a:lstStyle/>
          <a:p>
            <a:fld id="{7DA4ACF3-2511-4341-8B7C-68EA055ACC0A}" type="datetime1">
              <a:rPr lang="en-US" smtClean="0"/>
              <a:t>5/3/2020</a:t>
            </a:fld>
            <a:endParaRPr lang="en-US"/>
          </a:p>
        </p:txBody>
      </p:sp>
      <p:sp>
        <p:nvSpPr>
          <p:cNvPr id="5" name="Footer Placeholder 4">
            <a:extLst>
              <a:ext uri="{FF2B5EF4-FFF2-40B4-BE49-F238E27FC236}">
                <a16:creationId xmlns:a16="http://schemas.microsoft.com/office/drawing/2014/main" id="{ED520AF6-74AA-4046-8887-70FA778FA112}"/>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6D05D687-63A8-4862-B518-D86BE8C87A3F}"/>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3614937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B325F-E206-4A48-8463-E581108D4C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2FC9CF-C726-45BB-9E9F-A4F3E417E5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442F3C-0C58-4C84-AEAC-2DE1453E7F0D}"/>
              </a:ext>
            </a:extLst>
          </p:cNvPr>
          <p:cNvSpPr>
            <a:spLocks noGrp="1"/>
          </p:cNvSpPr>
          <p:nvPr>
            <p:ph type="dt" sz="half" idx="10"/>
          </p:nvPr>
        </p:nvSpPr>
        <p:spPr/>
        <p:txBody>
          <a:bodyPr/>
          <a:lstStyle/>
          <a:p>
            <a:fld id="{909B89F1-E85D-474B-8B94-E5B9D3E8A496}" type="datetime1">
              <a:rPr lang="en-US" smtClean="0"/>
              <a:t>5/3/2020</a:t>
            </a:fld>
            <a:endParaRPr lang="en-US"/>
          </a:p>
        </p:txBody>
      </p:sp>
      <p:sp>
        <p:nvSpPr>
          <p:cNvPr id="5" name="Footer Placeholder 4">
            <a:extLst>
              <a:ext uri="{FF2B5EF4-FFF2-40B4-BE49-F238E27FC236}">
                <a16:creationId xmlns:a16="http://schemas.microsoft.com/office/drawing/2014/main" id="{21C4D065-AE17-426A-B67C-2874F6320D4F}"/>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BE9782A8-7588-4587-B3A3-D97049F88892}"/>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1583828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2F106-C977-43C6-A464-275AAA95EE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F42F40-635B-4F94-9AEC-01CADF59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B32C11-8963-4BC4-8203-5D535BD4CBBB}"/>
              </a:ext>
            </a:extLst>
          </p:cNvPr>
          <p:cNvSpPr>
            <a:spLocks noGrp="1"/>
          </p:cNvSpPr>
          <p:nvPr>
            <p:ph type="dt" sz="half" idx="10"/>
          </p:nvPr>
        </p:nvSpPr>
        <p:spPr/>
        <p:txBody>
          <a:bodyPr/>
          <a:lstStyle/>
          <a:p>
            <a:fld id="{F4559F27-A91F-487F-8F3E-18C72CF93DDD}" type="datetime1">
              <a:rPr lang="en-US" smtClean="0"/>
              <a:t>5/3/2020</a:t>
            </a:fld>
            <a:endParaRPr lang="en-US"/>
          </a:p>
        </p:txBody>
      </p:sp>
      <p:sp>
        <p:nvSpPr>
          <p:cNvPr id="5" name="Footer Placeholder 4">
            <a:extLst>
              <a:ext uri="{FF2B5EF4-FFF2-40B4-BE49-F238E27FC236}">
                <a16:creationId xmlns:a16="http://schemas.microsoft.com/office/drawing/2014/main" id="{8243685F-F0CA-473C-8ED0-6D23EC06B3D3}"/>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AE533A34-2A25-44FC-B067-2CF795921CBE}"/>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1413370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5EAED-34AE-424F-BDFB-D5FE11F5FA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1F34F7-C9A6-49D1-81C8-C3985BE244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5D8ACC-97F2-4DE3-BD94-0E55774A5B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2C8952-B39A-4D6E-A8CB-31BEFE46C8DF}"/>
              </a:ext>
            </a:extLst>
          </p:cNvPr>
          <p:cNvSpPr>
            <a:spLocks noGrp="1"/>
          </p:cNvSpPr>
          <p:nvPr>
            <p:ph type="dt" sz="half" idx="10"/>
          </p:nvPr>
        </p:nvSpPr>
        <p:spPr/>
        <p:txBody>
          <a:bodyPr/>
          <a:lstStyle/>
          <a:p>
            <a:fld id="{1835B689-3C63-4C2F-81D3-994B1BA867BC}" type="datetime1">
              <a:rPr lang="en-US" smtClean="0"/>
              <a:t>5/3/2020</a:t>
            </a:fld>
            <a:endParaRPr lang="en-US"/>
          </a:p>
        </p:txBody>
      </p:sp>
      <p:sp>
        <p:nvSpPr>
          <p:cNvPr id="6" name="Footer Placeholder 5">
            <a:extLst>
              <a:ext uri="{FF2B5EF4-FFF2-40B4-BE49-F238E27FC236}">
                <a16:creationId xmlns:a16="http://schemas.microsoft.com/office/drawing/2014/main" id="{977F09C7-1396-470A-9CC5-6CB8FB358C08}"/>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412A0821-207C-4500-B6BE-D4C28272FFCB}"/>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3539672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73A6-A8BC-4E2E-A4FD-8864D5EE2A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7157B7-46EA-4184-9211-66AB640B0B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054E4-F048-4B87-B89B-2A6203ECE9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FE05CF-4FFD-4F7E-B92C-471E8B4A84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A935CE-767A-4302-BC4B-AB0872A2E3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43ECA3-BDB7-4104-925B-E01C6CC19297}"/>
              </a:ext>
            </a:extLst>
          </p:cNvPr>
          <p:cNvSpPr>
            <a:spLocks noGrp="1"/>
          </p:cNvSpPr>
          <p:nvPr>
            <p:ph type="dt" sz="half" idx="10"/>
          </p:nvPr>
        </p:nvSpPr>
        <p:spPr/>
        <p:txBody>
          <a:bodyPr/>
          <a:lstStyle/>
          <a:p>
            <a:fld id="{36C036A0-3B4F-4B58-BF06-55E4849F3CFC}" type="datetime1">
              <a:rPr lang="en-US" smtClean="0"/>
              <a:t>5/3/2020</a:t>
            </a:fld>
            <a:endParaRPr lang="en-US"/>
          </a:p>
        </p:txBody>
      </p:sp>
      <p:sp>
        <p:nvSpPr>
          <p:cNvPr id="8" name="Footer Placeholder 7">
            <a:extLst>
              <a:ext uri="{FF2B5EF4-FFF2-40B4-BE49-F238E27FC236}">
                <a16:creationId xmlns:a16="http://schemas.microsoft.com/office/drawing/2014/main" id="{FC016E27-678A-4F5D-BAB0-F59B8DC70730}"/>
              </a:ext>
            </a:extLst>
          </p:cNvPr>
          <p:cNvSpPr>
            <a:spLocks noGrp="1"/>
          </p:cNvSpPr>
          <p:nvPr>
            <p:ph type="ftr" sz="quarter" idx="11"/>
          </p:nvPr>
        </p:nvSpPr>
        <p:spPr/>
        <p:txBody>
          <a:bodyPr/>
          <a:lstStyle/>
          <a:p>
            <a:r>
              <a:rPr lang="en-US"/>
              <a:t>Pedagogical Grammar by Prof Shakeel Amjad</a:t>
            </a:r>
          </a:p>
        </p:txBody>
      </p:sp>
      <p:sp>
        <p:nvSpPr>
          <p:cNvPr id="9" name="Slide Number Placeholder 8">
            <a:extLst>
              <a:ext uri="{FF2B5EF4-FFF2-40B4-BE49-F238E27FC236}">
                <a16:creationId xmlns:a16="http://schemas.microsoft.com/office/drawing/2014/main" id="{BC981C78-90F2-4199-AED6-7C23C147619F}"/>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864662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D48C-8578-4B08-A5B5-2DBABE36AC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21E1C2-F7FE-47D9-878C-CEEA5E281226}"/>
              </a:ext>
            </a:extLst>
          </p:cNvPr>
          <p:cNvSpPr>
            <a:spLocks noGrp="1"/>
          </p:cNvSpPr>
          <p:nvPr>
            <p:ph type="dt" sz="half" idx="10"/>
          </p:nvPr>
        </p:nvSpPr>
        <p:spPr/>
        <p:txBody>
          <a:bodyPr/>
          <a:lstStyle/>
          <a:p>
            <a:fld id="{88A53A04-1F5E-49FA-B031-0785F5393DE6}" type="datetime1">
              <a:rPr lang="en-US" smtClean="0"/>
              <a:t>5/3/2020</a:t>
            </a:fld>
            <a:endParaRPr lang="en-US"/>
          </a:p>
        </p:txBody>
      </p:sp>
      <p:sp>
        <p:nvSpPr>
          <p:cNvPr id="4" name="Footer Placeholder 3">
            <a:extLst>
              <a:ext uri="{FF2B5EF4-FFF2-40B4-BE49-F238E27FC236}">
                <a16:creationId xmlns:a16="http://schemas.microsoft.com/office/drawing/2014/main" id="{CA9324E0-F02B-43AA-9C27-3EF860077E25}"/>
              </a:ext>
            </a:extLst>
          </p:cNvPr>
          <p:cNvSpPr>
            <a:spLocks noGrp="1"/>
          </p:cNvSpPr>
          <p:nvPr>
            <p:ph type="ftr" sz="quarter" idx="11"/>
          </p:nvPr>
        </p:nvSpPr>
        <p:spPr/>
        <p:txBody>
          <a:bodyPr/>
          <a:lstStyle/>
          <a:p>
            <a:r>
              <a:rPr lang="en-US"/>
              <a:t>Pedagogical Grammar by Prof Shakeel Amjad</a:t>
            </a:r>
          </a:p>
        </p:txBody>
      </p:sp>
      <p:sp>
        <p:nvSpPr>
          <p:cNvPr id="5" name="Slide Number Placeholder 4">
            <a:extLst>
              <a:ext uri="{FF2B5EF4-FFF2-40B4-BE49-F238E27FC236}">
                <a16:creationId xmlns:a16="http://schemas.microsoft.com/office/drawing/2014/main" id="{FB4D5A69-234B-42C6-A4FA-91CC381EDDA9}"/>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3397225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74CCE4-3C14-4234-932A-DABD40C3C717}"/>
              </a:ext>
            </a:extLst>
          </p:cNvPr>
          <p:cNvSpPr>
            <a:spLocks noGrp="1"/>
          </p:cNvSpPr>
          <p:nvPr>
            <p:ph type="dt" sz="half" idx="10"/>
          </p:nvPr>
        </p:nvSpPr>
        <p:spPr/>
        <p:txBody>
          <a:bodyPr/>
          <a:lstStyle/>
          <a:p>
            <a:fld id="{4F785027-4050-43C6-A17B-4DBB44C7A840}" type="datetime1">
              <a:rPr lang="en-US" smtClean="0"/>
              <a:t>5/3/2020</a:t>
            </a:fld>
            <a:endParaRPr lang="en-US"/>
          </a:p>
        </p:txBody>
      </p:sp>
      <p:sp>
        <p:nvSpPr>
          <p:cNvPr id="3" name="Footer Placeholder 2">
            <a:extLst>
              <a:ext uri="{FF2B5EF4-FFF2-40B4-BE49-F238E27FC236}">
                <a16:creationId xmlns:a16="http://schemas.microsoft.com/office/drawing/2014/main" id="{F0D35331-E22E-4B21-A95B-4764B075195B}"/>
              </a:ext>
            </a:extLst>
          </p:cNvPr>
          <p:cNvSpPr>
            <a:spLocks noGrp="1"/>
          </p:cNvSpPr>
          <p:nvPr>
            <p:ph type="ftr" sz="quarter" idx="11"/>
          </p:nvPr>
        </p:nvSpPr>
        <p:spPr/>
        <p:txBody>
          <a:bodyPr/>
          <a:lstStyle/>
          <a:p>
            <a:r>
              <a:rPr lang="en-US"/>
              <a:t>Pedagogical Grammar by Prof Shakeel Amjad</a:t>
            </a:r>
          </a:p>
        </p:txBody>
      </p:sp>
      <p:sp>
        <p:nvSpPr>
          <p:cNvPr id="4" name="Slide Number Placeholder 3">
            <a:extLst>
              <a:ext uri="{FF2B5EF4-FFF2-40B4-BE49-F238E27FC236}">
                <a16:creationId xmlns:a16="http://schemas.microsoft.com/office/drawing/2014/main" id="{D7014C09-F484-4A55-ABED-3425F6C0B021}"/>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65624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2CD54-3BE0-496A-83F1-6F6881046F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28DF9-0B2F-42E4-8A5B-7B60321CF8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47A712-ACBC-410F-8C2D-9B64448E28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E7C729-C654-488D-BD4E-2883B38E5D70}"/>
              </a:ext>
            </a:extLst>
          </p:cNvPr>
          <p:cNvSpPr>
            <a:spLocks noGrp="1"/>
          </p:cNvSpPr>
          <p:nvPr>
            <p:ph type="dt" sz="half" idx="10"/>
          </p:nvPr>
        </p:nvSpPr>
        <p:spPr/>
        <p:txBody>
          <a:bodyPr/>
          <a:lstStyle/>
          <a:p>
            <a:fld id="{37D71B47-C9F1-42F8-A31C-E64C85AD0E63}" type="datetime1">
              <a:rPr lang="en-US" smtClean="0"/>
              <a:t>5/3/2020</a:t>
            </a:fld>
            <a:endParaRPr lang="en-US"/>
          </a:p>
        </p:txBody>
      </p:sp>
      <p:sp>
        <p:nvSpPr>
          <p:cNvPr id="6" name="Footer Placeholder 5">
            <a:extLst>
              <a:ext uri="{FF2B5EF4-FFF2-40B4-BE49-F238E27FC236}">
                <a16:creationId xmlns:a16="http://schemas.microsoft.com/office/drawing/2014/main" id="{742E0FD9-3FE1-4FCF-913F-E19CCBBC896F}"/>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6975C0FB-AA2F-4819-9074-9375A15F121E}"/>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3902303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824AB-2546-42FD-8E6D-73FA06A15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A15AF8-3492-4B29-9348-AB979AC3A9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91A4F5-4CF3-493D-809F-7D7D571AED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8601B0-BABD-495D-809A-02694EF9C3EE}"/>
              </a:ext>
            </a:extLst>
          </p:cNvPr>
          <p:cNvSpPr>
            <a:spLocks noGrp="1"/>
          </p:cNvSpPr>
          <p:nvPr>
            <p:ph type="dt" sz="half" idx="10"/>
          </p:nvPr>
        </p:nvSpPr>
        <p:spPr/>
        <p:txBody>
          <a:bodyPr/>
          <a:lstStyle/>
          <a:p>
            <a:fld id="{D2C878A8-68D4-451B-AD45-A2874C614E5C}" type="datetime1">
              <a:rPr lang="en-US" smtClean="0"/>
              <a:t>5/3/2020</a:t>
            </a:fld>
            <a:endParaRPr lang="en-US"/>
          </a:p>
        </p:txBody>
      </p:sp>
      <p:sp>
        <p:nvSpPr>
          <p:cNvPr id="6" name="Footer Placeholder 5">
            <a:extLst>
              <a:ext uri="{FF2B5EF4-FFF2-40B4-BE49-F238E27FC236}">
                <a16:creationId xmlns:a16="http://schemas.microsoft.com/office/drawing/2014/main" id="{B0E3867C-9736-48F5-91FF-FBF92C778BC2}"/>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B7A64EF5-1AE3-4DA2-A0FF-E9FDEFEB2806}"/>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766100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9D5A47-7271-429F-BF9E-58149BB17F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0AC7CF-5C73-4B83-9F74-7B795BB646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BD081-9A57-4286-B4C6-A0E46F3322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E227C7-0A4A-4ECB-9F04-5EB3B87CE31A}" type="datetime1">
              <a:rPr lang="en-US" smtClean="0"/>
              <a:t>5/3/2020</a:t>
            </a:fld>
            <a:endParaRPr lang="en-US"/>
          </a:p>
        </p:txBody>
      </p:sp>
      <p:sp>
        <p:nvSpPr>
          <p:cNvPr id="5" name="Footer Placeholder 4">
            <a:extLst>
              <a:ext uri="{FF2B5EF4-FFF2-40B4-BE49-F238E27FC236}">
                <a16:creationId xmlns:a16="http://schemas.microsoft.com/office/drawing/2014/main" id="{68BA8D44-ACB0-4943-B041-30FF168D92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Pedagogical Grammar by Prof Shakeel Amjad</a:t>
            </a:r>
          </a:p>
        </p:txBody>
      </p:sp>
      <p:sp>
        <p:nvSpPr>
          <p:cNvPr id="6" name="Slide Number Placeholder 5">
            <a:extLst>
              <a:ext uri="{FF2B5EF4-FFF2-40B4-BE49-F238E27FC236}">
                <a16:creationId xmlns:a16="http://schemas.microsoft.com/office/drawing/2014/main" id="{3E113CB2-699D-42E2-BCAB-80D9F8F39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957C2-B8E4-468B-8C1F-94E4587E0A77}" type="slidenum">
              <a:rPr lang="en-US" smtClean="0"/>
              <a:t>‹#›</a:t>
            </a:fld>
            <a:endParaRPr lang="en-US"/>
          </a:p>
        </p:txBody>
      </p:sp>
    </p:spTree>
    <p:extLst>
      <p:ext uri="{BB962C8B-B14F-4D97-AF65-F5344CB8AC3E}">
        <p14:creationId xmlns:p14="http://schemas.microsoft.com/office/powerpoint/2010/main" val="457686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06437" y="1"/>
            <a:ext cx="11211951" cy="815926"/>
          </a:xfrm>
          <a:solidFill>
            <a:schemeClr val="accent4">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06437" y="815927"/>
            <a:ext cx="11211951" cy="5563771"/>
          </a:xfrm>
        </p:spPr>
        <p:txBody>
          <a:bodyPr/>
          <a:lstStyle/>
          <a:p>
            <a:endParaRPr lang="en-US" dirty="0"/>
          </a:p>
          <a:p>
            <a:endParaRPr lang="en-US" dirty="0"/>
          </a:p>
          <a:p>
            <a:r>
              <a:rPr lang="en-US" sz="3600" b="1" dirty="0"/>
              <a:t>Noun Pronoun agreement </a:t>
            </a:r>
          </a:p>
          <a:p>
            <a:r>
              <a:rPr lang="en-US" sz="3600" b="1" dirty="0"/>
              <a:t>Dangling modifiers</a:t>
            </a:r>
          </a:p>
          <a:p>
            <a:r>
              <a:rPr lang="en-US" sz="3600" b="1" dirty="0"/>
              <a:t>Faulty Parallelism</a:t>
            </a:r>
          </a:p>
          <a:p>
            <a:endParaRPr lang="en-US" sz="3600" b="1" dirty="0"/>
          </a:p>
        </p:txBody>
      </p:sp>
      <p:pic>
        <p:nvPicPr>
          <p:cNvPr id="4" name="Audio 3">
            <a:hlinkClick r:id="" action="ppaction://media"/>
            <a:extLst>
              <a:ext uri="{FF2B5EF4-FFF2-40B4-BE49-F238E27FC236}">
                <a16:creationId xmlns:a16="http://schemas.microsoft.com/office/drawing/2014/main" id="{2CB06F9C-C341-4304-BFD5-790D6A4BF2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49D8B667-5155-4F18-ACC1-296DC23BFDC4}"/>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4235A21F-0C38-4029-9D2F-D80890B08C7D}"/>
              </a:ext>
            </a:extLst>
          </p:cNvPr>
          <p:cNvSpPr>
            <a:spLocks noGrp="1"/>
          </p:cNvSpPr>
          <p:nvPr>
            <p:ph type="sldNum" sz="quarter" idx="12"/>
          </p:nvPr>
        </p:nvSpPr>
        <p:spPr/>
        <p:txBody>
          <a:bodyPr/>
          <a:lstStyle/>
          <a:p>
            <a:fld id="{DF6957C2-B8E4-468B-8C1F-94E4587E0A77}" type="slidenum">
              <a:rPr lang="en-US" smtClean="0"/>
              <a:t>1</a:t>
            </a:fld>
            <a:endParaRPr lang="en-US"/>
          </a:p>
        </p:txBody>
      </p:sp>
    </p:spTree>
    <p:extLst>
      <p:ext uri="{BB962C8B-B14F-4D97-AF65-F5344CB8AC3E}">
        <p14:creationId xmlns:p14="http://schemas.microsoft.com/office/powerpoint/2010/main" val="450047439"/>
      </p:ext>
    </p:extLst>
  </p:cSld>
  <p:clrMapOvr>
    <a:masterClrMapping/>
  </p:clrMapOvr>
  <mc:AlternateContent xmlns:mc="http://schemas.openxmlformats.org/markup-compatibility/2006" xmlns:p14="http://schemas.microsoft.com/office/powerpoint/2010/main">
    <mc:Choice Requires="p14">
      <p:transition spd="slow" p14:dur="2000" advTm="11163"/>
    </mc:Choice>
    <mc:Fallback xmlns="">
      <p:transition spd="slow" advTm="11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06437" y="1"/>
            <a:ext cx="11211951" cy="815926"/>
          </a:xfrm>
          <a:solidFill>
            <a:schemeClr val="accent4">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06437" y="815927"/>
            <a:ext cx="11211951" cy="5563771"/>
          </a:xfrm>
        </p:spPr>
        <p:txBody>
          <a:bodyPr>
            <a:normAutofit fontScale="92500" lnSpcReduction="10000"/>
          </a:bodyPr>
          <a:lstStyle/>
          <a:p>
            <a:pPr algn="l"/>
            <a:r>
              <a:rPr lang="en-US" dirty="0"/>
              <a:t>EXERCISE 14: Pronoun/Antecedent Agreement Directions:  In each sentence, circle the correct pronoun.  Also underline its antecedent.  If its antecedent is a pronoun that can be either singular or plural, underline twice the word that indicates its number in the sentence.  </a:t>
            </a:r>
          </a:p>
          <a:p>
            <a:pPr algn="l"/>
            <a:r>
              <a:rPr lang="en-US" dirty="0"/>
              <a:t> </a:t>
            </a:r>
          </a:p>
          <a:p>
            <a:pPr algn="l"/>
            <a:r>
              <a:rPr lang="en-US" dirty="0"/>
              <a:t>1) All of the mineral water has lost (its, their) sparkle. </a:t>
            </a:r>
          </a:p>
          <a:p>
            <a:pPr algn="l"/>
            <a:r>
              <a:rPr lang="en-US" dirty="0"/>
              <a:t>2) Everyone must bring (his or her, their) own instrument to the music class. </a:t>
            </a:r>
          </a:p>
          <a:p>
            <a:pPr algn="l"/>
            <a:r>
              <a:rPr lang="en-US" dirty="0"/>
              <a:t>3) Last spring one of the baby robins fell and broke (its, their) wings. </a:t>
            </a:r>
          </a:p>
          <a:p>
            <a:pPr algn="l"/>
            <a:r>
              <a:rPr lang="en-US" dirty="0"/>
              <a:t>4) Nobody appreciates (his or her, their) own good health until illness strikes. </a:t>
            </a:r>
          </a:p>
          <a:p>
            <a:pPr algn="l"/>
            <a:r>
              <a:rPr lang="en-US" dirty="0"/>
              <a:t>5) None of the books are in (its, their) proper position on the shelves. </a:t>
            </a:r>
          </a:p>
          <a:p>
            <a:pPr algn="l"/>
            <a:r>
              <a:rPr lang="en-US" dirty="0"/>
              <a:t>6) Each of the boys enjoyed (his, their) trip to the Art Institute. </a:t>
            </a:r>
          </a:p>
          <a:p>
            <a:pPr algn="l"/>
            <a:r>
              <a:rPr lang="en-US" dirty="0"/>
              <a:t>7) Both of the girls had to take medication for (her, their) allergies. </a:t>
            </a:r>
          </a:p>
          <a:p>
            <a:pPr algn="l"/>
            <a:r>
              <a:rPr lang="en-US" dirty="0"/>
              <a:t>8) Each of the exhibits at the museum required (its, their) own special lighting. </a:t>
            </a:r>
          </a:p>
          <a:p>
            <a:pPr algn="l"/>
            <a:r>
              <a:rPr lang="en-US" dirty="0"/>
              <a:t>9) One of the brochures has a photograph of Barcelona on (its, their) cover. </a:t>
            </a:r>
          </a:p>
          <a:p>
            <a:pPr algn="l"/>
            <a:r>
              <a:rPr lang="en-US" dirty="0"/>
              <a:t>10) Few of the members on the girls’ team had arranged (her, their) own transportation. </a:t>
            </a:r>
          </a:p>
        </p:txBody>
      </p:sp>
      <p:pic>
        <p:nvPicPr>
          <p:cNvPr id="4" name="Audio 3">
            <a:hlinkClick r:id="" action="ppaction://media"/>
            <a:extLst>
              <a:ext uri="{FF2B5EF4-FFF2-40B4-BE49-F238E27FC236}">
                <a16:creationId xmlns:a16="http://schemas.microsoft.com/office/drawing/2014/main" id="{DEB72A00-EB7D-47E5-B85B-D1C4CFFE81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CA04F4F4-FCFE-4930-95D7-EE710F809896}"/>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086283CF-9027-4BFB-9AF1-38613998AC3E}"/>
              </a:ext>
            </a:extLst>
          </p:cNvPr>
          <p:cNvSpPr>
            <a:spLocks noGrp="1"/>
          </p:cNvSpPr>
          <p:nvPr>
            <p:ph type="sldNum" sz="quarter" idx="12"/>
          </p:nvPr>
        </p:nvSpPr>
        <p:spPr/>
        <p:txBody>
          <a:bodyPr/>
          <a:lstStyle/>
          <a:p>
            <a:fld id="{DF6957C2-B8E4-468B-8C1F-94E4587E0A77}" type="slidenum">
              <a:rPr lang="en-US" smtClean="0"/>
              <a:t>10</a:t>
            </a:fld>
            <a:endParaRPr lang="en-US"/>
          </a:p>
        </p:txBody>
      </p:sp>
    </p:spTree>
    <p:extLst>
      <p:ext uri="{BB962C8B-B14F-4D97-AF65-F5344CB8AC3E}">
        <p14:creationId xmlns:p14="http://schemas.microsoft.com/office/powerpoint/2010/main" val="2818724354"/>
      </p:ext>
    </p:extLst>
  </p:cSld>
  <p:clrMapOvr>
    <a:masterClrMapping/>
  </p:clrMapOvr>
  <mc:AlternateContent xmlns:mc="http://schemas.openxmlformats.org/markup-compatibility/2006" xmlns:p14="http://schemas.microsoft.com/office/powerpoint/2010/main">
    <mc:Choice Requires="p14">
      <p:transition spd="slow" p14:dur="2000" advTm="42219"/>
    </mc:Choice>
    <mc:Fallback xmlns="">
      <p:transition spd="slow" advTm="42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06437" y="1"/>
            <a:ext cx="11211951" cy="815926"/>
          </a:xfrm>
          <a:solidFill>
            <a:schemeClr val="accent4">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06437" y="815927"/>
            <a:ext cx="11211951" cy="5563771"/>
          </a:xfrm>
        </p:spPr>
        <p:txBody>
          <a:bodyPr/>
          <a:lstStyle/>
          <a:p>
            <a:pPr algn="l"/>
            <a:r>
              <a:rPr lang="en-US" dirty="0"/>
              <a:t>The subjective (or nominative) pronouns are </a:t>
            </a:r>
            <a:r>
              <a:rPr lang="en-US" i="1" dirty="0"/>
              <a:t>I, you (singular), he/she/it, we, you (plural), they</a:t>
            </a:r>
            <a:r>
              <a:rPr lang="en-US" dirty="0"/>
              <a:t> and </a:t>
            </a:r>
            <a:r>
              <a:rPr lang="en-US" i="1" dirty="0"/>
              <a:t>who</a:t>
            </a:r>
            <a:r>
              <a:rPr lang="en-US" dirty="0"/>
              <a:t>. A subjective pronoun acts as a subject in a sentence. See the sentences below for illustration:</a:t>
            </a:r>
          </a:p>
          <a:p>
            <a:pPr marL="457200" indent="-457200" algn="l">
              <a:buFont typeface="+mj-lt"/>
              <a:buAutoNum type="arabicPeriod"/>
            </a:pPr>
            <a:r>
              <a:rPr lang="en-US" b="1" dirty="0"/>
              <a:t>I</a:t>
            </a:r>
            <a:r>
              <a:rPr lang="en-US" dirty="0"/>
              <a:t> have a big chocolate bar.</a:t>
            </a:r>
          </a:p>
          <a:p>
            <a:pPr marL="457200" indent="-457200" algn="l">
              <a:buFont typeface="+mj-lt"/>
              <a:buAutoNum type="arabicPeriod"/>
            </a:pPr>
            <a:r>
              <a:rPr lang="en-US" b="1" dirty="0"/>
              <a:t>You</a:t>
            </a:r>
            <a:r>
              <a:rPr lang="en-US" dirty="0"/>
              <a:t> have some ice cream.</a:t>
            </a:r>
          </a:p>
          <a:p>
            <a:pPr marL="457200" indent="-457200" algn="l">
              <a:buFont typeface="+mj-lt"/>
              <a:buAutoNum type="arabicPeriod"/>
            </a:pPr>
            <a:r>
              <a:rPr lang="en-US" b="1" dirty="0"/>
              <a:t>He</a:t>
            </a:r>
            <a:r>
              <a:rPr lang="en-US" dirty="0"/>
              <a:t> has a cake.</a:t>
            </a:r>
          </a:p>
          <a:p>
            <a:pPr marL="457200" indent="-457200" algn="l">
              <a:buFont typeface="+mj-lt"/>
              <a:buAutoNum type="arabicPeriod"/>
            </a:pPr>
            <a:r>
              <a:rPr lang="en-US" b="1" dirty="0"/>
              <a:t>We</a:t>
            </a:r>
            <a:r>
              <a:rPr lang="en-US" dirty="0"/>
              <a:t> could have a party.</a:t>
            </a:r>
          </a:p>
          <a:p>
            <a:pPr marL="457200" indent="-457200" algn="l">
              <a:buFont typeface="+mj-lt"/>
              <a:buAutoNum type="arabicPeriod"/>
            </a:pPr>
            <a:r>
              <a:rPr lang="en-US" b="1" dirty="0"/>
              <a:t>They</a:t>
            </a:r>
            <a:r>
              <a:rPr lang="en-US" dirty="0"/>
              <a:t> could come, too.</a:t>
            </a:r>
          </a:p>
          <a:p>
            <a:pPr marL="457200" indent="-457200" algn="l">
              <a:buFont typeface="+mj-lt"/>
              <a:buAutoNum type="arabicPeriod"/>
            </a:pPr>
            <a:r>
              <a:rPr lang="en-US" b="1" dirty="0"/>
              <a:t>Who </a:t>
            </a:r>
            <a:r>
              <a:rPr lang="en-US" dirty="0"/>
              <a:t>should be invited?</a:t>
            </a:r>
          </a:p>
          <a:p>
            <a:endParaRPr lang="en-US" dirty="0"/>
          </a:p>
        </p:txBody>
      </p:sp>
      <p:pic>
        <p:nvPicPr>
          <p:cNvPr id="4" name="Audio 3">
            <a:hlinkClick r:id="" action="ppaction://media"/>
            <a:extLst>
              <a:ext uri="{FF2B5EF4-FFF2-40B4-BE49-F238E27FC236}">
                <a16:creationId xmlns:a16="http://schemas.microsoft.com/office/drawing/2014/main" id="{DF654876-F65A-4E45-88BD-3E2DD4745B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195EC0D9-2DCF-4BDD-B5A1-2C545A841B7B}"/>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6C1643AC-242C-44F4-819B-AC0A1D5AED0D}"/>
              </a:ext>
            </a:extLst>
          </p:cNvPr>
          <p:cNvSpPr>
            <a:spLocks noGrp="1"/>
          </p:cNvSpPr>
          <p:nvPr>
            <p:ph type="sldNum" sz="quarter" idx="12"/>
          </p:nvPr>
        </p:nvSpPr>
        <p:spPr/>
        <p:txBody>
          <a:bodyPr/>
          <a:lstStyle/>
          <a:p>
            <a:fld id="{DF6957C2-B8E4-468B-8C1F-94E4587E0A77}" type="slidenum">
              <a:rPr lang="en-US" smtClean="0"/>
              <a:t>11</a:t>
            </a:fld>
            <a:endParaRPr lang="en-US"/>
          </a:p>
        </p:txBody>
      </p:sp>
    </p:spTree>
    <p:extLst>
      <p:ext uri="{BB962C8B-B14F-4D97-AF65-F5344CB8AC3E}">
        <p14:creationId xmlns:p14="http://schemas.microsoft.com/office/powerpoint/2010/main" val="2177621316"/>
      </p:ext>
    </p:extLst>
  </p:cSld>
  <p:clrMapOvr>
    <a:masterClrMapping/>
  </p:clrMapOvr>
  <mc:AlternateContent xmlns:mc="http://schemas.openxmlformats.org/markup-compatibility/2006" xmlns:p14="http://schemas.microsoft.com/office/powerpoint/2010/main">
    <mc:Choice Requires="p14">
      <p:transition spd="slow" p14:dur="2000" advTm="26672"/>
    </mc:Choice>
    <mc:Fallback xmlns="">
      <p:transition spd="slow" advTm="26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06437" y="1"/>
            <a:ext cx="11211951" cy="815926"/>
          </a:xfrm>
          <a:solidFill>
            <a:schemeClr val="accent4">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06437" y="815927"/>
            <a:ext cx="11211951" cy="5563771"/>
          </a:xfrm>
        </p:spPr>
        <p:txBody>
          <a:bodyPr/>
          <a:lstStyle/>
          <a:p>
            <a:pPr algn="l"/>
            <a:r>
              <a:rPr lang="en-US" b="1" dirty="0"/>
              <a:t>Objective Pronouns</a:t>
            </a:r>
          </a:p>
          <a:p>
            <a:pPr algn="l"/>
            <a:r>
              <a:rPr lang="en-US" dirty="0"/>
              <a:t>The objective (or accusative) case pronouns are </a:t>
            </a:r>
            <a:r>
              <a:rPr lang="en-US" i="1" dirty="0"/>
              <a:t>me, you (singular), him/her/it, us, you (plural), them</a:t>
            </a:r>
            <a:r>
              <a:rPr lang="en-US" dirty="0"/>
              <a:t> and </a:t>
            </a:r>
            <a:r>
              <a:rPr lang="en-US" i="1" dirty="0"/>
              <a:t>whom</a:t>
            </a:r>
            <a:r>
              <a:rPr lang="en-US" dirty="0"/>
              <a:t>. (Notice that form of </a:t>
            </a:r>
            <a:r>
              <a:rPr lang="en-US" i="1" dirty="0"/>
              <a:t>you</a:t>
            </a:r>
            <a:r>
              <a:rPr lang="en-US" dirty="0"/>
              <a:t> and </a:t>
            </a:r>
            <a:r>
              <a:rPr lang="en-US" i="1" dirty="0"/>
              <a:t>it</a:t>
            </a:r>
            <a:r>
              <a:rPr lang="en-US" dirty="0"/>
              <a:t> does not change.) The objective case is used when something is being done to (or given to, etc.) someone. The sentences below show this use of the objective case:</a:t>
            </a:r>
          </a:p>
          <a:p>
            <a:pPr marL="457200" indent="-457200" algn="l">
              <a:buFont typeface="+mj-lt"/>
              <a:buAutoNum type="arabicPeriod"/>
            </a:pPr>
            <a:r>
              <a:rPr lang="en-US" dirty="0"/>
              <a:t>Give the chocolate to </a:t>
            </a:r>
            <a:r>
              <a:rPr lang="en-US" b="1" dirty="0"/>
              <a:t>me</a:t>
            </a:r>
            <a:r>
              <a:rPr lang="en-US" dirty="0"/>
              <a:t> , please.</a:t>
            </a:r>
          </a:p>
          <a:p>
            <a:pPr marL="457200" indent="-457200" algn="l">
              <a:buFont typeface="+mj-lt"/>
              <a:buAutoNum type="arabicPeriod"/>
            </a:pPr>
            <a:r>
              <a:rPr lang="en-US" dirty="0"/>
              <a:t>Why should I give it to </a:t>
            </a:r>
            <a:r>
              <a:rPr lang="en-US" b="1" dirty="0"/>
              <a:t>you</a:t>
            </a:r>
            <a:r>
              <a:rPr lang="en-US" dirty="0"/>
              <a:t> ?</a:t>
            </a:r>
          </a:p>
          <a:p>
            <a:pPr marL="457200" indent="-457200" algn="l">
              <a:buFont typeface="+mj-lt"/>
              <a:buAutoNum type="arabicPeriod"/>
            </a:pPr>
            <a:r>
              <a:rPr lang="en-US" dirty="0"/>
              <a:t>You could give it to </a:t>
            </a:r>
            <a:r>
              <a:rPr lang="en-US" b="1" dirty="0"/>
              <a:t>him</a:t>
            </a:r>
            <a:r>
              <a:rPr lang="en-US" dirty="0"/>
              <a:t> , instead.</a:t>
            </a:r>
          </a:p>
          <a:p>
            <a:pPr marL="457200" indent="-457200" algn="l">
              <a:buFont typeface="+mj-lt"/>
              <a:buAutoNum type="arabicPeriod"/>
            </a:pPr>
            <a:r>
              <a:rPr lang="en-US" dirty="0"/>
              <a:t>Please share it with all of us .</a:t>
            </a:r>
          </a:p>
          <a:p>
            <a:pPr marL="457200" indent="-457200" algn="l">
              <a:buFont typeface="+mj-lt"/>
              <a:buAutoNum type="arabicPeriod"/>
            </a:pPr>
            <a:r>
              <a:rPr lang="en-US" dirty="0"/>
              <a:t>Do we have to share </a:t>
            </a:r>
            <a:r>
              <a:rPr lang="en-US" b="1" dirty="0"/>
              <a:t>it</a:t>
            </a:r>
            <a:r>
              <a:rPr lang="en-US" dirty="0"/>
              <a:t> with </a:t>
            </a:r>
            <a:r>
              <a:rPr lang="en-US" b="1" dirty="0"/>
              <a:t>them</a:t>
            </a:r>
            <a:r>
              <a:rPr lang="en-US" dirty="0"/>
              <a:t> ?</a:t>
            </a:r>
          </a:p>
          <a:p>
            <a:endParaRPr lang="en-US" dirty="0"/>
          </a:p>
        </p:txBody>
      </p:sp>
      <p:pic>
        <p:nvPicPr>
          <p:cNvPr id="4" name="Audio 3">
            <a:hlinkClick r:id="" action="ppaction://media"/>
            <a:extLst>
              <a:ext uri="{FF2B5EF4-FFF2-40B4-BE49-F238E27FC236}">
                <a16:creationId xmlns:a16="http://schemas.microsoft.com/office/drawing/2014/main" id="{1397493A-89DC-478A-8AFF-9D2C6FB5EF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D273B814-6866-469A-B119-63F629AACD4D}"/>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806B1401-65BF-42BA-A0A3-23C05C217D8D}"/>
              </a:ext>
            </a:extLst>
          </p:cNvPr>
          <p:cNvSpPr>
            <a:spLocks noGrp="1"/>
          </p:cNvSpPr>
          <p:nvPr>
            <p:ph type="sldNum" sz="quarter" idx="12"/>
          </p:nvPr>
        </p:nvSpPr>
        <p:spPr/>
        <p:txBody>
          <a:bodyPr/>
          <a:lstStyle/>
          <a:p>
            <a:fld id="{DF6957C2-B8E4-468B-8C1F-94E4587E0A77}" type="slidenum">
              <a:rPr lang="en-US" smtClean="0"/>
              <a:t>12</a:t>
            </a:fld>
            <a:endParaRPr lang="en-US"/>
          </a:p>
        </p:txBody>
      </p:sp>
    </p:spTree>
    <p:extLst>
      <p:ext uri="{BB962C8B-B14F-4D97-AF65-F5344CB8AC3E}">
        <p14:creationId xmlns:p14="http://schemas.microsoft.com/office/powerpoint/2010/main" val="2754447063"/>
      </p:ext>
    </p:extLst>
  </p:cSld>
  <p:clrMapOvr>
    <a:masterClrMapping/>
  </p:clrMapOvr>
  <mc:AlternateContent xmlns:mc="http://schemas.openxmlformats.org/markup-compatibility/2006" xmlns:p14="http://schemas.microsoft.com/office/powerpoint/2010/main">
    <mc:Choice Requires="p14">
      <p:transition spd="slow" p14:dur="2000" advTm="50034"/>
    </mc:Choice>
    <mc:Fallback xmlns="">
      <p:transition spd="slow" advTm="50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06437" y="1"/>
            <a:ext cx="11211951" cy="815926"/>
          </a:xfrm>
          <a:solidFill>
            <a:schemeClr val="accent4">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06437" y="815927"/>
            <a:ext cx="11211951" cy="5563771"/>
          </a:xfrm>
        </p:spPr>
        <p:txBody>
          <a:bodyPr>
            <a:normAutofit/>
          </a:bodyPr>
          <a:lstStyle/>
          <a:p>
            <a:pPr algn="l"/>
            <a:r>
              <a:rPr lang="en-US" dirty="0"/>
              <a:t>Possessive Pronouns</a:t>
            </a:r>
          </a:p>
          <a:p>
            <a:pPr algn="l"/>
            <a:r>
              <a:rPr lang="en-US" dirty="0"/>
              <a:t>There are two types of possessive pronouns. The first type is used with nouns my, your (singular), his, her, your (plural), its, their, our. The other type of pronouns are sometimes called independent possessive pronouns, because they can stand alone. They are mine, yours (singular), his, hers, ours, yours (plural) and theirs. The possessive pronouns show that something (or someone) belongs to someone (or something).</a:t>
            </a:r>
          </a:p>
          <a:p>
            <a:pPr algn="l"/>
            <a:endParaRPr lang="en-US" dirty="0"/>
          </a:p>
          <a:p>
            <a:pPr marL="342900" indent="-342900" algn="l">
              <a:buFont typeface="Arial" panose="020B0604020202020204" pitchFamily="34" charset="0"/>
              <a:buChar char="•"/>
            </a:pPr>
            <a:r>
              <a:rPr lang="en-US" dirty="0"/>
              <a:t>That’s </a:t>
            </a:r>
            <a:r>
              <a:rPr lang="en-US" b="1" dirty="0"/>
              <a:t>my</a:t>
            </a:r>
            <a:r>
              <a:rPr lang="en-US" dirty="0"/>
              <a:t> shirt.</a:t>
            </a:r>
          </a:p>
          <a:p>
            <a:pPr marL="342900" indent="-342900" algn="l">
              <a:buFont typeface="Arial" panose="020B0604020202020204" pitchFamily="34" charset="0"/>
              <a:buChar char="•"/>
            </a:pPr>
            <a:r>
              <a:rPr lang="en-US" dirty="0"/>
              <a:t>That shirt is </a:t>
            </a:r>
            <a:r>
              <a:rPr lang="en-US" b="1" dirty="0"/>
              <a:t>mine</a:t>
            </a:r>
            <a:r>
              <a:rPr lang="en-US" dirty="0"/>
              <a:t>.</a:t>
            </a:r>
          </a:p>
          <a:p>
            <a:pPr marL="342900" indent="-342900" algn="l">
              <a:buFont typeface="Arial" panose="020B0604020202020204" pitchFamily="34" charset="0"/>
              <a:buChar char="•"/>
            </a:pPr>
            <a:r>
              <a:rPr lang="en-US" dirty="0"/>
              <a:t>The house is </a:t>
            </a:r>
            <a:r>
              <a:rPr lang="en-US" b="1" dirty="0"/>
              <a:t>theirs</a:t>
            </a:r>
            <a:r>
              <a:rPr lang="en-US" dirty="0"/>
              <a:t>.</a:t>
            </a:r>
          </a:p>
          <a:p>
            <a:pPr marL="342900" indent="-342900" algn="l">
              <a:buFont typeface="Arial" panose="020B0604020202020204" pitchFamily="34" charset="0"/>
              <a:buChar char="•"/>
            </a:pPr>
            <a:r>
              <a:rPr lang="en-US" dirty="0"/>
              <a:t>It’s </a:t>
            </a:r>
            <a:r>
              <a:rPr lang="en-US" b="1" dirty="0"/>
              <a:t>their</a:t>
            </a:r>
            <a:r>
              <a:rPr lang="en-US" dirty="0"/>
              <a:t> house.</a:t>
            </a:r>
          </a:p>
          <a:p>
            <a:pPr marL="342900" indent="-342900" algn="l">
              <a:buFont typeface="Arial" panose="020B0604020202020204" pitchFamily="34" charset="0"/>
              <a:buChar char="•"/>
            </a:pPr>
            <a:r>
              <a:rPr lang="en-US" dirty="0"/>
              <a:t>The dog is scratching </a:t>
            </a:r>
            <a:r>
              <a:rPr lang="en-US" b="1" dirty="0"/>
              <a:t>its</a:t>
            </a:r>
            <a:r>
              <a:rPr lang="en-US" dirty="0"/>
              <a:t> ear.</a:t>
            </a:r>
          </a:p>
          <a:p>
            <a:endParaRPr lang="en-US" dirty="0"/>
          </a:p>
        </p:txBody>
      </p:sp>
      <p:pic>
        <p:nvPicPr>
          <p:cNvPr id="4" name="Audio 3">
            <a:hlinkClick r:id="" action="ppaction://media"/>
            <a:extLst>
              <a:ext uri="{FF2B5EF4-FFF2-40B4-BE49-F238E27FC236}">
                <a16:creationId xmlns:a16="http://schemas.microsoft.com/office/drawing/2014/main" id="{B19290EA-32AA-40EC-A049-9D83D6D0AE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B86142FC-BAE6-4F0A-9CC0-5A0DB88EDCD6}"/>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6A61AC43-6A74-416F-B413-188C43AC7B7D}"/>
              </a:ext>
            </a:extLst>
          </p:cNvPr>
          <p:cNvSpPr>
            <a:spLocks noGrp="1"/>
          </p:cNvSpPr>
          <p:nvPr>
            <p:ph type="sldNum" sz="quarter" idx="12"/>
          </p:nvPr>
        </p:nvSpPr>
        <p:spPr/>
        <p:txBody>
          <a:bodyPr/>
          <a:lstStyle/>
          <a:p>
            <a:fld id="{DF6957C2-B8E4-468B-8C1F-94E4587E0A77}" type="slidenum">
              <a:rPr lang="en-US" smtClean="0"/>
              <a:t>13</a:t>
            </a:fld>
            <a:endParaRPr lang="en-US"/>
          </a:p>
        </p:txBody>
      </p:sp>
    </p:spTree>
    <p:extLst>
      <p:ext uri="{BB962C8B-B14F-4D97-AF65-F5344CB8AC3E}">
        <p14:creationId xmlns:p14="http://schemas.microsoft.com/office/powerpoint/2010/main" val="3415056822"/>
      </p:ext>
    </p:extLst>
  </p:cSld>
  <p:clrMapOvr>
    <a:masterClrMapping/>
  </p:clrMapOvr>
  <mc:AlternateContent xmlns:mc="http://schemas.openxmlformats.org/markup-compatibility/2006" xmlns:p14="http://schemas.microsoft.com/office/powerpoint/2010/main">
    <mc:Choice Requires="p14">
      <p:transition spd="slow" p14:dur="2000" advTm="68613"/>
    </mc:Choice>
    <mc:Fallback xmlns="">
      <p:transition spd="slow" advTm="68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06437" y="1"/>
            <a:ext cx="11211951" cy="815926"/>
          </a:xfrm>
          <a:solidFill>
            <a:schemeClr val="accent4">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06437" y="815927"/>
            <a:ext cx="11211951" cy="5563771"/>
          </a:xfrm>
        </p:spPr>
        <p:txBody>
          <a:bodyPr/>
          <a:lstStyle/>
          <a:p>
            <a:r>
              <a:rPr lang="en-US" dirty="0"/>
              <a:t>Pronouns function in the same way that nouns do. Study the chart below and turn to</a:t>
            </a:r>
          </a:p>
        </p:txBody>
      </p:sp>
      <p:pic>
        <p:nvPicPr>
          <p:cNvPr id="5" name="Picture 4">
            <a:extLst>
              <a:ext uri="{FF2B5EF4-FFF2-40B4-BE49-F238E27FC236}">
                <a16:creationId xmlns:a16="http://schemas.microsoft.com/office/drawing/2014/main" id="{A9B51A13-FFB0-4267-A57A-AA04A5C51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762" y="1504950"/>
            <a:ext cx="9896475" cy="3848100"/>
          </a:xfrm>
          <a:prstGeom prst="rect">
            <a:avLst/>
          </a:prstGeom>
        </p:spPr>
      </p:pic>
      <p:pic>
        <p:nvPicPr>
          <p:cNvPr id="4" name="Audio 3">
            <a:hlinkClick r:id="" action="ppaction://media"/>
            <a:extLst>
              <a:ext uri="{FF2B5EF4-FFF2-40B4-BE49-F238E27FC236}">
                <a16:creationId xmlns:a16="http://schemas.microsoft.com/office/drawing/2014/main" id="{ED2ED145-6D76-422F-BB4F-05CA643672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Footer Placeholder 5">
            <a:extLst>
              <a:ext uri="{FF2B5EF4-FFF2-40B4-BE49-F238E27FC236}">
                <a16:creationId xmlns:a16="http://schemas.microsoft.com/office/drawing/2014/main" id="{8CD94180-E153-42E8-9972-BE1C4AD9EF90}"/>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D1F9AF52-D958-4B8A-AB3D-6D5C6A2E08BE}"/>
              </a:ext>
            </a:extLst>
          </p:cNvPr>
          <p:cNvSpPr>
            <a:spLocks noGrp="1"/>
          </p:cNvSpPr>
          <p:nvPr>
            <p:ph type="sldNum" sz="quarter" idx="12"/>
          </p:nvPr>
        </p:nvSpPr>
        <p:spPr/>
        <p:txBody>
          <a:bodyPr/>
          <a:lstStyle/>
          <a:p>
            <a:fld id="{DF6957C2-B8E4-468B-8C1F-94E4587E0A77}" type="slidenum">
              <a:rPr lang="en-US" smtClean="0"/>
              <a:t>14</a:t>
            </a:fld>
            <a:endParaRPr lang="en-US"/>
          </a:p>
        </p:txBody>
      </p:sp>
    </p:spTree>
    <p:extLst>
      <p:ext uri="{BB962C8B-B14F-4D97-AF65-F5344CB8AC3E}">
        <p14:creationId xmlns:p14="http://schemas.microsoft.com/office/powerpoint/2010/main" val="369401116"/>
      </p:ext>
    </p:extLst>
  </p:cSld>
  <p:clrMapOvr>
    <a:masterClrMapping/>
  </p:clrMapOvr>
  <mc:AlternateContent xmlns:mc="http://schemas.openxmlformats.org/markup-compatibility/2006" xmlns:p14="http://schemas.microsoft.com/office/powerpoint/2010/main">
    <mc:Choice Requires="p14">
      <p:transition spd="slow" p14:dur="2000" advTm="43854"/>
    </mc:Choice>
    <mc:Fallback xmlns="">
      <p:transition spd="slow" advTm="43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06437" y="1"/>
            <a:ext cx="11211951" cy="815926"/>
          </a:xfrm>
          <a:solidFill>
            <a:schemeClr val="accent4">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06437" y="815927"/>
            <a:ext cx="11211951" cy="5563771"/>
          </a:xfrm>
        </p:spPr>
        <p:txBody>
          <a:bodyPr>
            <a:normAutofit fontScale="77500" lnSpcReduction="20000"/>
          </a:bodyPr>
          <a:lstStyle/>
          <a:p>
            <a:pPr algn="l"/>
            <a:r>
              <a:rPr lang="en-US" dirty="0"/>
              <a:t>Identify how the underlined pronouns function in the following statements, using the symbols from the chart above. </a:t>
            </a:r>
          </a:p>
          <a:p>
            <a:pPr algn="l"/>
            <a:r>
              <a:rPr lang="en-US" dirty="0"/>
              <a:t>1. </a:t>
            </a:r>
            <a:r>
              <a:rPr lang="en-US" u="sng" dirty="0"/>
              <a:t>Some</a:t>
            </a:r>
            <a:r>
              <a:rPr lang="en-US" dirty="0"/>
              <a:t> of the little children lost </a:t>
            </a:r>
            <a:r>
              <a:rPr lang="en-US" u="sng" dirty="0"/>
              <a:t>their</a:t>
            </a:r>
            <a:r>
              <a:rPr lang="en-US" dirty="0"/>
              <a:t> coats while on the field trip.</a:t>
            </a:r>
          </a:p>
          <a:p>
            <a:pPr algn="l"/>
            <a:r>
              <a:rPr lang="en-US" dirty="0"/>
              <a:t>2. </a:t>
            </a:r>
            <a:r>
              <a:rPr lang="en-US" u="sng" dirty="0"/>
              <a:t>They</a:t>
            </a:r>
            <a:r>
              <a:rPr lang="en-US" dirty="0"/>
              <a:t> were engrossed with the exhibit and forgot about </a:t>
            </a:r>
            <a:r>
              <a:rPr lang="en-US" u="sng" dirty="0"/>
              <a:t>them</a:t>
            </a:r>
            <a:r>
              <a:rPr lang="en-US" dirty="0"/>
              <a:t>.</a:t>
            </a:r>
          </a:p>
          <a:p>
            <a:pPr algn="l"/>
            <a:r>
              <a:rPr lang="en-US" dirty="0"/>
              <a:t>3. </a:t>
            </a:r>
            <a:r>
              <a:rPr lang="en-US" u="sng" dirty="0"/>
              <a:t>Their</a:t>
            </a:r>
            <a:r>
              <a:rPr lang="en-US" dirty="0"/>
              <a:t> teachers helped look for the lost coats. </a:t>
            </a:r>
          </a:p>
          <a:p>
            <a:pPr algn="l"/>
            <a:r>
              <a:rPr lang="en-US" dirty="0"/>
              <a:t>4.</a:t>
            </a:r>
            <a:r>
              <a:rPr lang="en-US" u="sng" dirty="0"/>
              <a:t>I</a:t>
            </a:r>
            <a:r>
              <a:rPr lang="en-US" dirty="0"/>
              <a:t> know where </a:t>
            </a:r>
            <a:r>
              <a:rPr lang="en-US" u="sng" dirty="0"/>
              <a:t>my</a:t>
            </a:r>
            <a:r>
              <a:rPr lang="en-US" dirty="0"/>
              <a:t> coat is," said Sam. </a:t>
            </a:r>
          </a:p>
          <a:p>
            <a:pPr algn="l"/>
            <a:r>
              <a:rPr lang="en-US" dirty="0"/>
              <a:t>5. "</a:t>
            </a:r>
            <a:r>
              <a:rPr lang="en-US" u="sng" dirty="0"/>
              <a:t>I</a:t>
            </a:r>
            <a:r>
              <a:rPr lang="en-US" dirty="0"/>
              <a:t> left it on the bus," </a:t>
            </a:r>
            <a:r>
              <a:rPr lang="en-US" u="sng" dirty="0"/>
              <a:t>he</a:t>
            </a:r>
            <a:r>
              <a:rPr lang="en-US" dirty="0"/>
              <a:t> said.</a:t>
            </a:r>
          </a:p>
          <a:p>
            <a:pPr algn="l"/>
            <a:r>
              <a:rPr lang="en-US" dirty="0"/>
              <a:t>6. "My lunch is lost," cried a little girl.</a:t>
            </a:r>
          </a:p>
          <a:p>
            <a:pPr algn="l"/>
            <a:r>
              <a:rPr lang="en-US" dirty="0"/>
              <a:t>7. "</a:t>
            </a:r>
            <a:r>
              <a:rPr lang="en-US" u="sng" dirty="0"/>
              <a:t>She</a:t>
            </a:r>
            <a:r>
              <a:rPr lang="en-US" dirty="0"/>
              <a:t> lost </a:t>
            </a:r>
            <a:r>
              <a:rPr lang="en-US" u="sng" dirty="0"/>
              <a:t>her</a:t>
            </a:r>
            <a:r>
              <a:rPr lang="en-US" dirty="0"/>
              <a:t> lunch," a little boy said.</a:t>
            </a:r>
          </a:p>
          <a:p>
            <a:pPr algn="l"/>
            <a:r>
              <a:rPr lang="en-US" dirty="0"/>
              <a:t>8. "Will </a:t>
            </a:r>
            <a:r>
              <a:rPr lang="en-US" u="sng" dirty="0"/>
              <a:t>you</a:t>
            </a:r>
            <a:r>
              <a:rPr lang="en-US" dirty="0"/>
              <a:t> do </a:t>
            </a:r>
            <a:r>
              <a:rPr lang="en-US" u="sng" dirty="0"/>
              <a:t>me</a:t>
            </a:r>
            <a:r>
              <a:rPr lang="en-US" dirty="0"/>
              <a:t> a favor? " the bus driver asked.</a:t>
            </a:r>
          </a:p>
          <a:p>
            <a:pPr algn="l"/>
            <a:r>
              <a:rPr lang="en-US" dirty="0"/>
              <a:t>9. </a:t>
            </a:r>
            <a:r>
              <a:rPr lang="en-US" u="sng" dirty="0"/>
              <a:t>He</a:t>
            </a:r>
            <a:r>
              <a:rPr lang="en-US" dirty="0"/>
              <a:t> asked her to sit quietly while </a:t>
            </a:r>
            <a:r>
              <a:rPr lang="en-US" u="sng" dirty="0"/>
              <a:t>he</a:t>
            </a:r>
            <a:r>
              <a:rPr lang="en-US" dirty="0"/>
              <a:t> went to the bus and got </a:t>
            </a:r>
            <a:r>
              <a:rPr lang="en-US" u="sng" dirty="0"/>
              <a:t>her</a:t>
            </a:r>
            <a:r>
              <a:rPr lang="en-US" dirty="0"/>
              <a:t> lunch.</a:t>
            </a:r>
          </a:p>
          <a:p>
            <a:pPr algn="l"/>
            <a:r>
              <a:rPr lang="en-US" dirty="0"/>
              <a:t>10. "</a:t>
            </a:r>
            <a:r>
              <a:rPr lang="en-US" u="sng" dirty="0"/>
              <a:t>They</a:t>
            </a:r>
            <a:r>
              <a:rPr lang="en-US" dirty="0"/>
              <a:t> are so cute," </a:t>
            </a:r>
            <a:r>
              <a:rPr lang="en-US" u="sng" dirty="0"/>
              <a:t>their </a:t>
            </a:r>
            <a:r>
              <a:rPr lang="en-US" dirty="0"/>
              <a:t>teacher said.</a:t>
            </a:r>
          </a:p>
          <a:p>
            <a:pPr algn="l"/>
            <a:r>
              <a:rPr lang="en-US" dirty="0"/>
              <a:t>11. The bus driver nodded </a:t>
            </a:r>
            <a:r>
              <a:rPr lang="en-US" u="sng" dirty="0"/>
              <a:t>his</a:t>
            </a:r>
            <a:r>
              <a:rPr lang="en-US" dirty="0"/>
              <a:t> head.</a:t>
            </a:r>
          </a:p>
          <a:p>
            <a:pPr algn="l"/>
            <a:r>
              <a:rPr lang="en-US" dirty="0"/>
              <a:t>12. "</a:t>
            </a:r>
            <a:r>
              <a:rPr lang="en-US" u="sng" dirty="0"/>
              <a:t>They</a:t>
            </a:r>
            <a:r>
              <a:rPr lang="en-US" dirty="0"/>
              <a:t> love field trips," another teacher added.</a:t>
            </a:r>
          </a:p>
          <a:p>
            <a:pPr algn="l"/>
            <a:r>
              <a:rPr lang="en-US" dirty="0"/>
              <a:t>13. "Did </a:t>
            </a:r>
            <a:r>
              <a:rPr lang="en-US" u="sng" dirty="0"/>
              <a:t>you</a:t>
            </a:r>
            <a:r>
              <a:rPr lang="en-US" dirty="0"/>
              <a:t> find ~," the little girl asked the bus driver. </a:t>
            </a:r>
          </a:p>
          <a:p>
            <a:pPr algn="l"/>
            <a:r>
              <a:rPr lang="en-US" dirty="0"/>
              <a:t>11f. "Yes, </a:t>
            </a:r>
            <a:r>
              <a:rPr lang="en-US" u="sng" dirty="0"/>
              <a:t>I</a:t>
            </a:r>
            <a:r>
              <a:rPr lang="en-US" dirty="0"/>
              <a:t> did," </a:t>
            </a:r>
            <a:r>
              <a:rPr lang="en-US" u="sng" dirty="0"/>
              <a:t>he</a:t>
            </a:r>
            <a:r>
              <a:rPr lang="en-US" dirty="0"/>
              <a:t> said. </a:t>
            </a:r>
          </a:p>
          <a:p>
            <a:pPr algn="l"/>
            <a:r>
              <a:rPr lang="en-US" dirty="0"/>
              <a:t>15. “</a:t>
            </a:r>
            <a:r>
              <a:rPr lang="en-US" u="sng" dirty="0"/>
              <a:t>I</a:t>
            </a:r>
            <a:r>
              <a:rPr lang="en-US" b="1" dirty="0"/>
              <a:t> </a:t>
            </a:r>
            <a:r>
              <a:rPr lang="en-US" dirty="0"/>
              <a:t>am </a:t>
            </a:r>
            <a:r>
              <a:rPr lang="en-US" u="sng" dirty="0"/>
              <a:t>one</a:t>
            </a:r>
            <a:r>
              <a:rPr lang="en-US" dirty="0"/>
              <a:t> of the children who likes </a:t>
            </a:r>
            <a:r>
              <a:rPr lang="en-US" u="sng" dirty="0"/>
              <a:t>you</a:t>
            </a:r>
            <a:r>
              <a:rPr lang="en-US" dirty="0"/>
              <a:t>," the little girl said. </a:t>
            </a:r>
          </a:p>
        </p:txBody>
      </p:sp>
      <p:pic>
        <p:nvPicPr>
          <p:cNvPr id="4" name="Audio 3">
            <a:hlinkClick r:id="" action="ppaction://media"/>
            <a:extLst>
              <a:ext uri="{FF2B5EF4-FFF2-40B4-BE49-F238E27FC236}">
                <a16:creationId xmlns:a16="http://schemas.microsoft.com/office/drawing/2014/main" id="{0A51B3A8-815A-42E8-8ABA-4EAA3D145A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4ABD5AF3-DA5D-4C52-A7E0-C483D640BD00}"/>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C30701C2-D5AA-4D20-B151-9D8B2DE80EDF}"/>
              </a:ext>
            </a:extLst>
          </p:cNvPr>
          <p:cNvSpPr>
            <a:spLocks noGrp="1"/>
          </p:cNvSpPr>
          <p:nvPr>
            <p:ph type="sldNum" sz="quarter" idx="12"/>
          </p:nvPr>
        </p:nvSpPr>
        <p:spPr/>
        <p:txBody>
          <a:bodyPr/>
          <a:lstStyle/>
          <a:p>
            <a:fld id="{DF6957C2-B8E4-468B-8C1F-94E4587E0A77}" type="slidenum">
              <a:rPr lang="en-US" smtClean="0"/>
              <a:t>15</a:t>
            </a:fld>
            <a:endParaRPr lang="en-US"/>
          </a:p>
        </p:txBody>
      </p:sp>
    </p:spTree>
    <p:extLst>
      <p:ext uri="{BB962C8B-B14F-4D97-AF65-F5344CB8AC3E}">
        <p14:creationId xmlns:p14="http://schemas.microsoft.com/office/powerpoint/2010/main" val="2083432722"/>
      </p:ext>
    </p:extLst>
  </p:cSld>
  <p:clrMapOvr>
    <a:masterClrMapping/>
  </p:clrMapOvr>
  <mc:AlternateContent xmlns:mc="http://schemas.openxmlformats.org/markup-compatibility/2006" xmlns:p14="http://schemas.microsoft.com/office/powerpoint/2010/main">
    <mc:Choice Requires="p14">
      <p:transition spd="slow" p14:dur="2000" advTm="26359"/>
    </mc:Choice>
    <mc:Fallback xmlns="">
      <p:transition spd="slow" advTm="26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06437" y="1"/>
            <a:ext cx="11211951" cy="815926"/>
          </a:xfrm>
          <a:solidFill>
            <a:schemeClr val="accent4">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06437" y="815927"/>
            <a:ext cx="11211951" cy="5563771"/>
          </a:xfrm>
        </p:spPr>
        <p:txBody>
          <a:bodyPr>
            <a:normAutofit/>
          </a:bodyPr>
          <a:lstStyle/>
          <a:p>
            <a:pPr algn="l"/>
            <a:r>
              <a:rPr lang="en-US" dirty="0"/>
              <a:t>Nominative, Possessive, &amp; Objective Cases of Pronouns 1 The case of a personal pronoun is determined by how that pronoun is used within a sentence. Is the pronoun being used as a subject, an object, or a possessive? </a:t>
            </a:r>
          </a:p>
          <a:p>
            <a:pPr algn="l"/>
            <a:r>
              <a:rPr lang="en-US" dirty="0"/>
              <a:t>Write the case for each pronoun listed below. Use N for nominative, POS for possessive, and 0 for objective. Watch for pronouns that have more than one case</a:t>
            </a:r>
          </a:p>
          <a:p>
            <a:pPr algn="l"/>
            <a:endParaRPr lang="en-US" dirty="0"/>
          </a:p>
        </p:txBody>
      </p:sp>
      <p:graphicFrame>
        <p:nvGraphicFramePr>
          <p:cNvPr id="6" name="Table 6">
            <a:extLst>
              <a:ext uri="{FF2B5EF4-FFF2-40B4-BE49-F238E27FC236}">
                <a16:creationId xmlns:a16="http://schemas.microsoft.com/office/drawing/2014/main" id="{11CE38EB-017D-4266-A6E0-83AC442BB88B}"/>
              </a:ext>
            </a:extLst>
          </p:cNvPr>
          <p:cNvGraphicFramePr>
            <a:graphicFrameLocks noGrp="1"/>
          </p:cNvGraphicFramePr>
          <p:nvPr>
            <p:extLst>
              <p:ext uri="{D42A27DB-BD31-4B8C-83A1-F6EECF244321}">
                <p14:modId xmlns:p14="http://schemas.microsoft.com/office/powerpoint/2010/main" val="1664121016"/>
              </p:ext>
            </p:extLst>
          </p:nvPr>
        </p:nvGraphicFramePr>
        <p:xfrm>
          <a:off x="2032000" y="3059722"/>
          <a:ext cx="8128000" cy="3396889"/>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318579060"/>
                    </a:ext>
                  </a:extLst>
                </a:gridCol>
                <a:gridCol w="4064000">
                  <a:extLst>
                    <a:ext uri="{9D8B030D-6E8A-4147-A177-3AD203B41FA5}">
                      <a16:colId xmlns:a16="http://schemas.microsoft.com/office/drawing/2014/main" val="2763102803"/>
                    </a:ext>
                  </a:extLst>
                </a:gridCol>
              </a:tblGrid>
              <a:tr h="562249">
                <a:tc>
                  <a:txBody>
                    <a:bodyPr/>
                    <a:lstStyle/>
                    <a:p>
                      <a:endParaRPr lang="en-US"/>
                    </a:p>
                  </a:txBody>
                  <a:tcPr/>
                </a:tc>
                <a:tc>
                  <a:txBody>
                    <a:bodyPr/>
                    <a:lstStyle/>
                    <a:p>
                      <a:endParaRPr lang="en-US"/>
                    </a:p>
                  </a:txBody>
                  <a:tcPr/>
                </a:tc>
                <a:extLst>
                  <a:ext uri="{0D108BD9-81ED-4DB2-BD59-A6C34878D82A}">
                    <a16:rowId xmlns:a16="http://schemas.microsoft.com/office/drawing/2014/main" val="3934429757"/>
                  </a:ext>
                </a:extLst>
              </a:tr>
              <a:tr h="2574845">
                <a:tc>
                  <a:txBody>
                    <a:bodyPr/>
                    <a:lstStyle/>
                    <a:p>
                      <a:pPr algn="l"/>
                      <a:r>
                        <a:rPr lang="en-US" dirty="0"/>
                        <a:t>1.  I ___N_____</a:t>
                      </a:r>
                    </a:p>
                    <a:p>
                      <a:pPr algn="l"/>
                      <a:r>
                        <a:rPr lang="en-US" dirty="0"/>
                        <a:t>2. We ________</a:t>
                      </a:r>
                    </a:p>
                    <a:p>
                      <a:pPr algn="l"/>
                      <a:r>
                        <a:rPr lang="en-US" dirty="0"/>
                        <a:t>3. she________</a:t>
                      </a:r>
                    </a:p>
                    <a:p>
                      <a:pPr algn="l"/>
                      <a:r>
                        <a:rPr lang="en-US" dirty="0"/>
                        <a:t>4.  our________</a:t>
                      </a:r>
                    </a:p>
                    <a:p>
                      <a:pPr algn="l"/>
                      <a:r>
                        <a:rPr lang="en-US" dirty="0"/>
                        <a:t>5· her_________</a:t>
                      </a:r>
                    </a:p>
                    <a:p>
                      <a:pPr algn="l"/>
                      <a:r>
                        <a:rPr lang="en-US" dirty="0"/>
                        <a:t>7· mine ________</a:t>
                      </a:r>
                    </a:p>
                    <a:p>
                      <a:pPr algn="l"/>
                      <a:r>
                        <a:rPr lang="en-US" dirty="0"/>
                        <a:t>8. They _________</a:t>
                      </a:r>
                    </a:p>
                    <a:p>
                      <a:pPr algn="l"/>
                      <a:r>
                        <a:rPr lang="en-US" dirty="0"/>
                        <a:t>9· he __________</a:t>
                      </a:r>
                    </a:p>
                    <a:p>
                      <a:pPr algn="l"/>
                      <a:r>
                        <a:rPr lang="en-US" dirty="0"/>
                        <a:t>10. him________</a:t>
                      </a:r>
                    </a:p>
                    <a:p>
                      <a:endParaRPr lang="en-US" dirty="0"/>
                    </a:p>
                  </a:txBody>
                  <a:tcPr/>
                </a:tc>
                <a:tc>
                  <a:txBody>
                    <a:bodyPr/>
                    <a:lstStyle/>
                    <a:p>
                      <a:pPr algn="l"/>
                      <a:r>
                        <a:rPr lang="en-US" dirty="0"/>
                        <a:t>11.  Its ________</a:t>
                      </a:r>
                    </a:p>
                    <a:p>
                      <a:pPr algn="l"/>
                      <a:r>
                        <a:rPr lang="en-US" dirty="0"/>
                        <a:t>12. You _______</a:t>
                      </a:r>
                    </a:p>
                    <a:p>
                      <a:pPr algn="l"/>
                      <a:r>
                        <a:rPr lang="en-US" dirty="0"/>
                        <a:t>1]. Their_______</a:t>
                      </a:r>
                    </a:p>
                    <a:p>
                      <a:pPr algn="l"/>
                      <a:r>
                        <a:rPr lang="en-US" dirty="0"/>
                        <a:t>11f. His_________</a:t>
                      </a:r>
                    </a:p>
                    <a:p>
                      <a:pPr algn="l"/>
                      <a:r>
                        <a:rPr lang="en-US" dirty="0"/>
                        <a:t>15· hers_________ </a:t>
                      </a:r>
                    </a:p>
                    <a:p>
                      <a:pPr algn="l"/>
                      <a:r>
                        <a:rPr lang="en-US" dirty="0"/>
                        <a:t>16. Them ________</a:t>
                      </a:r>
                    </a:p>
                    <a:p>
                      <a:pPr algn="l"/>
                      <a:r>
                        <a:rPr lang="en-US" dirty="0"/>
                        <a:t>17· me __________</a:t>
                      </a:r>
                    </a:p>
                    <a:p>
                      <a:pPr algn="l"/>
                      <a:r>
                        <a:rPr lang="en-US" dirty="0"/>
                        <a:t>18. It ___________</a:t>
                      </a:r>
                    </a:p>
                    <a:p>
                      <a:pPr algn="l"/>
                      <a:r>
                        <a:rPr lang="en-US" dirty="0"/>
                        <a:t>19· my ___________</a:t>
                      </a:r>
                    </a:p>
                    <a:p>
                      <a:pPr algn="l"/>
                      <a:r>
                        <a:rPr lang="en-US" dirty="0"/>
                        <a:t>20. us ___________</a:t>
                      </a:r>
                    </a:p>
                  </a:txBody>
                  <a:tcPr/>
                </a:tc>
                <a:extLst>
                  <a:ext uri="{0D108BD9-81ED-4DB2-BD59-A6C34878D82A}">
                    <a16:rowId xmlns:a16="http://schemas.microsoft.com/office/drawing/2014/main" val="2835321484"/>
                  </a:ext>
                </a:extLst>
              </a:tr>
            </a:tbl>
          </a:graphicData>
        </a:graphic>
      </p:graphicFrame>
      <p:pic>
        <p:nvPicPr>
          <p:cNvPr id="4" name="Audio 3">
            <a:hlinkClick r:id="" action="ppaction://media"/>
            <a:extLst>
              <a:ext uri="{FF2B5EF4-FFF2-40B4-BE49-F238E27FC236}">
                <a16:creationId xmlns:a16="http://schemas.microsoft.com/office/drawing/2014/main" id="{B49018D8-717B-4A0A-B742-AF63B079DD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748A0AB2-CE49-46C4-BBFD-53BDF1733874}"/>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93D35218-55EF-4274-87EE-33FB9761CAF3}"/>
              </a:ext>
            </a:extLst>
          </p:cNvPr>
          <p:cNvSpPr>
            <a:spLocks noGrp="1"/>
          </p:cNvSpPr>
          <p:nvPr>
            <p:ph type="sldNum" sz="quarter" idx="12"/>
          </p:nvPr>
        </p:nvSpPr>
        <p:spPr/>
        <p:txBody>
          <a:bodyPr/>
          <a:lstStyle/>
          <a:p>
            <a:fld id="{DF6957C2-B8E4-468B-8C1F-94E4587E0A77}" type="slidenum">
              <a:rPr lang="en-US" smtClean="0"/>
              <a:t>16</a:t>
            </a:fld>
            <a:endParaRPr lang="en-US"/>
          </a:p>
        </p:txBody>
      </p:sp>
    </p:spTree>
    <p:extLst>
      <p:ext uri="{BB962C8B-B14F-4D97-AF65-F5344CB8AC3E}">
        <p14:creationId xmlns:p14="http://schemas.microsoft.com/office/powerpoint/2010/main" val="4210497418"/>
      </p:ext>
    </p:extLst>
  </p:cSld>
  <p:clrMapOvr>
    <a:masterClrMapping/>
  </p:clrMapOvr>
  <mc:AlternateContent xmlns:mc="http://schemas.openxmlformats.org/markup-compatibility/2006" xmlns:p14="http://schemas.microsoft.com/office/powerpoint/2010/main">
    <mc:Choice Requires="p14">
      <p:transition spd="slow" p14:dur="2000" advTm="31895"/>
    </mc:Choice>
    <mc:Fallback xmlns="">
      <p:transition spd="slow" advTm="31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06437" y="1"/>
            <a:ext cx="11211951" cy="815926"/>
          </a:xfrm>
          <a:solidFill>
            <a:schemeClr val="accent4">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06437" y="815927"/>
            <a:ext cx="11211951" cy="5563771"/>
          </a:xfrm>
        </p:spPr>
        <p:txBody>
          <a:bodyPr>
            <a:normAutofit/>
          </a:bodyPr>
          <a:lstStyle/>
          <a:p>
            <a:pPr algn="l"/>
            <a:r>
              <a:rPr lang="en-US" dirty="0"/>
              <a:t>Add the missing pronoun to each of the sentences below as called for in parentheses.</a:t>
            </a:r>
          </a:p>
          <a:p>
            <a:pPr marL="457200" indent="-457200" algn="l">
              <a:buAutoNum type="arabicPeriod"/>
            </a:pPr>
            <a:r>
              <a:rPr lang="en-US" dirty="0"/>
              <a:t>__We__ are going. (</a:t>
            </a:r>
            <a:r>
              <a:rPr lang="en-US" dirty="0" err="1"/>
              <a:t>lst</a:t>
            </a:r>
            <a:r>
              <a:rPr lang="en-US" dirty="0"/>
              <a:t> person plural, nominative) </a:t>
            </a:r>
          </a:p>
          <a:p>
            <a:pPr marL="457200" indent="-457200" algn="l">
              <a:buAutoNum type="arabicPeriod"/>
            </a:pPr>
            <a:r>
              <a:rPr lang="en-US" dirty="0"/>
              <a:t>______ am going. (1st person singular, nominative) ]. </a:t>
            </a:r>
          </a:p>
          <a:p>
            <a:pPr marL="457200" indent="-457200" algn="l">
              <a:buAutoNum type="arabicPeriod"/>
            </a:pPr>
            <a:r>
              <a:rPr lang="en-US" dirty="0"/>
              <a:t>She and ______ are going, too. (3rd person singular, nominative) </a:t>
            </a:r>
          </a:p>
          <a:p>
            <a:pPr marL="457200" indent="-457200" algn="l">
              <a:buAutoNum type="arabicPeriod"/>
            </a:pPr>
            <a:r>
              <a:rPr lang="en-US" dirty="0"/>
              <a:t>I asked Ed and Juan, "Are ____joining us?" (2nd person plural, nominative) </a:t>
            </a:r>
          </a:p>
          <a:p>
            <a:pPr marL="457200" indent="-457200" algn="l">
              <a:buAutoNum type="arabicPeriod"/>
            </a:pPr>
            <a:r>
              <a:rPr lang="en-US" dirty="0"/>
              <a:t> ____ said no. (3rd person plural, nominative) </a:t>
            </a:r>
          </a:p>
          <a:p>
            <a:pPr marL="457200" indent="-457200" algn="l">
              <a:buAutoNum type="arabicPeriod"/>
            </a:pPr>
            <a:r>
              <a:rPr lang="en-US" dirty="0"/>
              <a:t> ____ decision is final. (1st person plural, possessive)</a:t>
            </a:r>
          </a:p>
          <a:p>
            <a:pPr marL="457200" indent="-457200" algn="l">
              <a:buAutoNum type="arabicPeriod"/>
            </a:pPr>
            <a:r>
              <a:rPr lang="en-US" dirty="0"/>
              <a:t> ____ heart is sad. (1st person singular, </a:t>
            </a:r>
            <a:r>
              <a:rPr lang="en-US"/>
              <a:t>possessive) </a:t>
            </a:r>
            <a:endParaRPr lang="en-US" dirty="0"/>
          </a:p>
          <a:p>
            <a:pPr marL="457200" indent="-457200" algn="l">
              <a:buAutoNum type="arabicPeriod"/>
            </a:pPr>
            <a:r>
              <a:rPr lang="en-US" dirty="0"/>
              <a:t> ______ heart rate has slowed. (3rd person singular, possessive) </a:t>
            </a:r>
          </a:p>
          <a:p>
            <a:pPr marL="457200" indent="-457200" algn="l">
              <a:buAutoNum type="arabicPeriod"/>
            </a:pPr>
            <a:r>
              <a:rPr lang="en-US" dirty="0"/>
              <a:t> We must leave without ______. (3rd person plural, objective) </a:t>
            </a:r>
          </a:p>
          <a:p>
            <a:pPr marL="457200" indent="-457200" algn="l">
              <a:buAutoNum type="arabicPeriod"/>
            </a:pPr>
            <a:r>
              <a:rPr lang="en-US" dirty="0"/>
              <a:t>10. Do you t ______ </a:t>
            </a:r>
            <a:r>
              <a:rPr lang="en-US" dirty="0" err="1"/>
              <a:t>hink</a:t>
            </a:r>
            <a:r>
              <a:rPr lang="en-US" dirty="0"/>
              <a:t> car is big enough? (2nd person plural, possessive)</a:t>
            </a:r>
          </a:p>
        </p:txBody>
      </p:sp>
      <p:pic>
        <p:nvPicPr>
          <p:cNvPr id="4" name="Audio 3">
            <a:hlinkClick r:id="" action="ppaction://media"/>
            <a:extLst>
              <a:ext uri="{FF2B5EF4-FFF2-40B4-BE49-F238E27FC236}">
                <a16:creationId xmlns:a16="http://schemas.microsoft.com/office/drawing/2014/main" id="{6662452C-9026-4726-A6C5-4C60B2F3E4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CAD5345F-9EE4-4C59-9091-63C36E1D5209}"/>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9435EFD3-F588-4C9E-88E7-508377600112}"/>
              </a:ext>
            </a:extLst>
          </p:cNvPr>
          <p:cNvSpPr>
            <a:spLocks noGrp="1"/>
          </p:cNvSpPr>
          <p:nvPr>
            <p:ph type="sldNum" sz="quarter" idx="12"/>
          </p:nvPr>
        </p:nvSpPr>
        <p:spPr/>
        <p:txBody>
          <a:bodyPr/>
          <a:lstStyle/>
          <a:p>
            <a:fld id="{DF6957C2-B8E4-468B-8C1F-94E4587E0A77}" type="slidenum">
              <a:rPr lang="en-US" smtClean="0"/>
              <a:t>17</a:t>
            </a:fld>
            <a:endParaRPr lang="en-US"/>
          </a:p>
        </p:txBody>
      </p:sp>
    </p:spTree>
    <p:extLst>
      <p:ext uri="{BB962C8B-B14F-4D97-AF65-F5344CB8AC3E}">
        <p14:creationId xmlns:p14="http://schemas.microsoft.com/office/powerpoint/2010/main" val="3781950869"/>
      </p:ext>
    </p:extLst>
  </p:cSld>
  <p:clrMapOvr>
    <a:masterClrMapping/>
  </p:clrMapOvr>
  <mc:AlternateContent xmlns:mc="http://schemas.openxmlformats.org/markup-compatibility/2006" xmlns:p14="http://schemas.microsoft.com/office/powerpoint/2010/main">
    <mc:Choice Requires="p14">
      <p:transition spd="slow" p14:dur="2000" advTm="32801"/>
    </mc:Choice>
    <mc:Fallback xmlns="">
      <p:transition spd="slow" advTm="32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06437" y="1"/>
            <a:ext cx="11211951" cy="815926"/>
          </a:xfrm>
          <a:solidFill>
            <a:schemeClr val="accent4">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06437" y="815927"/>
            <a:ext cx="11211951" cy="5563771"/>
          </a:xfrm>
        </p:spPr>
        <p:txBody>
          <a:bodyPr>
            <a:normAutofit/>
          </a:bodyPr>
          <a:lstStyle/>
          <a:p>
            <a:pPr algn="l"/>
            <a:r>
              <a:rPr lang="en-US" dirty="0"/>
              <a:t>Correcting Faulty Agreement When you have identified an error in pronoun-antecedent agreement, answering the following questions will help you to correct the problem: </a:t>
            </a:r>
          </a:p>
          <a:p>
            <a:pPr marL="457200" indent="-457200" algn="l">
              <a:buAutoNum type="arabicPeriod"/>
            </a:pPr>
            <a:r>
              <a:rPr lang="en-US" dirty="0"/>
              <a:t>Which word is the pronoun? </a:t>
            </a:r>
          </a:p>
          <a:p>
            <a:pPr marL="457200" indent="-457200" algn="l">
              <a:buAutoNum type="arabicPeriod"/>
            </a:pPr>
            <a:r>
              <a:rPr lang="en-US" dirty="0"/>
              <a:t>What is its antecedent?</a:t>
            </a:r>
          </a:p>
          <a:p>
            <a:pPr marL="457200" indent="-457200" algn="l">
              <a:buAutoNum type="arabicPeriod"/>
            </a:pPr>
            <a:r>
              <a:rPr lang="en-US" dirty="0"/>
              <a:t> Is the antecedent plural or singular? </a:t>
            </a:r>
          </a:p>
          <a:p>
            <a:pPr marL="457200" indent="-457200" algn="l">
              <a:buAutoNum type="arabicPeriod"/>
            </a:pPr>
            <a:r>
              <a:rPr lang="en-US" dirty="0"/>
              <a:t>Does the pronoun match the antecedent in number? </a:t>
            </a:r>
          </a:p>
          <a:p>
            <a:pPr marL="457200" indent="-457200" algn="l">
              <a:buAutoNum type="arabicPeriod"/>
            </a:pPr>
            <a:r>
              <a:rPr lang="en-US"/>
              <a:t>What </a:t>
            </a:r>
            <a:r>
              <a:rPr lang="en-US" dirty="0"/>
              <a:t>is the gender of the antecedent? </a:t>
            </a:r>
          </a:p>
          <a:p>
            <a:pPr marL="457200" indent="-457200" algn="l">
              <a:buAutoNum type="arabicPeriod"/>
            </a:pPr>
            <a:r>
              <a:rPr lang="en-US"/>
              <a:t>Does </a:t>
            </a:r>
            <a:r>
              <a:rPr lang="en-US" dirty="0"/>
              <a:t>the pronoun match the antecedent’s gender? </a:t>
            </a:r>
          </a:p>
        </p:txBody>
      </p:sp>
      <p:pic>
        <p:nvPicPr>
          <p:cNvPr id="4" name="Audio 3">
            <a:hlinkClick r:id="" action="ppaction://media"/>
            <a:extLst>
              <a:ext uri="{FF2B5EF4-FFF2-40B4-BE49-F238E27FC236}">
                <a16:creationId xmlns:a16="http://schemas.microsoft.com/office/drawing/2014/main" id="{E93ABD00-9B29-40F2-9C8E-D4AE5CE77E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5C13B49F-6B60-4F22-9FB9-651F0172A79D}"/>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7B8DBACA-0727-4053-8F06-B6B85F26A3F8}"/>
              </a:ext>
            </a:extLst>
          </p:cNvPr>
          <p:cNvSpPr>
            <a:spLocks noGrp="1"/>
          </p:cNvSpPr>
          <p:nvPr>
            <p:ph type="sldNum" sz="quarter" idx="12"/>
          </p:nvPr>
        </p:nvSpPr>
        <p:spPr/>
        <p:txBody>
          <a:bodyPr/>
          <a:lstStyle/>
          <a:p>
            <a:fld id="{DF6957C2-B8E4-468B-8C1F-94E4587E0A77}" type="slidenum">
              <a:rPr lang="en-US" smtClean="0"/>
              <a:t>18</a:t>
            </a:fld>
            <a:endParaRPr lang="en-US"/>
          </a:p>
        </p:txBody>
      </p:sp>
    </p:spTree>
    <p:extLst>
      <p:ext uri="{BB962C8B-B14F-4D97-AF65-F5344CB8AC3E}">
        <p14:creationId xmlns:p14="http://schemas.microsoft.com/office/powerpoint/2010/main" val="1300529498"/>
      </p:ext>
    </p:extLst>
  </p:cSld>
  <p:clrMapOvr>
    <a:masterClrMapping/>
  </p:clrMapOvr>
  <mc:AlternateContent xmlns:mc="http://schemas.openxmlformats.org/markup-compatibility/2006" xmlns:p14="http://schemas.microsoft.com/office/powerpoint/2010/main">
    <mc:Choice Requires="p14">
      <p:transition spd="slow" p14:dur="2000" advTm="37606"/>
    </mc:Choice>
    <mc:Fallback xmlns="">
      <p:transition spd="slow" advTm="37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06437" y="1"/>
            <a:ext cx="11211951" cy="815926"/>
          </a:xfrm>
          <a:solidFill>
            <a:schemeClr val="accent4">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06437" y="815927"/>
            <a:ext cx="11211951" cy="5563771"/>
          </a:xfrm>
        </p:spPr>
        <p:txBody>
          <a:bodyPr>
            <a:normAutofit/>
          </a:bodyPr>
          <a:lstStyle/>
          <a:p>
            <a:pPr algn="l"/>
            <a:r>
              <a:rPr lang="en-US" dirty="0"/>
              <a:t>A </a:t>
            </a:r>
            <a:r>
              <a:rPr lang="en-US" b="1" dirty="0"/>
              <a:t>dangling modifier</a:t>
            </a:r>
            <a:r>
              <a:rPr lang="en-US" dirty="0"/>
              <a:t> is a word or phrase (often a participle or participial phrase) that doesn't actually modify the word it's intended to modify.</a:t>
            </a:r>
          </a:p>
          <a:p>
            <a:pPr algn="l"/>
            <a:endParaRPr lang="en-US" dirty="0"/>
          </a:p>
          <a:p>
            <a:pPr algn="l"/>
            <a:r>
              <a:rPr lang="en-US" dirty="0"/>
              <a:t> Incorrect: Having finished the assignment, the TV was turned on.</a:t>
            </a:r>
          </a:p>
          <a:p>
            <a:pPr algn="l"/>
            <a:r>
              <a:rPr lang="en-US" dirty="0"/>
              <a:t>Correct: Having finished the assignment, Jill turned on the TV.</a:t>
            </a:r>
          </a:p>
          <a:p>
            <a:pPr algn="l"/>
            <a:endParaRPr lang="en-US" dirty="0"/>
          </a:p>
          <a:p>
            <a:pPr algn="l"/>
            <a:r>
              <a:rPr lang="en-US" dirty="0"/>
              <a:t>In correct: I was late for the school bus again. Running for the bus, my book fell in the mud.</a:t>
            </a:r>
            <a:br>
              <a:rPr lang="en-US" dirty="0"/>
            </a:br>
            <a:r>
              <a:rPr lang="en-US" dirty="0"/>
              <a:t>Correct: I was late for the school bus again. Running for the bus, I dropped my book in the mud.</a:t>
            </a:r>
            <a:br>
              <a:rPr lang="en-US" dirty="0"/>
            </a:br>
            <a:r>
              <a:rPr lang="en-US" dirty="0"/>
              <a:t> </a:t>
            </a:r>
          </a:p>
        </p:txBody>
      </p:sp>
      <p:pic>
        <p:nvPicPr>
          <p:cNvPr id="4" name="Audio 3">
            <a:hlinkClick r:id="" action="ppaction://media"/>
            <a:extLst>
              <a:ext uri="{FF2B5EF4-FFF2-40B4-BE49-F238E27FC236}">
                <a16:creationId xmlns:a16="http://schemas.microsoft.com/office/drawing/2014/main" id="{94D820A7-332C-4457-8CC8-30081C293E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C1B68006-0420-45D8-80BF-1D4CC290E9E9}"/>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A929B9B9-2B3F-4843-9958-1B740CF2C3FD}"/>
              </a:ext>
            </a:extLst>
          </p:cNvPr>
          <p:cNvSpPr>
            <a:spLocks noGrp="1"/>
          </p:cNvSpPr>
          <p:nvPr>
            <p:ph type="sldNum" sz="quarter" idx="12"/>
          </p:nvPr>
        </p:nvSpPr>
        <p:spPr/>
        <p:txBody>
          <a:bodyPr/>
          <a:lstStyle/>
          <a:p>
            <a:fld id="{DF6957C2-B8E4-468B-8C1F-94E4587E0A77}" type="slidenum">
              <a:rPr lang="en-US" smtClean="0"/>
              <a:t>19</a:t>
            </a:fld>
            <a:endParaRPr lang="en-US"/>
          </a:p>
        </p:txBody>
      </p:sp>
    </p:spTree>
    <p:extLst>
      <p:ext uri="{BB962C8B-B14F-4D97-AF65-F5344CB8AC3E}">
        <p14:creationId xmlns:p14="http://schemas.microsoft.com/office/powerpoint/2010/main" val="2404206460"/>
      </p:ext>
    </p:extLst>
  </p:cSld>
  <p:clrMapOvr>
    <a:masterClrMapping/>
  </p:clrMapOvr>
  <mc:AlternateContent xmlns:mc="http://schemas.openxmlformats.org/markup-compatibility/2006" xmlns:p14="http://schemas.microsoft.com/office/powerpoint/2010/main">
    <mc:Choice Requires="p14">
      <p:transition spd="slow" p14:dur="2000" advTm="65258"/>
    </mc:Choice>
    <mc:Fallback xmlns="">
      <p:transition spd="slow" advTm="65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06437" y="1"/>
            <a:ext cx="11211951" cy="815926"/>
          </a:xfrm>
          <a:solidFill>
            <a:schemeClr val="accent4">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06437" y="815927"/>
            <a:ext cx="11211951" cy="5563771"/>
          </a:xfrm>
        </p:spPr>
        <p:txBody>
          <a:bodyPr>
            <a:normAutofit fontScale="92500" lnSpcReduction="20000"/>
          </a:bodyPr>
          <a:lstStyle/>
          <a:p>
            <a:pPr algn="l"/>
            <a:r>
              <a:rPr lang="en-US" b="1" dirty="0"/>
              <a:t>Pronoun-Antecedent Agreement </a:t>
            </a:r>
          </a:p>
          <a:p>
            <a:pPr algn="l"/>
            <a:r>
              <a:rPr lang="en-US" dirty="0"/>
              <a:t> </a:t>
            </a:r>
          </a:p>
          <a:p>
            <a:pPr algn="l"/>
            <a:r>
              <a:rPr lang="en-US" dirty="0"/>
              <a:t>A pronoun must agree with its antecedent in number, gender, and person.  An antecedent is the noun or pronoun that a pronoun refers to or replaces. </a:t>
            </a:r>
          </a:p>
          <a:p>
            <a:pPr algn="l"/>
            <a:r>
              <a:rPr lang="en-US" dirty="0"/>
              <a:t> </a:t>
            </a:r>
          </a:p>
          <a:p>
            <a:pPr algn="l"/>
            <a:r>
              <a:rPr lang="en-US" b="1" dirty="0"/>
              <a:t>Agreement in Number </a:t>
            </a:r>
          </a:p>
          <a:p>
            <a:pPr algn="l"/>
            <a:r>
              <a:rPr lang="en-US" dirty="0"/>
              <a:t> </a:t>
            </a:r>
          </a:p>
          <a:p>
            <a:pPr algn="l"/>
            <a:r>
              <a:rPr lang="en-US" dirty="0"/>
              <a:t>If the antecedent is singular, use a singular pronoun.  If it is plural, use a plural pronoun. </a:t>
            </a:r>
          </a:p>
          <a:p>
            <a:pPr algn="l"/>
            <a:r>
              <a:rPr lang="en-US" dirty="0"/>
              <a:t> </a:t>
            </a:r>
          </a:p>
          <a:p>
            <a:pPr algn="l"/>
            <a:r>
              <a:rPr lang="en-US" dirty="0"/>
              <a:t>Because this dollhouse is almost 300 years old, it is historically important. The furnishings are noticeably different from their modern counterparts. </a:t>
            </a:r>
          </a:p>
          <a:p>
            <a:pPr algn="l"/>
            <a:r>
              <a:rPr lang="en-US" dirty="0"/>
              <a:t> </a:t>
            </a:r>
          </a:p>
          <a:p>
            <a:pPr algn="l"/>
            <a:r>
              <a:rPr lang="en-US" dirty="0"/>
              <a:t>Compound Subjects – A plural pronoun is used to refer to nouns or pronouns joined by and. </a:t>
            </a:r>
          </a:p>
          <a:p>
            <a:pPr algn="l"/>
            <a:r>
              <a:rPr lang="en-US" dirty="0"/>
              <a:t> </a:t>
            </a:r>
          </a:p>
          <a:p>
            <a:pPr algn="l"/>
            <a:r>
              <a:rPr lang="en-US" dirty="0"/>
              <a:t> The tiny chest and dresser still have their original hardware. </a:t>
            </a:r>
          </a:p>
        </p:txBody>
      </p:sp>
      <p:pic>
        <p:nvPicPr>
          <p:cNvPr id="4" name="Audio 3">
            <a:hlinkClick r:id="" action="ppaction://media"/>
            <a:extLst>
              <a:ext uri="{FF2B5EF4-FFF2-40B4-BE49-F238E27FC236}">
                <a16:creationId xmlns:a16="http://schemas.microsoft.com/office/drawing/2014/main" id="{9B9E966C-716A-4898-B37F-81F940BCFC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CE297542-48C1-4B97-99EF-6BA9C4A95CF9}"/>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099D15F0-DA55-4CF0-B7BC-DA7DF426D28A}"/>
              </a:ext>
            </a:extLst>
          </p:cNvPr>
          <p:cNvSpPr>
            <a:spLocks noGrp="1"/>
          </p:cNvSpPr>
          <p:nvPr>
            <p:ph type="sldNum" sz="quarter" idx="12"/>
          </p:nvPr>
        </p:nvSpPr>
        <p:spPr/>
        <p:txBody>
          <a:bodyPr/>
          <a:lstStyle/>
          <a:p>
            <a:fld id="{DF6957C2-B8E4-468B-8C1F-94E4587E0A77}" type="slidenum">
              <a:rPr lang="en-US" smtClean="0"/>
              <a:t>2</a:t>
            </a:fld>
            <a:endParaRPr lang="en-US"/>
          </a:p>
        </p:txBody>
      </p:sp>
    </p:spTree>
    <p:extLst>
      <p:ext uri="{BB962C8B-B14F-4D97-AF65-F5344CB8AC3E}">
        <p14:creationId xmlns:p14="http://schemas.microsoft.com/office/powerpoint/2010/main" val="83117631"/>
      </p:ext>
    </p:extLst>
  </p:cSld>
  <p:clrMapOvr>
    <a:masterClrMapping/>
  </p:clrMapOvr>
  <mc:AlternateContent xmlns:mc="http://schemas.openxmlformats.org/markup-compatibility/2006" xmlns:p14="http://schemas.microsoft.com/office/powerpoint/2010/main">
    <mc:Choice Requires="p14">
      <p:transition spd="slow" p14:dur="2000" advTm="97692"/>
    </mc:Choice>
    <mc:Fallback xmlns="">
      <p:transition spd="slow" advTm="97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06437" y="1"/>
            <a:ext cx="11211951" cy="815926"/>
          </a:xfrm>
          <a:solidFill>
            <a:schemeClr val="accent4">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06437" y="815927"/>
            <a:ext cx="11211951" cy="5563771"/>
          </a:xfrm>
        </p:spPr>
        <p:txBody>
          <a:bodyPr>
            <a:normAutofit fontScale="92500" lnSpcReduction="20000"/>
          </a:bodyPr>
          <a:lstStyle/>
          <a:p>
            <a:pPr algn="l"/>
            <a:r>
              <a:rPr lang="en-US" dirty="0"/>
              <a:t>All these sentences have at least one dangling modifier. Identify them and fix them.</a:t>
            </a:r>
          </a:p>
          <a:p>
            <a:pPr algn="l"/>
            <a:endParaRPr lang="en-US" dirty="0"/>
          </a:p>
          <a:p>
            <a:pPr algn="l"/>
            <a:r>
              <a:rPr lang="en-US" dirty="0"/>
              <a:t>1. To please the neighbors, some fireworks were set off a day early.</a:t>
            </a:r>
          </a:p>
          <a:p>
            <a:pPr algn="l"/>
            <a:r>
              <a:rPr lang="en-US" dirty="0"/>
              <a:t>2. Though only sixteen years old, the college accepted Martha's application.</a:t>
            </a:r>
          </a:p>
          <a:p>
            <a:pPr algn="l"/>
            <a:r>
              <a:rPr lang="en-US" dirty="0"/>
              <a:t>3. Climbing up the ladder carefully, the frightened cat was brought down from the tree.</a:t>
            </a:r>
          </a:p>
          <a:p>
            <a:pPr algn="l"/>
            <a:r>
              <a:rPr lang="en-US" dirty="0"/>
              <a:t>4. After a quick change into my hospital gown, the nurse told me to relax.</a:t>
            </a:r>
          </a:p>
          <a:p>
            <a:pPr algn="l"/>
            <a:r>
              <a:rPr lang="en-US" dirty="0"/>
              <a:t>5. Before replacing any wall outlet, the electricity should be turned off.</a:t>
            </a:r>
          </a:p>
          <a:p>
            <a:pPr algn="l"/>
            <a:r>
              <a:rPr lang="en-US" dirty="0"/>
              <a:t>6. Vegetables are an important part of your culinary repertoire. To be cooked well, you must steam vegetables.</a:t>
            </a:r>
          </a:p>
          <a:p>
            <a:pPr algn="l"/>
            <a:r>
              <a:rPr lang="en-US" dirty="0"/>
              <a:t>7. As a long sturdy rod, I know the Bassmaster 2000 is the best fishing pole available for fly-fishing.</a:t>
            </a:r>
          </a:p>
          <a:p>
            <a:pPr algn="l"/>
            <a:r>
              <a:rPr lang="en-US" dirty="0"/>
              <a:t>8. I have many fond memories of my Aunt Judy. While still a boy, my Aunt Judy and I went to the Dallas Cup Rodeo. For something so rustic, the event was quite exciting.</a:t>
            </a:r>
          </a:p>
          <a:p>
            <a:pPr algn="l"/>
            <a:r>
              <a:rPr lang="en-US" dirty="0"/>
              <a:t>9. Dentists provide many useful tips for your health. For instance, flossing your teeth daily, gum disease can be prevented.</a:t>
            </a:r>
          </a:p>
          <a:p>
            <a:pPr algn="l"/>
            <a:r>
              <a:rPr lang="en-US" dirty="0"/>
              <a:t>10. Before engaging in strenuous aerobic exercise, warm-up activities are necessary.</a:t>
            </a:r>
          </a:p>
        </p:txBody>
      </p:sp>
      <p:pic>
        <p:nvPicPr>
          <p:cNvPr id="5" name="Audio 4">
            <a:hlinkClick r:id="" action="ppaction://media"/>
            <a:extLst>
              <a:ext uri="{FF2B5EF4-FFF2-40B4-BE49-F238E27FC236}">
                <a16:creationId xmlns:a16="http://schemas.microsoft.com/office/drawing/2014/main" id="{7E46619E-6097-4004-862A-DD3B7638C4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4" name="Footer Placeholder 3">
            <a:extLst>
              <a:ext uri="{FF2B5EF4-FFF2-40B4-BE49-F238E27FC236}">
                <a16:creationId xmlns:a16="http://schemas.microsoft.com/office/drawing/2014/main" id="{CE4E35D8-7200-4AFB-8E56-9DD42797C9E2}"/>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7C83419F-4CAD-4C89-BC5E-F5C1E9819F72}"/>
              </a:ext>
            </a:extLst>
          </p:cNvPr>
          <p:cNvSpPr>
            <a:spLocks noGrp="1"/>
          </p:cNvSpPr>
          <p:nvPr>
            <p:ph type="sldNum" sz="quarter" idx="12"/>
          </p:nvPr>
        </p:nvSpPr>
        <p:spPr/>
        <p:txBody>
          <a:bodyPr/>
          <a:lstStyle/>
          <a:p>
            <a:fld id="{DF6957C2-B8E4-468B-8C1F-94E4587E0A77}" type="slidenum">
              <a:rPr lang="en-US" smtClean="0"/>
              <a:t>20</a:t>
            </a:fld>
            <a:endParaRPr lang="en-US"/>
          </a:p>
        </p:txBody>
      </p:sp>
    </p:spTree>
    <p:extLst>
      <p:ext uri="{BB962C8B-B14F-4D97-AF65-F5344CB8AC3E}">
        <p14:creationId xmlns:p14="http://schemas.microsoft.com/office/powerpoint/2010/main" val="3383283582"/>
      </p:ext>
    </p:extLst>
  </p:cSld>
  <p:clrMapOvr>
    <a:masterClrMapping/>
  </p:clrMapOvr>
  <mc:AlternateContent xmlns:mc="http://schemas.openxmlformats.org/markup-compatibility/2006" xmlns:p14="http://schemas.microsoft.com/office/powerpoint/2010/main">
    <mc:Choice Requires="p14">
      <p:transition spd="slow" p14:dur="2000" advTm="9214"/>
    </mc:Choice>
    <mc:Fallback xmlns="">
      <p:transition spd="slow" advTm="9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06437" y="1"/>
            <a:ext cx="11211951" cy="815926"/>
          </a:xfrm>
          <a:solidFill>
            <a:schemeClr val="accent4">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06437" y="815927"/>
            <a:ext cx="11211951" cy="5563771"/>
          </a:xfrm>
        </p:spPr>
        <p:txBody>
          <a:bodyPr>
            <a:normAutofit/>
          </a:bodyPr>
          <a:lstStyle/>
          <a:p>
            <a:pPr algn="l"/>
            <a:r>
              <a:rPr lang="en-US" b="1" dirty="0"/>
              <a:t>Faulty parallelism</a:t>
            </a:r>
            <a:r>
              <a:rPr lang="en-US" dirty="0"/>
              <a:t> occurs when items in a series do not have the same grammatical structure. </a:t>
            </a:r>
          </a:p>
          <a:p>
            <a:pPr algn="l"/>
            <a:r>
              <a:rPr lang="en-US" dirty="0"/>
              <a:t>Below are </a:t>
            </a:r>
            <a:r>
              <a:rPr lang="en-US" b="1" dirty="0"/>
              <a:t>examples</a:t>
            </a:r>
            <a:r>
              <a:rPr lang="en-US" dirty="0"/>
              <a:t> of sentences with </a:t>
            </a:r>
            <a:r>
              <a:rPr lang="en-US" b="1" dirty="0"/>
              <a:t>faulty parallelism</a:t>
            </a:r>
            <a:r>
              <a:rPr lang="en-US" dirty="0"/>
              <a:t>, followed by their corrections: </a:t>
            </a:r>
          </a:p>
          <a:p>
            <a:pPr algn="l"/>
            <a:r>
              <a:rPr lang="en-US" b="1" dirty="0"/>
              <a:t>Faulty</a:t>
            </a:r>
            <a:r>
              <a:rPr lang="en-US" dirty="0"/>
              <a:t>: I like to spend my winter holiday skating, skiing, and I enjoy snowboarding as well.</a:t>
            </a:r>
          </a:p>
          <a:p>
            <a:pPr algn="l"/>
            <a:r>
              <a:rPr lang="en-US" dirty="0"/>
              <a:t>Correct: I like to spend my winter holiday skating, skiing and snowboarding. [3 gerunds]</a:t>
            </a:r>
          </a:p>
          <a:p>
            <a:pPr algn="l"/>
            <a:r>
              <a:rPr lang="en-US" dirty="0"/>
              <a:t>Faulty: The sisters bought shoes, bags and then picked up a coat each.</a:t>
            </a:r>
            <a:br>
              <a:rPr lang="en-US" dirty="0"/>
            </a:br>
            <a:r>
              <a:rPr lang="en-US" dirty="0"/>
              <a:t>Correct: The sisters bought shoes, bags and coats. [3 nouns]</a:t>
            </a:r>
          </a:p>
          <a:p>
            <a:pPr algn="l"/>
            <a:r>
              <a:rPr lang="en-US" dirty="0"/>
              <a:t>Faulty: Sylvain travelled by plane, boat and by train.</a:t>
            </a:r>
            <a:br>
              <a:rPr lang="en-US" dirty="0"/>
            </a:br>
            <a:r>
              <a:rPr lang="en-US" dirty="0"/>
              <a:t>Correct: Sylvain travelled by plane, by boat and by train. [3 phrases]</a:t>
            </a:r>
            <a:br>
              <a:rPr lang="en-US" dirty="0"/>
            </a:br>
            <a:r>
              <a:rPr lang="en-US" dirty="0"/>
              <a:t>Correct: Sylvain travelled by plane, boat and train. [3 nouns]</a:t>
            </a:r>
          </a:p>
          <a:p>
            <a:pPr algn="l"/>
            <a:r>
              <a:rPr lang="en-US" dirty="0"/>
              <a:t>Faulty: The maid has vacuumed the carpet, made the bed and has cleaned the bathroom.</a:t>
            </a:r>
            <a:br>
              <a:rPr lang="en-US" dirty="0"/>
            </a:br>
            <a:r>
              <a:rPr lang="en-US" dirty="0"/>
              <a:t>Correct: The maid has vacuumed the carpet, made the bed and cleaned the bathroom. [3 past participles]</a:t>
            </a:r>
          </a:p>
          <a:p>
            <a:pPr algn="l"/>
            <a:endParaRPr lang="en-US" dirty="0"/>
          </a:p>
        </p:txBody>
      </p:sp>
      <p:pic>
        <p:nvPicPr>
          <p:cNvPr id="4" name="Audio 3">
            <a:hlinkClick r:id="" action="ppaction://media"/>
            <a:extLst>
              <a:ext uri="{FF2B5EF4-FFF2-40B4-BE49-F238E27FC236}">
                <a16:creationId xmlns:a16="http://schemas.microsoft.com/office/drawing/2014/main" id="{E54BD2B2-693E-4838-B28D-CD44ACA95E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082643B9-7E71-4AEF-B44A-92D0CDDBD8C6}"/>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CE71FAF4-3E60-4FB1-980E-107A91298478}"/>
              </a:ext>
            </a:extLst>
          </p:cNvPr>
          <p:cNvSpPr>
            <a:spLocks noGrp="1"/>
          </p:cNvSpPr>
          <p:nvPr>
            <p:ph type="sldNum" sz="quarter" idx="12"/>
          </p:nvPr>
        </p:nvSpPr>
        <p:spPr/>
        <p:txBody>
          <a:bodyPr/>
          <a:lstStyle/>
          <a:p>
            <a:fld id="{DF6957C2-B8E4-468B-8C1F-94E4587E0A77}" type="slidenum">
              <a:rPr lang="en-US" smtClean="0"/>
              <a:t>21</a:t>
            </a:fld>
            <a:endParaRPr lang="en-US"/>
          </a:p>
        </p:txBody>
      </p:sp>
    </p:spTree>
    <p:extLst>
      <p:ext uri="{BB962C8B-B14F-4D97-AF65-F5344CB8AC3E}">
        <p14:creationId xmlns:p14="http://schemas.microsoft.com/office/powerpoint/2010/main" val="444478267"/>
      </p:ext>
    </p:extLst>
  </p:cSld>
  <p:clrMapOvr>
    <a:masterClrMapping/>
  </p:clrMapOvr>
  <mc:AlternateContent xmlns:mc="http://schemas.openxmlformats.org/markup-compatibility/2006" xmlns:p14="http://schemas.microsoft.com/office/powerpoint/2010/main">
    <mc:Choice Requires="p14">
      <p:transition spd="slow" p14:dur="2000" advTm="101525"/>
    </mc:Choice>
    <mc:Fallback xmlns="">
      <p:transition spd="slow" advTm="101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06437" y="1"/>
            <a:ext cx="11211951" cy="815926"/>
          </a:xfrm>
          <a:solidFill>
            <a:schemeClr val="accent4">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06437" y="815927"/>
            <a:ext cx="11211951" cy="5563771"/>
          </a:xfrm>
        </p:spPr>
        <p:txBody>
          <a:bodyPr>
            <a:normAutofit/>
          </a:bodyPr>
          <a:lstStyle/>
          <a:p>
            <a:pPr algn="l"/>
            <a:r>
              <a:rPr lang="en-US" dirty="0"/>
              <a:t>Re-write the following sentences so that each has a list using the same verb or noun form. Sample answers are below.</a:t>
            </a:r>
          </a:p>
          <a:p>
            <a:pPr algn="l"/>
            <a:r>
              <a:rPr lang="en-US" dirty="0"/>
              <a:t>The English teacher spoke in a nasal tone, unpleasantly, but conveying the information clearly and was funny.</a:t>
            </a:r>
          </a:p>
          <a:p>
            <a:pPr algn="l"/>
            <a:r>
              <a:rPr lang="en-US" dirty="0"/>
              <a:t>The coach told his players that they should get plenty of water, to not eat sugary snacks, and being sure they are getting plenty of sleep.</a:t>
            </a:r>
          </a:p>
          <a:p>
            <a:pPr algn="l"/>
            <a:r>
              <a:rPr lang="en-US" dirty="0"/>
              <a:t>Benefits of coaching include: knowing each player, helping that player to improve and to get to see that person succeed in life.</a:t>
            </a:r>
          </a:p>
          <a:p>
            <a:pPr algn="l"/>
            <a:r>
              <a:rPr lang="en-US" dirty="0"/>
              <a:t>At the party, my sister helped us make the cake, gathering the kids for games, clean up and to drive some kids home.</a:t>
            </a:r>
          </a:p>
          <a:p>
            <a:pPr algn="l"/>
            <a:r>
              <a:rPr lang="en-US" dirty="0"/>
              <a:t>Exercises that I enjoy doing are marathon running, to swim lengths in a pool, riding my bicycle in the park, and to walk along the trails in a forest.</a:t>
            </a:r>
          </a:p>
          <a:p>
            <a:endParaRPr lang="en-US" dirty="0"/>
          </a:p>
        </p:txBody>
      </p:sp>
      <p:pic>
        <p:nvPicPr>
          <p:cNvPr id="4" name="Audio 3">
            <a:hlinkClick r:id="" action="ppaction://media"/>
            <a:extLst>
              <a:ext uri="{FF2B5EF4-FFF2-40B4-BE49-F238E27FC236}">
                <a16:creationId xmlns:a16="http://schemas.microsoft.com/office/drawing/2014/main" id="{AF86A426-7ED7-4B5D-B51A-8A01EB4372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C18BBB6E-A272-4B74-ABDA-3D7D724263EE}"/>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3B802035-32AE-4769-B333-65E1CA2A24C7}"/>
              </a:ext>
            </a:extLst>
          </p:cNvPr>
          <p:cNvSpPr>
            <a:spLocks noGrp="1"/>
          </p:cNvSpPr>
          <p:nvPr>
            <p:ph type="sldNum" sz="quarter" idx="12"/>
          </p:nvPr>
        </p:nvSpPr>
        <p:spPr/>
        <p:txBody>
          <a:bodyPr/>
          <a:lstStyle/>
          <a:p>
            <a:fld id="{DF6957C2-B8E4-468B-8C1F-94E4587E0A77}" type="slidenum">
              <a:rPr lang="en-US" smtClean="0"/>
              <a:t>22</a:t>
            </a:fld>
            <a:endParaRPr lang="en-US"/>
          </a:p>
        </p:txBody>
      </p:sp>
    </p:spTree>
    <p:extLst>
      <p:ext uri="{BB962C8B-B14F-4D97-AF65-F5344CB8AC3E}">
        <p14:creationId xmlns:p14="http://schemas.microsoft.com/office/powerpoint/2010/main" val="3132629769"/>
      </p:ext>
    </p:extLst>
  </p:cSld>
  <p:clrMapOvr>
    <a:masterClrMapping/>
  </p:clrMapOvr>
  <mc:AlternateContent xmlns:mc="http://schemas.openxmlformats.org/markup-compatibility/2006" xmlns:p14="http://schemas.microsoft.com/office/powerpoint/2010/main">
    <mc:Choice Requires="p14">
      <p:transition spd="slow" p14:dur="2000" advTm="11589"/>
    </mc:Choice>
    <mc:Fallback xmlns="">
      <p:transition spd="slow" advTm="11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06437" y="1"/>
            <a:ext cx="11211951" cy="815926"/>
          </a:xfrm>
          <a:solidFill>
            <a:schemeClr val="accent4">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06437" y="815927"/>
            <a:ext cx="11211951" cy="5563771"/>
          </a:xfrm>
        </p:spPr>
        <p:txBody>
          <a:bodyPr>
            <a:normAutofit/>
          </a:bodyPr>
          <a:lstStyle/>
          <a:p>
            <a:endParaRPr lang="en-US" dirty="0"/>
          </a:p>
          <a:p>
            <a:endParaRPr lang="en-US" dirty="0"/>
          </a:p>
          <a:p>
            <a:r>
              <a:rPr lang="en-US" dirty="0"/>
              <a:t>So………</a:t>
            </a:r>
          </a:p>
        </p:txBody>
      </p:sp>
      <p:pic>
        <p:nvPicPr>
          <p:cNvPr id="4" name="Audio 3">
            <a:hlinkClick r:id="" action="ppaction://media"/>
            <a:extLst>
              <a:ext uri="{FF2B5EF4-FFF2-40B4-BE49-F238E27FC236}">
                <a16:creationId xmlns:a16="http://schemas.microsoft.com/office/drawing/2014/main" id="{97FBE20E-E692-49D2-B663-5B802B4613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B6EB6FC6-33B5-41A3-A839-7348B7BD7BF3}"/>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3C2699B6-1DB8-4D9E-B6AF-45D0371633DF}"/>
              </a:ext>
            </a:extLst>
          </p:cNvPr>
          <p:cNvSpPr>
            <a:spLocks noGrp="1"/>
          </p:cNvSpPr>
          <p:nvPr>
            <p:ph type="sldNum" sz="quarter" idx="12"/>
          </p:nvPr>
        </p:nvSpPr>
        <p:spPr/>
        <p:txBody>
          <a:bodyPr/>
          <a:lstStyle/>
          <a:p>
            <a:fld id="{DF6957C2-B8E4-468B-8C1F-94E4587E0A77}" type="slidenum">
              <a:rPr lang="en-US" smtClean="0"/>
              <a:t>23</a:t>
            </a:fld>
            <a:endParaRPr lang="en-US"/>
          </a:p>
        </p:txBody>
      </p:sp>
    </p:spTree>
    <p:extLst>
      <p:ext uri="{BB962C8B-B14F-4D97-AF65-F5344CB8AC3E}">
        <p14:creationId xmlns:p14="http://schemas.microsoft.com/office/powerpoint/2010/main" val="3884711677"/>
      </p:ext>
    </p:extLst>
  </p:cSld>
  <p:clrMapOvr>
    <a:masterClrMapping/>
  </p:clrMapOvr>
  <mc:AlternateContent xmlns:mc="http://schemas.openxmlformats.org/markup-compatibility/2006" xmlns:p14="http://schemas.microsoft.com/office/powerpoint/2010/main">
    <mc:Choice Requires="p14">
      <p:transition spd="slow" p14:dur="2000" advTm="28861"/>
    </mc:Choice>
    <mc:Fallback xmlns="">
      <p:transition spd="slow" advTm="28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956603" y="478302"/>
            <a:ext cx="10452295" cy="942535"/>
          </a:xfrm>
        </p:spPr>
        <p:txBody>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956603" y="1547446"/>
            <a:ext cx="10452295" cy="4832252"/>
          </a:xfrm>
        </p:spPr>
        <p:txBody>
          <a:bodyPr/>
          <a:lstStyle/>
          <a:p>
            <a:endParaRPr lang="en-US" dirty="0"/>
          </a:p>
        </p:txBody>
      </p:sp>
      <p:sp>
        <p:nvSpPr>
          <p:cNvPr id="4" name="Footer Placeholder 3">
            <a:extLst>
              <a:ext uri="{FF2B5EF4-FFF2-40B4-BE49-F238E27FC236}">
                <a16:creationId xmlns:a16="http://schemas.microsoft.com/office/drawing/2014/main" id="{6C63B240-9DEA-4D57-BE7A-822D6B0CE88E}"/>
              </a:ext>
            </a:extLst>
          </p:cNvPr>
          <p:cNvSpPr>
            <a:spLocks noGrp="1"/>
          </p:cNvSpPr>
          <p:nvPr>
            <p:ph type="ftr" sz="quarter" idx="11"/>
          </p:nvPr>
        </p:nvSpPr>
        <p:spPr/>
        <p:txBody>
          <a:bodyPr/>
          <a:lstStyle/>
          <a:p>
            <a:r>
              <a:rPr lang="en-US"/>
              <a:t>Pedagogical Grammar by Prof Shakeel Amjad</a:t>
            </a:r>
          </a:p>
        </p:txBody>
      </p:sp>
      <p:sp>
        <p:nvSpPr>
          <p:cNvPr id="5" name="Slide Number Placeholder 4">
            <a:extLst>
              <a:ext uri="{FF2B5EF4-FFF2-40B4-BE49-F238E27FC236}">
                <a16:creationId xmlns:a16="http://schemas.microsoft.com/office/drawing/2014/main" id="{E1F2BB16-172F-4EAA-9F3D-F7C6EE951602}"/>
              </a:ext>
            </a:extLst>
          </p:cNvPr>
          <p:cNvSpPr>
            <a:spLocks noGrp="1"/>
          </p:cNvSpPr>
          <p:nvPr>
            <p:ph type="sldNum" sz="quarter" idx="12"/>
          </p:nvPr>
        </p:nvSpPr>
        <p:spPr/>
        <p:txBody>
          <a:bodyPr/>
          <a:lstStyle/>
          <a:p>
            <a:fld id="{DF6957C2-B8E4-468B-8C1F-94E4587E0A77}" type="slidenum">
              <a:rPr lang="en-US" smtClean="0"/>
              <a:t>24</a:t>
            </a:fld>
            <a:endParaRPr lang="en-US"/>
          </a:p>
        </p:txBody>
      </p:sp>
    </p:spTree>
    <p:extLst>
      <p:ext uri="{BB962C8B-B14F-4D97-AF65-F5344CB8AC3E}">
        <p14:creationId xmlns:p14="http://schemas.microsoft.com/office/powerpoint/2010/main" val="2088335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956603" y="478302"/>
            <a:ext cx="10452295" cy="942535"/>
          </a:xfrm>
        </p:spPr>
        <p:txBody>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956603" y="1547446"/>
            <a:ext cx="10452295" cy="4832252"/>
          </a:xfrm>
        </p:spPr>
        <p:txBody>
          <a:bodyPr/>
          <a:lstStyle/>
          <a:p>
            <a:endParaRPr lang="en-US" dirty="0"/>
          </a:p>
        </p:txBody>
      </p:sp>
      <p:sp>
        <p:nvSpPr>
          <p:cNvPr id="4" name="Footer Placeholder 3">
            <a:extLst>
              <a:ext uri="{FF2B5EF4-FFF2-40B4-BE49-F238E27FC236}">
                <a16:creationId xmlns:a16="http://schemas.microsoft.com/office/drawing/2014/main" id="{116EDC61-DBD4-4997-B5B1-A883E0227C5E}"/>
              </a:ext>
            </a:extLst>
          </p:cNvPr>
          <p:cNvSpPr>
            <a:spLocks noGrp="1"/>
          </p:cNvSpPr>
          <p:nvPr>
            <p:ph type="ftr" sz="quarter" idx="11"/>
          </p:nvPr>
        </p:nvSpPr>
        <p:spPr/>
        <p:txBody>
          <a:bodyPr/>
          <a:lstStyle/>
          <a:p>
            <a:r>
              <a:rPr lang="en-US"/>
              <a:t>Pedagogical Grammar by Prof Shakeel Amjad</a:t>
            </a:r>
          </a:p>
        </p:txBody>
      </p:sp>
      <p:sp>
        <p:nvSpPr>
          <p:cNvPr id="5" name="Slide Number Placeholder 4">
            <a:extLst>
              <a:ext uri="{FF2B5EF4-FFF2-40B4-BE49-F238E27FC236}">
                <a16:creationId xmlns:a16="http://schemas.microsoft.com/office/drawing/2014/main" id="{65E3BBEC-1727-4FC5-B72D-9F9DE09E2771}"/>
              </a:ext>
            </a:extLst>
          </p:cNvPr>
          <p:cNvSpPr>
            <a:spLocks noGrp="1"/>
          </p:cNvSpPr>
          <p:nvPr>
            <p:ph type="sldNum" sz="quarter" idx="12"/>
          </p:nvPr>
        </p:nvSpPr>
        <p:spPr/>
        <p:txBody>
          <a:bodyPr/>
          <a:lstStyle/>
          <a:p>
            <a:fld id="{DF6957C2-B8E4-468B-8C1F-94E4587E0A77}" type="slidenum">
              <a:rPr lang="en-US" smtClean="0"/>
              <a:t>25</a:t>
            </a:fld>
            <a:endParaRPr lang="en-US"/>
          </a:p>
        </p:txBody>
      </p:sp>
    </p:spTree>
    <p:extLst>
      <p:ext uri="{BB962C8B-B14F-4D97-AF65-F5344CB8AC3E}">
        <p14:creationId xmlns:p14="http://schemas.microsoft.com/office/powerpoint/2010/main" val="2760224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956603" y="478302"/>
            <a:ext cx="10452295" cy="942535"/>
          </a:xfrm>
        </p:spPr>
        <p:txBody>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956603" y="1547446"/>
            <a:ext cx="10452295" cy="4832252"/>
          </a:xfrm>
        </p:spPr>
        <p:txBody>
          <a:bodyPr/>
          <a:lstStyle/>
          <a:p>
            <a:endParaRPr lang="en-US" dirty="0"/>
          </a:p>
        </p:txBody>
      </p:sp>
      <p:sp>
        <p:nvSpPr>
          <p:cNvPr id="4" name="Footer Placeholder 3">
            <a:extLst>
              <a:ext uri="{FF2B5EF4-FFF2-40B4-BE49-F238E27FC236}">
                <a16:creationId xmlns:a16="http://schemas.microsoft.com/office/drawing/2014/main" id="{AA77AF7B-C9DA-49A5-9B03-ABC69D1362E8}"/>
              </a:ext>
            </a:extLst>
          </p:cNvPr>
          <p:cNvSpPr>
            <a:spLocks noGrp="1"/>
          </p:cNvSpPr>
          <p:nvPr>
            <p:ph type="ftr" sz="quarter" idx="11"/>
          </p:nvPr>
        </p:nvSpPr>
        <p:spPr/>
        <p:txBody>
          <a:bodyPr/>
          <a:lstStyle/>
          <a:p>
            <a:r>
              <a:rPr lang="en-US"/>
              <a:t>Pedagogical Grammar by Prof Shakeel Amjad</a:t>
            </a:r>
          </a:p>
        </p:txBody>
      </p:sp>
      <p:sp>
        <p:nvSpPr>
          <p:cNvPr id="5" name="Slide Number Placeholder 4">
            <a:extLst>
              <a:ext uri="{FF2B5EF4-FFF2-40B4-BE49-F238E27FC236}">
                <a16:creationId xmlns:a16="http://schemas.microsoft.com/office/drawing/2014/main" id="{99C151E3-F3A2-4AA4-A4BF-7BEA7069D981}"/>
              </a:ext>
            </a:extLst>
          </p:cNvPr>
          <p:cNvSpPr>
            <a:spLocks noGrp="1"/>
          </p:cNvSpPr>
          <p:nvPr>
            <p:ph type="sldNum" sz="quarter" idx="12"/>
          </p:nvPr>
        </p:nvSpPr>
        <p:spPr/>
        <p:txBody>
          <a:bodyPr/>
          <a:lstStyle/>
          <a:p>
            <a:fld id="{DF6957C2-B8E4-468B-8C1F-94E4587E0A77}" type="slidenum">
              <a:rPr lang="en-US" smtClean="0"/>
              <a:t>26</a:t>
            </a:fld>
            <a:endParaRPr lang="en-US"/>
          </a:p>
        </p:txBody>
      </p:sp>
    </p:spTree>
    <p:extLst>
      <p:ext uri="{BB962C8B-B14F-4D97-AF65-F5344CB8AC3E}">
        <p14:creationId xmlns:p14="http://schemas.microsoft.com/office/powerpoint/2010/main" val="3470300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956603" y="478302"/>
            <a:ext cx="10452295" cy="942535"/>
          </a:xfrm>
        </p:spPr>
        <p:txBody>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956603" y="1547446"/>
            <a:ext cx="10452295" cy="4832252"/>
          </a:xfrm>
        </p:spPr>
        <p:txBody>
          <a:bodyPr/>
          <a:lstStyle/>
          <a:p>
            <a:endParaRPr lang="en-US" dirty="0"/>
          </a:p>
        </p:txBody>
      </p:sp>
      <p:sp>
        <p:nvSpPr>
          <p:cNvPr id="4" name="Footer Placeholder 3">
            <a:extLst>
              <a:ext uri="{FF2B5EF4-FFF2-40B4-BE49-F238E27FC236}">
                <a16:creationId xmlns:a16="http://schemas.microsoft.com/office/drawing/2014/main" id="{43AB9A05-BA9F-446D-9BF4-80DAA0AE3D8E}"/>
              </a:ext>
            </a:extLst>
          </p:cNvPr>
          <p:cNvSpPr>
            <a:spLocks noGrp="1"/>
          </p:cNvSpPr>
          <p:nvPr>
            <p:ph type="ftr" sz="quarter" idx="11"/>
          </p:nvPr>
        </p:nvSpPr>
        <p:spPr/>
        <p:txBody>
          <a:bodyPr/>
          <a:lstStyle/>
          <a:p>
            <a:r>
              <a:rPr lang="en-US"/>
              <a:t>Pedagogical Grammar by Prof Shakeel Amjad</a:t>
            </a:r>
          </a:p>
        </p:txBody>
      </p:sp>
      <p:sp>
        <p:nvSpPr>
          <p:cNvPr id="5" name="Slide Number Placeholder 4">
            <a:extLst>
              <a:ext uri="{FF2B5EF4-FFF2-40B4-BE49-F238E27FC236}">
                <a16:creationId xmlns:a16="http://schemas.microsoft.com/office/drawing/2014/main" id="{AA9437D5-495A-4A81-B1B6-AC6859C4D4A2}"/>
              </a:ext>
            </a:extLst>
          </p:cNvPr>
          <p:cNvSpPr>
            <a:spLocks noGrp="1"/>
          </p:cNvSpPr>
          <p:nvPr>
            <p:ph type="sldNum" sz="quarter" idx="12"/>
          </p:nvPr>
        </p:nvSpPr>
        <p:spPr/>
        <p:txBody>
          <a:bodyPr/>
          <a:lstStyle/>
          <a:p>
            <a:fld id="{DF6957C2-B8E4-468B-8C1F-94E4587E0A77}" type="slidenum">
              <a:rPr lang="en-US" smtClean="0"/>
              <a:t>27</a:t>
            </a:fld>
            <a:endParaRPr lang="en-US"/>
          </a:p>
        </p:txBody>
      </p:sp>
    </p:spTree>
    <p:extLst>
      <p:ext uri="{BB962C8B-B14F-4D97-AF65-F5344CB8AC3E}">
        <p14:creationId xmlns:p14="http://schemas.microsoft.com/office/powerpoint/2010/main" val="9285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956603" y="478302"/>
            <a:ext cx="10452295" cy="942535"/>
          </a:xfrm>
        </p:spPr>
        <p:txBody>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956603" y="1547446"/>
            <a:ext cx="10452295" cy="4832252"/>
          </a:xfrm>
        </p:spPr>
        <p:txBody>
          <a:bodyPr/>
          <a:lstStyle/>
          <a:p>
            <a:endParaRPr lang="en-US" dirty="0"/>
          </a:p>
        </p:txBody>
      </p:sp>
      <p:sp>
        <p:nvSpPr>
          <p:cNvPr id="4" name="Footer Placeholder 3">
            <a:extLst>
              <a:ext uri="{FF2B5EF4-FFF2-40B4-BE49-F238E27FC236}">
                <a16:creationId xmlns:a16="http://schemas.microsoft.com/office/drawing/2014/main" id="{D7E3F690-D4D9-4A84-B5FF-DB9FC3DB9443}"/>
              </a:ext>
            </a:extLst>
          </p:cNvPr>
          <p:cNvSpPr>
            <a:spLocks noGrp="1"/>
          </p:cNvSpPr>
          <p:nvPr>
            <p:ph type="ftr" sz="quarter" idx="11"/>
          </p:nvPr>
        </p:nvSpPr>
        <p:spPr/>
        <p:txBody>
          <a:bodyPr/>
          <a:lstStyle/>
          <a:p>
            <a:r>
              <a:rPr lang="en-US"/>
              <a:t>Pedagogical Grammar by Prof Shakeel Amjad</a:t>
            </a:r>
          </a:p>
        </p:txBody>
      </p:sp>
      <p:sp>
        <p:nvSpPr>
          <p:cNvPr id="5" name="Slide Number Placeholder 4">
            <a:extLst>
              <a:ext uri="{FF2B5EF4-FFF2-40B4-BE49-F238E27FC236}">
                <a16:creationId xmlns:a16="http://schemas.microsoft.com/office/drawing/2014/main" id="{F200FA8F-8985-4444-807E-ABA1AF541A84}"/>
              </a:ext>
            </a:extLst>
          </p:cNvPr>
          <p:cNvSpPr>
            <a:spLocks noGrp="1"/>
          </p:cNvSpPr>
          <p:nvPr>
            <p:ph type="sldNum" sz="quarter" idx="12"/>
          </p:nvPr>
        </p:nvSpPr>
        <p:spPr/>
        <p:txBody>
          <a:bodyPr/>
          <a:lstStyle/>
          <a:p>
            <a:fld id="{DF6957C2-B8E4-468B-8C1F-94E4587E0A77}" type="slidenum">
              <a:rPr lang="en-US" smtClean="0"/>
              <a:t>28</a:t>
            </a:fld>
            <a:endParaRPr lang="en-US"/>
          </a:p>
        </p:txBody>
      </p:sp>
    </p:spTree>
    <p:extLst>
      <p:ext uri="{BB962C8B-B14F-4D97-AF65-F5344CB8AC3E}">
        <p14:creationId xmlns:p14="http://schemas.microsoft.com/office/powerpoint/2010/main" val="604056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956603" y="478302"/>
            <a:ext cx="10452295" cy="942535"/>
          </a:xfrm>
        </p:spPr>
        <p:txBody>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956603" y="1547446"/>
            <a:ext cx="10452295" cy="4832252"/>
          </a:xfrm>
        </p:spPr>
        <p:txBody>
          <a:bodyPr/>
          <a:lstStyle/>
          <a:p>
            <a:endParaRPr lang="en-US" dirty="0"/>
          </a:p>
        </p:txBody>
      </p:sp>
      <p:sp>
        <p:nvSpPr>
          <p:cNvPr id="4" name="Footer Placeholder 3">
            <a:extLst>
              <a:ext uri="{FF2B5EF4-FFF2-40B4-BE49-F238E27FC236}">
                <a16:creationId xmlns:a16="http://schemas.microsoft.com/office/drawing/2014/main" id="{F437EFC7-EE0B-4893-8410-F528DE438E8A}"/>
              </a:ext>
            </a:extLst>
          </p:cNvPr>
          <p:cNvSpPr>
            <a:spLocks noGrp="1"/>
          </p:cNvSpPr>
          <p:nvPr>
            <p:ph type="ftr" sz="quarter" idx="11"/>
          </p:nvPr>
        </p:nvSpPr>
        <p:spPr/>
        <p:txBody>
          <a:bodyPr/>
          <a:lstStyle/>
          <a:p>
            <a:r>
              <a:rPr lang="en-US"/>
              <a:t>Pedagogical Grammar by Prof Shakeel Amjad</a:t>
            </a:r>
          </a:p>
        </p:txBody>
      </p:sp>
      <p:sp>
        <p:nvSpPr>
          <p:cNvPr id="5" name="Slide Number Placeholder 4">
            <a:extLst>
              <a:ext uri="{FF2B5EF4-FFF2-40B4-BE49-F238E27FC236}">
                <a16:creationId xmlns:a16="http://schemas.microsoft.com/office/drawing/2014/main" id="{A1E31982-24C6-483F-B3E4-A95502A5FBEC}"/>
              </a:ext>
            </a:extLst>
          </p:cNvPr>
          <p:cNvSpPr>
            <a:spLocks noGrp="1"/>
          </p:cNvSpPr>
          <p:nvPr>
            <p:ph type="sldNum" sz="quarter" idx="12"/>
          </p:nvPr>
        </p:nvSpPr>
        <p:spPr/>
        <p:txBody>
          <a:bodyPr/>
          <a:lstStyle/>
          <a:p>
            <a:fld id="{DF6957C2-B8E4-468B-8C1F-94E4587E0A77}" type="slidenum">
              <a:rPr lang="en-US" smtClean="0"/>
              <a:t>29</a:t>
            </a:fld>
            <a:endParaRPr lang="en-US"/>
          </a:p>
        </p:txBody>
      </p:sp>
    </p:spTree>
    <p:extLst>
      <p:ext uri="{BB962C8B-B14F-4D97-AF65-F5344CB8AC3E}">
        <p14:creationId xmlns:p14="http://schemas.microsoft.com/office/powerpoint/2010/main" val="1557908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06437" y="1"/>
            <a:ext cx="11211951" cy="815926"/>
          </a:xfrm>
          <a:solidFill>
            <a:schemeClr val="accent4">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06437" y="815927"/>
            <a:ext cx="11211951" cy="5563771"/>
          </a:xfrm>
        </p:spPr>
        <p:txBody>
          <a:bodyPr>
            <a:normAutofit fontScale="77500" lnSpcReduction="20000"/>
          </a:bodyPr>
          <a:lstStyle/>
          <a:p>
            <a:pPr algn="l"/>
            <a:r>
              <a:rPr lang="en-US" b="1" dirty="0"/>
              <a:t>A pronoun that refers to nouns or pronouns joined by or </a:t>
            </a:r>
            <a:r>
              <a:rPr lang="en-US" b="1" dirty="0" err="1"/>
              <a:t>or</a:t>
            </a:r>
            <a:r>
              <a:rPr lang="en-US" b="1" dirty="0"/>
              <a:t> nor should agree with the noun or pronoun nearest to it. </a:t>
            </a:r>
          </a:p>
          <a:p>
            <a:pPr algn="l"/>
            <a:r>
              <a:rPr lang="en-US" dirty="0"/>
              <a:t> </a:t>
            </a:r>
          </a:p>
          <a:p>
            <a:pPr algn="l"/>
            <a:r>
              <a:rPr lang="en-US" dirty="0"/>
              <a:t> Neither the astronauts nor NASA neglected its duties. </a:t>
            </a:r>
          </a:p>
          <a:p>
            <a:pPr algn="l"/>
            <a:r>
              <a:rPr lang="en-US" dirty="0"/>
              <a:t> </a:t>
            </a:r>
          </a:p>
          <a:p>
            <a:pPr algn="l"/>
            <a:r>
              <a:rPr lang="en-US" dirty="0"/>
              <a:t>Neither NASA nor the astronauts neglected their duties. </a:t>
            </a:r>
          </a:p>
          <a:p>
            <a:pPr algn="l"/>
            <a:r>
              <a:rPr lang="en-US" dirty="0"/>
              <a:t> </a:t>
            </a:r>
          </a:p>
          <a:p>
            <a:pPr algn="l"/>
            <a:r>
              <a:rPr lang="en-US" dirty="0"/>
              <a:t> </a:t>
            </a:r>
          </a:p>
          <a:p>
            <a:pPr algn="l"/>
            <a:r>
              <a:rPr lang="en-US" dirty="0"/>
              <a:t> With Collective Nouns – A collective noun such as class, crew, team, audience, or family may be referred to by either a singular or a plural pronoun, depending upon the meaning of the noun in the sentence. </a:t>
            </a:r>
          </a:p>
          <a:p>
            <a:pPr algn="l"/>
            <a:r>
              <a:rPr lang="en-US" dirty="0"/>
              <a:t> </a:t>
            </a:r>
          </a:p>
          <a:p>
            <a:pPr algn="l"/>
            <a:r>
              <a:rPr lang="en-US" dirty="0"/>
              <a:t>- A pronoun that refers to a collective noun should be singular if the collective noun names a group acting as a unit. </a:t>
            </a:r>
          </a:p>
          <a:p>
            <a:pPr algn="l"/>
            <a:r>
              <a:rPr lang="en-US" dirty="0"/>
              <a:t> </a:t>
            </a:r>
          </a:p>
          <a:p>
            <a:pPr algn="l"/>
            <a:r>
              <a:rPr lang="en-US" dirty="0"/>
              <a:t> The family that owns the house loaned its treasure to the library.   (singular - The family is acting as a single unit) </a:t>
            </a:r>
          </a:p>
          <a:p>
            <a:pPr algn="l"/>
            <a:r>
              <a:rPr lang="en-US" dirty="0"/>
              <a:t> </a:t>
            </a:r>
          </a:p>
          <a:p>
            <a:r>
              <a:rPr lang="en-US" dirty="0"/>
              <a:t>- </a:t>
            </a:r>
          </a:p>
        </p:txBody>
      </p:sp>
      <p:pic>
        <p:nvPicPr>
          <p:cNvPr id="4" name="Audio 3">
            <a:hlinkClick r:id="" action="ppaction://media"/>
            <a:extLst>
              <a:ext uri="{FF2B5EF4-FFF2-40B4-BE49-F238E27FC236}">
                <a16:creationId xmlns:a16="http://schemas.microsoft.com/office/drawing/2014/main" id="{0D167E48-7AF4-44DF-BC5E-5DB4C614E3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77452420-D7F0-43D9-AB0F-373AF5253536}"/>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3B82F396-82B1-40AD-A5F5-8E89014946EE}"/>
              </a:ext>
            </a:extLst>
          </p:cNvPr>
          <p:cNvSpPr>
            <a:spLocks noGrp="1"/>
          </p:cNvSpPr>
          <p:nvPr>
            <p:ph type="sldNum" sz="quarter" idx="12"/>
          </p:nvPr>
        </p:nvSpPr>
        <p:spPr/>
        <p:txBody>
          <a:bodyPr/>
          <a:lstStyle/>
          <a:p>
            <a:fld id="{DF6957C2-B8E4-468B-8C1F-94E4587E0A77}" type="slidenum">
              <a:rPr lang="en-US" smtClean="0"/>
              <a:t>3</a:t>
            </a:fld>
            <a:endParaRPr lang="en-US"/>
          </a:p>
        </p:txBody>
      </p:sp>
    </p:spTree>
    <p:extLst>
      <p:ext uri="{BB962C8B-B14F-4D97-AF65-F5344CB8AC3E}">
        <p14:creationId xmlns:p14="http://schemas.microsoft.com/office/powerpoint/2010/main" val="2256854248"/>
      </p:ext>
    </p:extLst>
  </p:cSld>
  <p:clrMapOvr>
    <a:masterClrMapping/>
  </p:clrMapOvr>
  <mc:AlternateContent xmlns:mc="http://schemas.openxmlformats.org/markup-compatibility/2006" xmlns:p14="http://schemas.microsoft.com/office/powerpoint/2010/main">
    <mc:Choice Requires="p14">
      <p:transition spd="slow" p14:dur="2000" advTm="60021"/>
    </mc:Choice>
    <mc:Fallback xmlns="">
      <p:transition spd="slow" advTm="60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956603" y="478302"/>
            <a:ext cx="10452295" cy="942535"/>
          </a:xfrm>
        </p:spPr>
        <p:txBody>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956603" y="1547446"/>
            <a:ext cx="10452295" cy="4832252"/>
          </a:xfrm>
        </p:spPr>
        <p:txBody>
          <a:bodyPr/>
          <a:lstStyle/>
          <a:p>
            <a:endParaRPr lang="en-US" dirty="0"/>
          </a:p>
        </p:txBody>
      </p:sp>
      <p:sp>
        <p:nvSpPr>
          <p:cNvPr id="4" name="Footer Placeholder 3">
            <a:extLst>
              <a:ext uri="{FF2B5EF4-FFF2-40B4-BE49-F238E27FC236}">
                <a16:creationId xmlns:a16="http://schemas.microsoft.com/office/drawing/2014/main" id="{21600B2B-455C-4562-9694-3A83F158B133}"/>
              </a:ext>
            </a:extLst>
          </p:cNvPr>
          <p:cNvSpPr>
            <a:spLocks noGrp="1"/>
          </p:cNvSpPr>
          <p:nvPr>
            <p:ph type="ftr" sz="quarter" idx="11"/>
          </p:nvPr>
        </p:nvSpPr>
        <p:spPr/>
        <p:txBody>
          <a:bodyPr/>
          <a:lstStyle/>
          <a:p>
            <a:r>
              <a:rPr lang="en-US"/>
              <a:t>Pedagogical Grammar by Prof Shakeel Amjad</a:t>
            </a:r>
          </a:p>
        </p:txBody>
      </p:sp>
      <p:sp>
        <p:nvSpPr>
          <p:cNvPr id="5" name="Slide Number Placeholder 4">
            <a:extLst>
              <a:ext uri="{FF2B5EF4-FFF2-40B4-BE49-F238E27FC236}">
                <a16:creationId xmlns:a16="http://schemas.microsoft.com/office/drawing/2014/main" id="{6D1A630B-5A56-4311-BE75-A9A6BED08A17}"/>
              </a:ext>
            </a:extLst>
          </p:cNvPr>
          <p:cNvSpPr>
            <a:spLocks noGrp="1"/>
          </p:cNvSpPr>
          <p:nvPr>
            <p:ph type="sldNum" sz="quarter" idx="12"/>
          </p:nvPr>
        </p:nvSpPr>
        <p:spPr/>
        <p:txBody>
          <a:bodyPr/>
          <a:lstStyle/>
          <a:p>
            <a:fld id="{DF6957C2-B8E4-468B-8C1F-94E4587E0A77}" type="slidenum">
              <a:rPr lang="en-US" smtClean="0"/>
              <a:t>30</a:t>
            </a:fld>
            <a:endParaRPr lang="en-US"/>
          </a:p>
        </p:txBody>
      </p:sp>
    </p:spTree>
    <p:extLst>
      <p:ext uri="{BB962C8B-B14F-4D97-AF65-F5344CB8AC3E}">
        <p14:creationId xmlns:p14="http://schemas.microsoft.com/office/powerpoint/2010/main" val="433020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956603" y="478302"/>
            <a:ext cx="10452295" cy="942535"/>
          </a:xfrm>
        </p:spPr>
        <p:txBody>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956603" y="1547446"/>
            <a:ext cx="10452295" cy="4832252"/>
          </a:xfrm>
        </p:spPr>
        <p:txBody>
          <a:bodyPr/>
          <a:lstStyle/>
          <a:p>
            <a:endParaRPr lang="en-US" dirty="0"/>
          </a:p>
        </p:txBody>
      </p:sp>
      <p:sp>
        <p:nvSpPr>
          <p:cNvPr id="4" name="Footer Placeholder 3">
            <a:extLst>
              <a:ext uri="{FF2B5EF4-FFF2-40B4-BE49-F238E27FC236}">
                <a16:creationId xmlns:a16="http://schemas.microsoft.com/office/drawing/2014/main" id="{21E59A00-2C6E-4FB1-86A1-FFBF10E548B7}"/>
              </a:ext>
            </a:extLst>
          </p:cNvPr>
          <p:cNvSpPr>
            <a:spLocks noGrp="1"/>
          </p:cNvSpPr>
          <p:nvPr>
            <p:ph type="ftr" sz="quarter" idx="11"/>
          </p:nvPr>
        </p:nvSpPr>
        <p:spPr/>
        <p:txBody>
          <a:bodyPr/>
          <a:lstStyle/>
          <a:p>
            <a:r>
              <a:rPr lang="en-US"/>
              <a:t>Pedagogical Grammar by Prof Shakeel Amjad</a:t>
            </a:r>
          </a:p>
        </p:txBody>
      </p:sp>
      <p:sp>
        <p:nvSpPr>
          <p:cNvPr id="5" name="Slide Number Placeholder 4">
            <a:extLst>
              <a:ext uri="{FF2B5EF4-FFF2-40B4-BE49-F238E27FC236}">
                <a16:creationId xmlns:a16="http://schemas.microsoft.com/office/drawing/2014/main" id="{2D8C0578-F9CC-4278-99AA-28BE519611B0}"/>
              </a:ext>
            </a:extLst>
          </p:cNvPr>
          <p:cNvSpPr>
            <a:spLocks noGrp="1"/>
          </p:cNvSpPr>
          <p:nvPr>
            <p:ph type="sldNum" sz="quarter" idx="12"/>
          </p:nvPr>
        </p:nvSpPr>
        <p:spPr/>
        <p:txBody>
          <a:bodyPr/>
          <a:lstStyle/>
          <a:p>
            <a:fld id="{DF6957C2-B8E4-468B-8C1F-94E4587E0A77}" type="slidenum">
              <a:rPr lang="en-US" smtClean="0"/>
              <a:t>31</a:t>
            </a:fld>
            <a:endParaRPr lang="en-US"/>
          </a:p>
        </p:txBody>
      </p:sp>
    </p:spTree>
    <p:extLst>
      <p:ext uri="{BB962C8B-B14F-4D97-AF65-F5344CB8AC3E}">
        <p14:creationId xmlns:p14="http://schemas.microsoft.com/office/powerpoint/2010/main" val="1472999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956603" y="478302"/>
            <a:ext cx="10452295" cy="942535"/>
          </a:xfrm>
        </p:spPr>
        <p:txBody>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956603" y="1547446"/>
            <a:ext cx="10452295" cy="4832252"/>
          </a:xfrm>
        </p:spPr>
        <p:txBody>
          <a:bodyPr/>
          <a:lstStyle/>
          <a:p>
            <a:endParaRPr lang="en-US" dirty="0"/>
          </a:p>
        </p:txBody>
      </p:sp>
      <p:sp>
        <p:nvSpPr>
          <p:cNvPr id="4" name="Footer Placeholder 3">
            <a:extLst>
              <a:ext uri="{FF2B5EF4-FFF2-40B4-BE49-F238E27FC236}">
                <a16:creationId xmlns:a16="http://schemas.microsoft.com/office/drawing/2014/main" id="{5D756762-EBF8-4FDD-9699-9E091E524D79}"/>
              </a:ext>
            </a:extLst>
          </p:cNvPr>
          <p:cNvSpPr>
            <a:spLocks noGrp="1"/>
          </p:cNvSpPr>
          <p:nvPr>
            <p:ph type="ftr" sz="quarter" idx="11"/>
          </p:nvPr>
        </p:nvSpPr>
        <p:spPr/>
        <p:txBody>
          <a:bodyPr/>
          <a:lstStyle/>
          <a:p>
            <a:r>
              <a:rPr lang="en-US"/>
              <a:t>Pedagogical Grammar by Prof Shakeel Amjad</a:t>
            </a:r>
          </a:p>
        </p:txBody>
      </p:sp>
      <p:sp>
        <p:nvSpPr>
          <p:cNvPr id="5" name="Slide Number Placeholder 4">
            <a:extLst>
              <a:ext uri="{FF2B5EF4-FFF2-40B4-BE49-F238E27FC236}">
                <a16:creationId xmlns:a16="http://schemas.microsoft.com/office/drawing/2014/main" id="{521E923C-80BD-4381-9A9A-53E2A6B22354}"/>
              </a:ext>
            </a:extLst>
          </p:cNvPr>
          <p:cNvSpPr>
            <a:spLocks noGrp="1"/>
          </p:cNvSpPr>
          <p:nvPr>
            <p:ph type="sldNum" sz="quarter" idx="12"/>
          </p:nvPr>
        </p:nvSpPr>
        <p:spPr/>
        <p:txBody>
          <a:bodyPr/>
          <a:lstStyle/>
          <a:p>
            <a:fld id="{DF6957C2-B8E4-468B-8C1F-94E4587E0A77}" type="slidenum">
              <a:rPr lang="en-US" smtClean="0"/>
              <a:t>32</a:t>
            </a:fld>
            <a:endParaRPr lang="en-US"/>
          </a:p>
        </p:txBody>
      </p:sp>
    </p:spTree>
    <p:extLst>
      <p:ext uri="{BB962C8B-B14F-4D97-AF65-F5344CB8AC3E}">
        <p14:creationId xmlns:p14="http://schemas.microsoft.com/office/powerpoint/2010/main" val="283929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956603" y="478302"/>
            <a:ext cx="10452295" cy="942535"/>
          </a:xfrm>
        </p:spPr>
        <p:txBody>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956603" y="1547446"/>
            <a:ext cx="10452295" cy="4832252"/>
          </a:xfrm>
        </p:spPr>
        <p:txBody>
          <a:bodyPr/>
          <a:lstStyle/>
          <a:p>
            <a:endParaRPr lang="en-US" dirty="0"/>
          </a:p>
        </p:txBody>
      </p:sp>
      <p:sp>
        <p:nvSpPr>
          <p:cNvPr id="4" name="Footer Placeholder 3">
            <a:extLst>
              <a:ext uri="{FF2B5EF4-FFF2-40B4-BE49-F238E27FC236}">
                <a16:creationId xmlns:a16="http://schemas.microsoft.com/office/drawing/2014/main" id="{C6FCE441-E2A3-41ED-A7D2-F0CED48B775F}"/>
              </a:ext>
            </a:extLst>
          </p:cNvPr>
          <p:cNvSpPr>
            <a:spLocks noGrp="1"/>
          </p:cNvSpPr>
          <p:nvPr>
            <p:ph type="ftr" sz="quarter" idx="11"/>
          </p:nvPr>
        </p:nvSpPr>
        <p:spPr/>
        <p:txBody>
          <a:bodyPr/>
          <a:lstStyle/>
          <a:p>
            <a:r>
              <a:rPr lang="en-US"/>
              <a:t>Pedagogical Grammar by Prof Shakeel Amjad</a:t>
            </a:r>
          </a:p>
        </p:txBody>
      </p:sp>
      <p:sp>
        <p:nvSpPr>
          <p:cNvPr id="5" name="Slide Number Placeholder 4">
            <a:extLst>
              <a:ext uri="{FF2B5EF4-FFF2-40B4-BE49-F238E27FC236}">
                <a16:creationId xmlns:a16="http://schemas.microsoft.com/office/drawing/2014/main" id="{C35B0F63-8B79-4C05-B598-E4EE1E8E8EAF}"/>
              </a:ext>
            </a:extLst>
          </p:cNvPr>
          <p:cNvSpPr>
            <a:spLocks noGrp="1"/>
          </p:cNvSpPr>
          <p:nvPr>
            <p:ph type="sldNum" sz="quarter" idx="12"/>
          </p:nvPr>
        </p:nvSpPr>
        <p:spPr/>
        <p:txBody>
          <a:bodyPr/>
          <a:lstStyle/>
          <a:p>
            <a:fld id="{DF6957C2-B8E4-468B-8C1F-94E4587E0A77}" type="slidenum">
              <a:rPr lang="en-US" smtClean="0"/>
              <a:t>33</a:t>
            </a:fld>
            <a:endParaRPr lang="en-US"/>
          </a:p>
        </p:txBody>
      </p:sp>
    </p:spTree>
    <p:extLst>
      <p:ext uri="{BB962C8B-B14F-4D97-AF65-F5344CB8AC3E}">
        <p14:creationId xmlns:p14="http://schemas.microsoft.com/office/powerpoint/2010/main" val="2268616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956603" y="478302"/>
            <a:ext cx="10452295" cy="942535"/>
          </a:xfrm>
        </p:spPr>
        <p:txBody>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956603" y="1547446"/>
            <a:ext cx="10452295" cy="4832252"/>
          </a:xfrm>
        </p:spPr>
        <p:txBody>
          <a:bodyPr/>
          <a:lstStyle/>
          <a:p>
            <a:endParaRPr lang="en-US" dirty="0"/>
          </a:p>
        </p:txBody>
      </p:sp>
      <p:sp>
        <p:nvSpPr>
          <p:cNvPr id="4" name="Footer Placeholder 3">
            <a:extLst>
              <a:ext uri="{FF2B5EF4-FFF2-40B4-BE49-F238E27FC236}">
                <a16:creationId xmlns:a16="http://schemas.microsoft.com/office/drawing/2014/main" id="{2B364533-93BA-4FC1-AB80-B3371E5FED0E}"/>
              </a:ext>
            </a:extLst>
          </p:cNvPr>
          <p:cNvSpPr>
            <a:spLocks noGrp="1"/>
          </p:cNvSpPr>
          <p:nvPr>
            <p:ph type="ftr" sz="quarter" idx="11"/>
          </p:nvPr>
        </p:nvSpPr>
        <p:spPr/>
        <p:txBody>
          <a:bodyPr/>
          <a:lstStyle/>
          <a:p>
            <a:r>
              <a:rPr lang="en-US"/>
              <a:t>Pedagogical Grammar by Prof Shakeel Amjad</a:t>
            </a:r>
          </a:p>
        </p:txBody>
      </p:sp>
      <p:sp>
        <p:nvSpPr>
          <p:cNvPr id="5" name="Slide Number Placeholder 4">
            <a:extLst>
              <a:ext uri="{FF2B5EF4-FFF2-40B4-BE49-F238E27FC236}">
                <a16:creationId xmlns:a16="http://schemas.microsoft.com/office/drawing/2014/main" id="{968B9355-1994-4840-A4DA-3C09F4FCB0AB}"/>
              </a:ext>
            </a:extLst>
          </p:cNvPr>
          <p:cNvSpPr>
            <a:spLocks noGrp="1"/>
          </p:cNvSpPr>
          <p:nvPr>
            <p:ph type="sldNum" sz="quarter" idx="12"/>
          </p:nvPr>
        </p:nvSpPr>
        <p:spPr/>
        <p:txBody>
          <a:bodyPr/>
          <a:lstStyle/>
          <a:p>
            <a:fld id="{DF6957C2-B8E4-468B-8C1F-94E4587E0A77}" type="slidenum">
              <a:rPr lang="en-US" smtClean="0"/>
              <a:t>34</a:t>
            </a:fld>
            <a:endParaRPr lang="en-US"/>
          </a:p>
        </p:txBody>
      </p:sp>
    </p:spTree>
    <p:extLst>
      <p:ext uri="{BB962C8B-B14F-4D97-AF65-F5344CB8AC3E}">
        <p14:creationId xmlns:p14="http://schemas.microsoft.com/office/powerpoint/2010/main" val="1333122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956603" y="478302"/>
            <a:ext cx="10452295" cy="942535"/>
          </a:xfrm>
        </p:spPr>
        <p:txBody>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956603" y="1547446"/>
            <a:ext cx="10452295" cy="4832252"/>
          </a:xfrm>
        </p:spPr>
        <p:txBody>
          <a:bodyPr/>
          <a:lstStyle/>
          <a:p>
            <a:endParaRPr lang="en-US" dirty="0"/>
          </a:p>
        </p:txBody>
      </p:sp>
      <p:sp>
        <p:nvSpPr>
          <p:cNvPr id="4" name="Footer Placeholder 3">
            <a:extLst>
              <a:ext uri="{FF2B5EF4-FFF2-40B4-BE49-F238E27FC236}">
                <a16:creationId xmlns:a16="http://schemas.microsoft.com/office/drawing/2014/main" id="{5DBE967A-CD7D-4EF3-B137-E7AC052DA1A0}"/>
              </a:ext>
            </a:extLst>
          </p:cNvPr>
          <p:cNvSpPr>
            <a:spLocks noGrp="1"/>
          </p:cNvSpPr>
          <p:nvPr>
            <p:ph type="ftr" sz="quarter" idx="11"/>
          </p:nvPr>
        </p:nvSpPr>
        <p:spPr/>
        <p:txBody>
          <a:bodyPr/>
          <a:lstStyle/>
          <a:p>
            <a:r>
              <a:rPr lang="en-US"/>
              <a:t>Pedagogical Grammar by Prof Shakeel Amjad</a:t>
            </a:r>
          </a:p>
        </p:txBody>
      </p:sp>
      <p:sp>
        <p:nvSpPr>
          <p:cNvPr id="5" name="Slide Number Placeholder 4">
            <a:extLst>
              <a:ext uri="{FF2B5EF4-FFF2-40B4-BE49-F238E27FC236}">
                <a16:creationId xmlns:a16="http://schemas.microsoft.com/office/drawing/2014/main" id="{B0BAE45D-700C-42C5-A145-178CD07380BB}"/>
              </a:ext>
            </a:extLst>
          </p:cNvPr>
          <p:cNvSpPr>
            <a:spLocks noGrp="1"/>
          </p:cNvSpPr>
          <p:nvPr>
            <p:ph type="sldNum" sz="quarter" idx="12"/>
          </p:nvPr>
        </p:nvSpPr>
        <p:spPr/>
        <p:txBody>
          <a:bodyPr/>
          <a:lstStyle/>
          <a:p>
            <a:fld id="{DF6957C2-B8E4-468B-8C1F-94E4587E0A77}" type="slidenum">
              <a:rPr lang="en-US" smtClean="0"/>
              <a:t>35</a:t>
            </a:fld>
            <a:endParaRPr lang="en-US"/>
          </a:p>
        </p:txBody>
      </p:sp>
    </p:spTree>
    <p:extLst>
      <p:ext uri="{BB962C8B-B14F-4D97-AF65-F5344CB8AC3E}">
        <p14:creationId xmlns:p14="http://schemas.microsoft.com/office/powerpoint/2010/main" val="636720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956603" y="478302"/>
            <a:ext cx="10452295" cy="942535"/>
          </a:xfrm>
        </p:spPr>
        <p:txBody>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956603" y="1547446"/>
            <a:ext cx="10452295" cy="4832252"/>
          </a:xfrm>
        </p:spPr>
        <p:txBody>
          <a:bodyPr/>
          <a:lstStyle/>
          <a:p>
            <a:endParaRPr lang="en-US" dirty="0"/>
          </a:p>
        </p:txBody>
      </p:sp>
      <p:sp>
        <p:nvSpPr>
          <p:cNvPr id="4" name="Footer Placeholder 3">
            <a:extLst>
              <a:ext uri="{FF2B5EF4-FFF2-40B4-BE49-F238E27FC236}">
                <a16:creationId xmlns:a16="http://schemas.microsoft.com/office/drawing/2014/main" id="{55993E98-BC96-4F47-8F1F-D3822EA13C85}"/>
              </a:ext>
            </a:extLst>
          </p:cNvPr>
          <p:cNvSpPr>
            <a:spLocks noGrp="1"/>
          </p:cNvSpPr>
          <p:nvPr>
            <p:ph type="ftr" sz="quarter" idx="11"/>
          </p:nvPr>
        </p:nvSpPr>
        <p:spPr/>
        <p:txBody>
          <a:bodyPr/>
          <a:lstStyle/>
          <a:p>
            <a:r>
              <a:rPr lang="en-US"/>
              <a:t>Pedagogical Grammar by Prof Shakeel Amjad</a:t>
            </a:r>
          </a:p>
        </p:txBody>
      </p:sp>
      <p:sp>
        <p:nvSpPr>
          <p:cNvPr id="5" name="Slide Number Placeholder 4">
            <a:extLst>
              <a:ext uri="{FF2B5EF4-FFF2-40B4-BE49-F238E27FC236}">
                <a16:creationId xmlns:a16="http://schemas.microsoft.com/office/drawing/2014/main" id="{80A1A7C6-695E-4AEB-96D1-26C2D9F76069}"/>
              </a:ext>
            </a:extLst>
          </p:cNvPr>
          <p:cNvSpPr>
            <a:spLocks noGrp="1"/>
          </p:cNvSpPr>
          <p:nvPr>
            <p:ph type="sldNum" sz="quarter" idx="12"/>
          </p:nvPr>
        </p:nvSpPr>
        <p:spPr/>
        <p:txBody>
          <a:bodyPr/>
          <a:lstStyle/>
          <a:p>
            <a:fld id="{DF6957C2-B8E4-468B-8C1F-94E4587E0A77}" type="slidenum">
              <a:rPr lang="en-US" smtClean="0"/>
              <a:t>36</a:t>
            </a:fld>
            <a:endParaRPr lang="en-US"/>
          </a:p>
        </p:txBody>
      </p:sp>
    </p:spTree>
    <p:extLst>
      <p:ext uri="{BB962C8B-B14F-4D97-AF65-F5344CB8AC3E}">
        <p14:creationId xmlns:p14="http://schemas.microsoft.com/office/powerpoint/2010/main" val="3357250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956603" y="478302"/>
            <a:ext cx="10452295" cy="942535"/>
          </a:xfrm>
        </p:spPr>
        <p:txBody>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956603" y="1547446"/>
            <a:ext cx="10452295" cy="4832252"/>
          </a:xfrm>
        </p:spPr>
        <p:txBody>
          <a:bodyPr/>
          <a:lstStyle/>
          <a:p>
            <a:endParaRPr lang="en-US" dirty="0"/>
          </a:p>
        </p:txBody>
      </p:sp>
      <p:sp>
        <p:nvSpPr>
          <p:cNvPr id="4" name="Footer Placeholder 3">
            <a:extLst>
              <a:ext uri="{FF2B5EF4-FFF2-40B4-BE49-F238E27FC236}">
                <a16:creationId xmlns:a16="http://schemas.microsoft.com/office/drawing/2014/main" id="{F3DA60EE-7F8D-43AD-9C93-60E8D738D471}"/>
              </a:ext>
            </a:extLst>
          </p:cNvPr>
          <p:cNvSpPr>
            <a:spLocks noGrp="1"/>
          </p:cNvSpPr>
          <p:nvPr>
            <p:ph type="ftr" sz="quarter" idx="11"/>
          </p:nvPr>
        </p:nvSpPr>
        <p:spPr/>
        <p:txBody>
          <a:bodyPr/>
          <a:lstStyle/>
          <a:p>
            <a:r>
              <a:rPr lang="en-US"/>
              <a:t>Pedagogical Grammar by Prof Shakeel Amjad</a:t>
            </a:r>
          </a:p>
        </p:txBody>
      </p:sp>
      <p:sp>
        <p:nvSpPr>
          <p:cNvPr id="5" name="Slide Number Placeholder 4">
            <a:extLst>
              <a:ext uri="{FF2B5EF4-FFF2-40B4-BE49-F238E27FC236}">
                <a16:creationId xmlns:a16="http://schemas.microsoft.com/office/drawing/2014/main" id="{9A58D9B5-4F77-4004-BF86-F24204BEBA32}"/>
              </a:ext>
            </a:extLst>
          </p:cNvPr>
          <p:cNvSpPr>
            <a:spLocks noGrp="1"/>
          </p:cNvSpPr>
          <p:nvPr>
            <p:ph type="sldNum" sz="quarter" idx="12"/>
          </p:nvPr>
        </p:nvSpPr>
        <p:spPr/>
        <p:txBody>
          <a:bodyPr/>
          <a:lstStyle/>
          <a:p>
            <a:fld id="{DF6957C2-B8E4-468B-8C1F-94E4587E0A77}" type="slidenum">
              <a:rPr lang="en-US" smtClean="0"/>
              <a:t>37</a:t>
            </a:fld>
            <a:endParaRPr lang="en-US"/>
          </a:p>
        </p:txBody>
      </p:sp>
    </p:spTree>
    <p:extLst>
      <p:ext uri="{BB962C8B-B14F-4D97-AF65-F5344CB8AC3E}">
        <p14:creationId xmlns:p14="http://schemas.microsoft.com/office/powerpoint/2010/main" val="1469432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956603" y="478302"/>
            <a:ext cx="10452295" cy="942535"/>
          </a:xfrm>
        </p:spPr>
        <p:txBody>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956603" y="1547446"/>
            <a:ext cx="10452295" cy="4832252"/>
          </a:xfrm>
        </p:spPr>
        <p:txBody>
          <a:bodyPr/>
          <a:lstStyle/>
          <a:p>
            <a:endParaRPr lang="en-US" dirty="0"/>
          </a:p>
        </p:txBody>
      </p:sp>
      <p:sp>
        <p:nvSpPr>
          <p:cNvPr id="4" name="Footer Placeholder 3">
            <a:extLst>
              <a:ext uri="{FF2B5EF4-FFF2-40B4-BE49-F238E27FC236}">
                <a16:creationId xmlns:a16="http://schemas.microsoft.com/office/drawing/2014/main" id="{10FBED31-E60E-426D-A14E-CD0881F5475C}"/>
              </a:ext>
            </a:extLst>
          </p:cNvPr>
          <p:cNvSpPr>
            <a:spLocks noGrp="1"/>
          </p:cNvSpPr>
          <p:nvPr>
            <p:ph type="ftr" sz="quarter" idx="11"/>
          </p:nvPr>
        </p:nvSpPr>
        <p:spPr/>
        <p:txBody>
          <a:bodyPr/>
          <a:lstStyle/>
          <a:p>
            <a:r>
              <a:rPr lang="en-US"/>
              <a:t>Pedagogical Grammar by Prof Shakeel Amjad</a:t>
            </a:r>
          </a:p>
        </p:txBody>
      </p:sp>
      <p:sp>
        <p:nvSpPr>
          <p:cNvPr id="5" name="Slide Number Placeholder 4">
            <a:extLst>
              <a:ext uri="{FF2B5EF4-FFF2-40B4-BE49-F238E27FC236}">
                <a16:creationId xmlns:a16="http://schemas.microsoft.com/office/drawing/2014/main" id="{52265D8E-78CD-4686-B047-D368BDC690D9}"/>
              </a:ext>
            </a:extLst>
          </p:cNvPr>
          <p:cNvSpPr>
            <a:spLocks noGrp="1"/>
          </p:cNvSpPr>
          <p:nvPr>
            <p:ph type="sldNum" sz="quarter" idx="12"/>
          </p:nvPr>
        </p:nvSpPr>
        <p:spPr/>
        <p:txBody>
          <a:bodyPr/>
          <a:lstStyle/>
          <a:p>
            <a:fld id="{DF6957C2-B8E4-468B-8C1F-94E4587E0A77}" type="slidenum">
              <a:rPr lang="en-US" smtClean="0"/>
              <a:t>38</a:t>
            </a:fld>
            <a:endParaRPr lang="en-US"/>
          </a:p>
        </p:txBody>
      </p:sp>
    </p:spTree>
    <p:extLst>
      <p:ext uri="{BB962C8B-B14F-4D97-AF65-F5344CB8AC3E}">
        <p14:creationId xmlns:p14="http://schemas.microsoft.com/office/powerpoint/2010/main" val="2854299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956603" y="478302"/>
            <a:ext cx="10452295" cy="942535"/>
          </a:xfrm>
        </p:spPr>
        <p:txBody>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956603" y="1547446"/>
            <a:ext cx="10452295" cy="4832252"/>
          </a:xfrm>
        </p:spPr>
        <p:txBody>
          <a:bodyPr/>
          <a:lstStyle/>
          <a:p>
            <a:endParaRPr lang="en-US" dirty="0"/>
          </a:p>
        </p:txBody>
      </p:sp>
      <p:sp>
        <p:nvSpPr>
          <p:cNvPr id="4" name="Footer Placeholder 3">
            <a:extLst>
              <a:ext uri="{FF2B5EF4-FFF2-40B4-BE49-F238E27FC236}">
                <a16:creationId xmlns:a16="http://schemas.microsoft.com/office/drawing/2014/main" id="{1C0A3189-43C8-4EF0-8F90-F2AA3E4E151E}"/>
              </a:ext>
            </a:extLst>
          </p:cNvPr>
          <p:cNvSpPr>
            <a:spLocks noGrp="1"/>
          </p:cNvSpPr>
          <p:nvPr>
            <p:ph type="ftr" sz="quarter" idx="11"/>
          </p:nvPr>
        </p:nvSpPr>
        <p:spPr/>
        <p:txBody>
          <a:bodyPr/>
          <a:lstStyle/>
          <a:p>
            <a:r>
              <a:rPr lang="en-US"/>
              <a:t>Pedagogical Grammar by Prof Shakeel Amjad</a:t>
            </a:r>
          </a:p>
        </p:txBody>
      </p:sp>
      <p:sp>
        <p:nvSpPr>
          <p:cNvPr id="5" name="Slide Number Placeholder 4">
            <a:extLst>
              <a:ext uri="{FF2B5EF4-FFF2-40B4-BE49-F238E27FC236}">
                <a16:creationId xmlns:a16="http://schemas.microsoft.com/office/drawing/2014/main" id="{A0C050BE-1935-483D-9D63-057FAF0D343B}"/>
              </a:ext>
            </a:extLst>
          </p:cNvPr>
          <p:cNvSpPr>
            <a:spLocks noGrp="1"/>
          </p:cNvSpPr>
          <p:nvPr>
            <p:ph type="sldNum" sz="quarter" idx="12"/>
          </p:nvPr>
        </p:nvSpPr>
        <p:spPr/>
        <p:txBody>
          <a:bodyPr/>
          <a:lstStyle/>
          <a:p>
            <a:fld id="{DF6957C2-B8E4-468B-8C1F-94E4587E0A77}" type="slidenum">
              <a:rPr lang="en-US" smtClean="0"/>
              <a:t>39</a:t>
            </a:fld>
            <a:endParaRPr lang="en-US"/>
          </a:p>
        </p:txBody>
      </p:sp>
    </p:spTree>
    <p:extLst>
      <p:ext uri="{BB962C8B-B14F-4D97-AF65-F5344CB8AC3E}">
        <p14:creationId xmlns:p14="http://schemas.microsoft.com/office/powerpoint/2010/main" val="750419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06437" y="1"/>
            <a:ext cx="11211951" cy="815926"/>
          </a:xfrm>
          <a:solidFill>
            <a:schemeClr val="accent4">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06437" y="815927"/>
            <a:ext cx="11211951" cy="5563771"/>
          </a:xfrm>
        </p:spPr>
        <p:txBody>
          <a:bodyPr>
            <a:normAutofit fontScale="92500"/>
          </a:bodyPr>
          <a:lstStyle/>
          <a:p>
            <a:pPr algn="l"/>
            <a:r>
              <a:rPr lang="en-US" dirty="0"/>
              <a:t>A pronoun that refers to a collective noun should be plural if the collective noun  names the members or parts of a group acting individually. </a:t>
            </a:r>
          </a:p>
          <a:p>
            <a:pPr algn="l"/>
            <a:r>
              <a:rPr lang="en-US" dirty="0"/>
              <a:t>The family wanted their friends to see the house.   (plural - The family members are acting individually) </a:t>
            </a:r>
          </a:p>
          <a:p>
            <a:pPr algn="l"/>
            <a:r>
              <a:rPr lang="en-US" dirty="0"/>
              <a:t> Gender and Person – The gender of the pronoun – masculine (he, his, him), feminine (she, her, hers) or neuter (it, its) – must be the same as the gender of its antecedent.  The person (first, second, third) of the pronoun also must agree with the person of its antecedent. </a:t>
            </a:r>
          </a:p>
          <a:p>
            <a:pPr algn="l"/>
            <a:r>
              <a:rPr lang="en-US" dirty="0"/>
              <a:t> You would be proud to see your work appreciated by future generations. Any artist would like his or her creation to last for hundreds of years.  An astronaut conducts his or her experiments during the flight. </a:t>
            </a:r>
          </a:p>
          <a:p>
            <a:pPr algn="l"/>
            <a:r>
              <a:rPr lang="en-US" dirty="0"/>
              <a:t>Tip:   You can often avoid the awkward “he or she” construction by making both the pronoun and its antecedent plural.  Notice that you may also need to change the verb to a plural form. </a:t>
            </a:r>
          </a:p>
          <a:p>
            <a:pPr algn="l"/>
            <a:r>
              <a:rPr lang="en-US" dirty="0"/>
              <a:t> </a:t>
            </a:r>
          </a:p>
          <a:p>
            <a:pPr algn="l"/>
            <a:r>
              <a:rPr lang="en-US" dirty="0"/>
              <a:t>Artists would like their creation to last for hundreds of years.  Astronauts conduct their experiments during the flight. </a:t>
            </a:r>
          </a:p>
        </p:txBody>
      </p:sp>
      <p:pic>
        <p:nvPicPr>
          <p:cNvPr id="4" name="Audio 3">
            <a:hlinkClick r:id="" action="ppaction://media"/>
            <a:extLst>
              <a:ext uri="{FF2B5EF4-FFF2-40B4-BE49-F238E27FC236}">
                <a16:creationId xmlns:a16="http://schemas.microsoft.com/office/drawing/2014/main" id="{62C518BC-125B-43AA-9007-4F44D71ABB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3758A7EE-90BB-4AC6-B9BA-F223953872DC}"/>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F3A4F090-38CA-4EEA-80BA-278E9CFE35B2}"/>
              </a:ext>
            </a:extLst>
          </p:cNvPr>
          <p:cNvSpPr>
            <a:spLocks noGrp="1"/>
          </p:cNvSpPr>
          <p:nvPr>
            <p:ph type="sldNum" sz="quarter" idx="12"/>
          </p:nvPr>
        </p:nvSpPr>
        <p:spPr/>
        <p:txBody>
          <a:bodyPr/>
          <a:lstStyle/>
          <a:p>
            <a:fld id="{DF6957C2-B8E4-468B-8C1F-94E4587E0A77}" type="slidenum">
              <a:rPr lang="en-US" smtClean="0"/>
              <a:t>4</a:t>
            </a:fld>
            <a:endParaRPr lang="en-US"/>
          </a:p>
        </p:txBody>
      </p:sp>
    </p:spTree>
    <p:extLst>
      <p:ext uri="{BB962C8B-B14F-4D97-AF65-F5344CB8AC3E}">
        <p14:creationId xmlns:p14="http://schemas.microsoft.com/office/powerpoint/2010/main" val="1754359863"/>
      </p:ext>
    </p:extLst>
  </p:cSld>
  <p:clrMapOvr>
    <a:masterClrMapping/>
  </p:clrMapOvr>
  <mc:AlternateContent xmlns:mc="http://schemas.openxmlformats.org/markup-compatibility/2006" xmlns:p14="http://schemas.microsoft.com/office/powerpoint/2010/main">
    <mc:Choice Requires="p14">
      <p:transition spd="slow" p14:dur="2000" advTm="91981"/>
    </mc:Choice>
    <mc:Fallback xmlns="">
      <p:transition spd="slow" advTm="91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956603" y="478302"/>
            <a:ext cx="10452295" cy="942535"/>
          </a:xfrm>
        </p:spPr>
        <p:txBody>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956603" y="1547446"/>
            <a:ext cx="10452295" cy="4832252"/>
          </a:xfrm>
        </p:spPr>
        <p:txBody>
          <a:bodyPr/>
          <a:lstStyle/>
          <a:p>
            <a:endParaRPr lang="en-US" dirty="0"/>
          </a:p>
        </p:txBody>
      </p:sp>
      <p:sp>
        <p:nvSpPr>
          <p:cNvPr id="4" name="Footer Placeholder 3">
            <a:extLst>
              <a:ext uri="{FF2B5EF4-FFF2-40B4-BE49-F238E27FC236}">
                <a16:creationId xmlns:a16="http://schemas.microsoft.com/office/drawing/2014/main" id="{4C3BCC06-9CC2-4062-A259-FEFC4EAB3FB7}"/>
              </a:ext>
            </a:extLst>
          </p:cNvPr>
          <p:cNvSpPr>
            <a:spLocks noGrp="1"/>
          </p:cNvSpPr>
          <p:nvPr>
            <p:ph type="ftr" sz="quarter" idx="11"/>
          </p:nvPr>
        </p:nvSpPr>
        <p:spPr/>
        <p:txBody>
          <a:bodyPr/>
          <a:lstStyle/>
          <a:p>
            <a:r>
              <a:rPr lang="en-US"/>
              <a:t>Pedagogical Grammar by Prof Shakeel Amjad</a:t>
            </a:r>
          </a:p>
        </p:txBody>
      </p:sp>
      <p:sp>
        <p:nvSpPr>
          <p:cNvPr id="5" name="Slide Number Placeholder 4">
            <a:extLst>
              <a:ext uri="{FF2B5EF4-FFF2-40B4-BE49-F238E27FC236}">
                <a16:creationId xmlns:a16="http://schemas.microsoft.com/office/drawing/2014/main" id="{94E058F0-5503-4AC9-9357-ED163889EC6F}"/>
              </a:ext>
            </a:extLst>
          </p:cNvPr>
          <p:cNvSpPr>
            <a:spLocks noGrp="1"/>
          </p:cNvSpPr>
          <p:nvPr>
            <p:ph type="sldNum" sz="quarter" idx="12"/>
          </p:nvPr>
        </p:nvSpPr>
        <p:spPr/>
        <p:txBody>
          <a:bodyPr/>
          <a:lstStyle/>
          <a:p>
            <a:fld id="{DF6957C2-B8E4-468B-8C1F-94E4587E0A77}" type="slidenum">
              <a:rPr lang="en-US" smtClean="0"/>
              <a:t>40</a:t>
            </a:fld>
            <a:endParaRPr lang="en-US"/>
          </a:p>
        </p:txBody>
      </p:sp>
    </p:spTree>
    <p:extLst>
      <p:ext uri="{BB962C8B-B14F-4D97-AF65-F5344CB8AC3E}">
        <p14:creationId xmlns:p14="http://schemas.microsoft.com/office/powerpoint/2010/main" val="4113393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956603" y="478302"/>
            <a:ext cx="10452295" cy="942535"/>
          </a:xfrm>
        </p:spPr>
        <p:txBody>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956603" y="1547446"/>
            <a:ext cx="10452295" cy="4832252"/>
          </a:xfrm>
        </p:spPr>
        <p:txBody>
          <a:bodyPr/>
          <a:lstStyle/>
          <a:p>
            <a:endParaRPr lang="en-US" dirty="0"/>
          </a:p>
        </p:txBody>
      </p:sp>
      <p:sp>
        <p:nvSpPr>
          <p:cNvPr id="4" name="Footer Placeholder 3">
            <a:extLst>
              <a:ext uri="{FF2B5EF4-FFF2-40B4-BE49-F238E27FC236}">
                <a16:creationId xmlns:a16="http://schemas.microsoft.com/office/drawing/2014/main" id="{6E084802-1475-4F60-82F3-C3B18646C21B}"/>
              </a:ext>
            </a:extLst>
          </p:cNvPr>
          <p:cNvSpPr>
            <a:spLocks noGrp="1"/>
          </p:cNvSpPr>
          <p:nvPr>
            <p:ph type="ftr" sz="quarter" idx="11"/>
          </p:nvPr>
        </p:nvSpPr>
        <p:spPr/>
        <p:txBody>
          <a:bodyPr/>
          <a:lstStyle/>
          <a:p>
            <a:r>
              <a:rPr lang="en-US"/>
              <a:t>Pedagogical Grammar by Prof Shakeel Amjad</a:t>
            </a:r>
          </a:p>
        </p:txBody>
      </p:sp>
      <p:sp>
        <p:nvSpPr>
          <p:cNvPr id="5" name="Slide Number Placeholder 4">
            <a:extLst>
              <a:ext uri="{FF2B5EF4-FFF2-40B4-BE49-F238E27FC236}">
                <a16:creationId xmlns:a16="http://schemas.microsoft.com/office/drawing/2014/main" id="{A60E03AE-F93D-42F0-AC75-54F5503968C6}"/>
              </a:ext>
            </a:extLst>
          </p:cNvPr>
          <p:cNvSpPr>
            <a:spLocks noGrp="1"/>
          </p:cNvSpPr>
          <p:nvPr>
            <p:ph type="sldNum" sz="quarter" idx="12"/>
          </p:nvPr>
        </p:nvSpPr>
        <p:spPr/>
        <p:txBody>
          <a:bodyPr/>
          <a:lstStyle/>
          <a:p>
            <a:fld id="{DF6957C2-B8E4-468B-8C1F-94E4587E0A77}" type="slidenum">
              <a:rPr lang="en-US" smtClean="0"/>
              <a:t>41</a:t>
            </a:fld>
            <a:endParaRPr lang="en-US"/>
          </a:p>
        </p:txBody>
      </p:sp>
    </p:spTree>
    <p:extLst>
      <p:ext uri="{BB962C8B-B14F-4D97-AF65-F5344CB8AC3E}">
        <p14:creationId xmlns:p14="http://schemas.microsoft.com/office/powerpoint/2010/main" val="827890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956603" y="478302"/>
            <a:ext cx="10452295" cy="942535"/>
          </a:xfrm>
        </p:spPr>
        <p:txBody>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956603" y="1547446"/>
            <a:ext cx="10452295" cy="4832252"/>
          </a:xfrm>
        </p:spPr>
        <p:txBody>
          <a:bodyPr/>
          <a:lstStyle/>
          <a:p>
            <a:endParaRPr lang="en-US" dirty="0"/>
          </a:p>
        </p:txBody>
      </p:sp>
      <p:sp>
        <p:nvSpPr>
          <p:cNvPr id="4" name="Footer Placeholder 3">
            <a:extLst>
              <a:ext uri="{FF2B5EF4-FFF2-40B4-BE49-F238E27FC236}">
                <a16:creationId xmlns:a16="http://schemas.microsoft.com/office/drawing/2014/main" id="{6F5806D7-DDD5-4C81-A06B-F73BCBC5DF7B}"/>
              </a:ext>
            </a:extLst>
          </p:cNvPr>
          <p:cNvSpPr>
            <a:spLocks noGrp="1"/>
          </p:cNvSpPr>
          <p:nvPr>
            <p:ph type="ftr" sz="quarter" idx="11"/>
          </p:nvPr>
        </p:nvSpPr>
        <p:spPr/>
        <p:txBody>
          <a:bodyPr/>
          <a:lstStyle/>
          <a:p>
            <a:r>
              <a:rPr lang="en-US"/>
              <a:t>Pedagogical Grammar by Prof Shakeel Amjad</a:t>
            </a:r>
          </a:p>
        </p:txBody>
      </p:sp>
      <p:sp>
        <p:nvSpPr>
          <p:cNvPr id="5" name="Slide Number Placeholder 4">
            <a:extLst>
              <a:ext uri="{FF2B5EF4-FFF2-40B4-BE49-F238E27FC236}">
                <a16:creationId xmlns:a16="http://schemas.microsoft.com/office/drawing/2014/main" id="{D76498D1-2747-4514-9B61-3F382B3C8533}"/>
              </a:ext>
            </a:extLst>
          </p:cNvPr>
          <p:cNvSpPr>
            <a:spLocks noGrp="1"/>
          </p:cNvSpPr>
          <p:nvPr>
            <p:ph type="sldNum" sz="quarter" idx="12"/>
          </p:nvPr>
        </p:nvSpPr>
        <p:spPr/>
        <p:txBody>
          <a:bodyPr/>
          <a:lstStyle/>
          <a:p>
            <a:fld id="{DF6957C2-B8E4-468B-8C1F-94E4587E0A77}" type="slidenum">
              <a:rPr lang="en-US" smtClean="0"/>
              <a:t>42</a:t>
            </a:fld>
            <a:endParaRPr lang="en-US"/>
          </a:p>
        </p:txBody>
      </p:sp>
    </p:spTree>
    <p:extLst>
      <p:ext uri="{BB962C8B-B14F-4D97-AF65-F5344CB8AC3E}">
        <p14:creationId xmlns:p14="http://schemas.microsoft.com/office/powerpoint/2010/main" val="2261603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06437" y="1"/>
            <a:ext cx="11211951" cy="815926"/>
          </a:xfrm>
          <a:solidFill>
            <a:schemeClr val="accent4">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06437" y="815927"/>
            <a:ext cx="11211951" cy="5563771"/>
          </a:xfrm>
        </p:spPr>
        <p:txBody>
          <a:bodyPr>
            <a:normAutofit fontScale="85000" lnSpcReduction="20000"/>
          </a:bodyPr>
          <a:lstStyle/>
          <a:p>
            <a:pPr algn="l"/>
            <a:r>
              <a:rPr lang="en-US" dirty="0"/>
              <a:t>EXERCISE 11: Identifying Pronouns and Their Antecedents Directions:  In each sentence underline once the personal pronoun and underline twice its antecedent. </a:t>
            </a:r>
          </a:p>
          <a:p>
            <a:pPr algn="l"/>
            <a:r>
              <a:rPr lang="en-US" dirty="0"/>
              <a:t> </a:t>
            </a:r>
          </a:p>
          <a:p>
            <a:pPr algn="l"/>
            <a:r>
              <a:rPr lang="en-US" dirty="0"/>
              <a:t>1) As a child, Aunt Livia often played with her dollhouse. </a:t>
            </a:r>
          </a:p>
          <a:p>
            <a:pPr algn="l"/>
            <a:r>
              <a:rPr lang="en-US" dirty="0"/>
              <a:t>2) In the 1500s, dollhouse owners used the dollhouses to show off their wealth. </a:t>
            </a:r>
          </a:p>
          <a:p>
            <a:pPr algn="l"/>
            <a:r>
              <a:rPr lang="en-US" dirty="0"/>
              <a:t>3) The dollhouses were made to imitate their owners’ homes. </a:t>
            </a:r>
          </a:p>
          <a:p>
            <a:pPr algn="l"/>
            <a:r>
              <a:rPr lang="en-US" dirty="0"/>
              <a:t>4) In one place, a rich woman could show visitors how beautifully her whole house was decorated. </a:t>
            </a:r>
          </a:p>
          <a:p>
            <a:pPr algn="l"/>
            <a:r>
              <a:rPr lang="en-US" dirty="0"/>
              <a:t>5) The man of the house could give guests an idea of treasures he kept in storage. </a:t>
            </a:r>
          </a:p>
          <a:p>
            <a:pPr algn="l"/>
            <a:r>
              <a:rPr lang="en-US" dirty="0"/>
              <a:t>6) These houses were not small; some of them were six feet high. </a:t>
            </a:r>
          </a:p>
          <a:p>
            <a:pPr algn="l"/>
            <a:r>
              <a:rPr lang="en-US" dirty="0"/>
              <a:t>7) Dutch merchants made their dollhouses much smaller. </a:t>
            </a:r>
          </a:p>
          <a:p>
            <a:pPr algn="l"/>
            <a:r>
              <a:rPr lang="en-US" dirty="0"/>
              <a:t>8) The Utrecht Dollhouse, one of the most famous of its kind, consists of a cabinet with tiny furnished </a:t>
            </a:r>
          </a:p>
          <a:p>
            <a:pPr algn="l"/>
            <a:r>
              <a:rPr lang="en-US" dirty="0"/>
              <a:t>rooms instead of drawers or shelves. </a:t>
            </a:r>
          </a:p>
          <a:p>
            <a:pPr algn="l"/>
            <a:r>
              <a:rPr lang="en-US" dirty="0"/>
              <a:t>9) Craftspeople of the late 1600s gave their talents to creating the Utrecht Dollhouse. </a:t>
            </a:r>
          </a:p>
          <a:p>
            <a:pPr algn="l"/>
            <a:r>
              <a:rPr lang="en-US" dirty="0"/>
              <a:t>10) Anyone thinking that dollhouses are only for children should revise his or her belief. </a:t>
            </a:r>
          </a:p>
          <a:p>
            <a:pPr algn="l"/>
            <a:r>
              <a:rPr lang="en-US" dirty="0"/>
              <a:t>11) Dollhouses of the 1500s and 1600s, miniature copies of their wealthy owners’ homes, can help a </a:t>
            </a:r>
          </a:p>
          <a:p>
            <a:pPr algn="l"/>
            <a:r>
              <a:rPr lang="en-US" dirty="0"/>
              <a:t>researcher improve his or her understanding of those times. </a:t>
            </a:r>
          </a:p>
        </p:txBody>
      </p:sp>
      <p:pic>
        <p:nvPicPr>
          <p:cNvPr id="4" name="Audio 3">
            <a:hlinkClick r:id="" action="ppaction://media"/>
            <a:extLst>
              <a:ext uri="{FF2B5EF4-FFF2-40B4-BE49-F238E27FC236}">
                <a16:creationId xmlns:a16="http://schemas.microsoft.com/office/drawing/2014/main" id="{37B31DC0-F660-4284-BEE8-008E2974E8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EBA58048-0A40-4A19-9387-9AAAA68066CC}"/>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27426546-5168-486F-A0C8-2C3F7E833E6B}"/>
              </a:ext>
            </a:extLst>
          </p:cNvPr>
          <p:cNvSpPr>
            <a:spLocks noGrp="1"/>
          </p:cNvSpPr>
          <p:nvPr>
            <p:ph type="sldNum" sz="quarter" idx="12"/>
          </p:nvPr>
        </p:nvSpPr>
        <p:spPr/>
        <p:txBody>
          <a:bodyPr/>
          <a:lstStyle/>
          <a:p>
            <a:fld id="{DF6957C2-B8E4-468B-8C1F-94E4587E0A77}" type="slidenum">
              <a:rPr lang="en-US" smtClean="0"/>
              <a:t>5</a:t>
            </a:fld>
            <a:endParaRPr lang="en-US"/>
          </a:p>
        </p:txBody>
      </p:sp>
    </p:spTree>
    <p:extLst>
      <p:ext uri="{BB962C8B-B14F-4D97-AF65-F5344CB8AC3E}">
        <p14:creationId xmlns:p14="http://schemas.microsoft.com/office/powerpoint/2010/main" val="351201325"/>
      </p:ext>
    </p:extLst>
  </p:cSld>
  <p:clrMapOvr>
    <a:masterClrMapping/>
  </p:clrMapOvr>
  <mc:AlternateContent xmlns:mc="http://schemas.openxmlformats.org/markup-compatibility/2006" xmlns:p14="http://schemas.microsoft.com/office/powerpoint/2010/main">
    <mc:Choice Requires="p14">
      <p:transition spd="slow" p14:dur="2000" advTm="3240"/>
    </mc:Choice>
    <mc:Fallback xmlns="">
      <p:transition spd="slow" advTm="3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06437" y="1"/>
            <a:ext cx="11211951" cy="815926"/>
          </a:xfrm>
          <a:solidFill>
            <a:schemeClr val="accent4">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06437" y="815927"/>
            <a:ext cx="11211951" cy="5563771"/>
          </a:xfrm>
        </p:spPr>
        <p:txBody>
          <a:bodyPr>
            <a:normAutofit fontScale="92500"/>
          </a:bodyPr>
          <a:lstStyle/>
          <a:p>
            <a:pPr algn="l"/>
            <a:r>
              <a:rPr lang="en-US" dirty="0"/>
              <a:t>EXERCISE 12: Making Pronouns and Antecedents Agree Directions:  Circle the pronoun that correctly completes each sentence.  Also, underline the antecedent(s) of the pronoun. </a:t>
            </a:r>
          </a:p>
          <a:p>
            <a:pPr algn="l"/>
            <a:r>
              <a:rPr lang="en-US" dirty="0"/>
              <a:t> </a:t>
            </a:r>
          </a:p>
          <a:p>
            <a:pPr algn="l"/>
            <a:r>
              <a:rPr lang="en-US" dirty="0"/>
              <a:t>1) When the team scored a touchdown, the crowd threw (its, their) hats in the air. </a:t>
            </a:r>
          </a:p>
          <a:p>
            <a:pPr algn="l"/>
            <a:r>
              <a:rPr lang="en-US" dirty="0"/>
              <a:t>2) Neither Carmen nor her sisters have bought a gift for (her, their) brother. </a:t>
            </a:r>
          </a:p>
          <a:p>
            <a:pPr algn="l"/>
            <a:r>
              <a:rPr lang="en-US" dirty="0"/>
              <a:t>3) Scuba divers are taught that (you, they) should check (your, their) equipment. </a:t>
            </a:r>
          </a:p>
          <a:p>
            <a:pPr algn="l"/>
            <a:r>
              <a:rPr lang="en-US" dirty="0"/>
              <a:t>4) Patrick and Warren will present (his, their) routine before the other gymnasts do. </a:t>
            </a:r>
          </a:p>
          <a:p>
            <a:pPr algn="l"/>
            <a:r>
              <a:rPr lang="en-US" dirty="0"/>
              <a:t>5) Not one hiker would set out without (his or her, their) compass. </a:t>
            </a:r>
          </a:p>
          <a:p>
            <a:pPr algn="l"/>
            <a:r>
              <a:rPr lang="en-US" dirty="0"/>
              <a:t>6) Sal and Marcus shop for clothes here because (you, they) can find good bargains. </a:t>
            </a:r>
          </a:p>
          <a:p>
            <a:pPr algn="l"/>
            <a:r>
              <a:rPr lang="en-US" dirty="0"/>
              <a:t>7) Either Debbie or Melinda will bring (her, their) ice skates. </a:t>
            </a:r>
          </a:p>
          <a:p>
            <a:pPr algn="l"/>
            <a:r>
              <a:rPr lang="en-US" dirty="0"/>
              <a:t>8) Anyone who wants a job should bring (his or her, their) application to me. </a:t>
            </a:r>
          </a:p>
          <a:p>
            <a:pPr algn="l"/>
            <a:r>
              <a:rPr lang="en-US" dirty="0"/>
              <a:t>9) Arctic explorers discover that (you, they) cannot expose skin to the icy air. </a:t>
            </a:r>
          </a:p>
          <a:p>
            <a:pPr algn="l"/>
            <a:r>
              <a:rPr lang="en-US" dirty="0"/>
              <a:t>10) I told everyone in the boys’ team that (you, he) had to bring a boxed lunch. </a:t>
            </a:r>
          </a:p>
        </p:txBody>
      </p:sp>
      <p:pic>
        <p:nvPicPr>
          <p:cNvPr id="4" name="Audio 3">
            <a:hlinkClick r:id="" action="ppaction://media"/>
            <a:extLst>
              <a:ext uri="{FF2B5EF4-FFF2-40B4-BE49-F238E27FC236}">
                <a16:creationId xmlns:a16="http://schemas.microsoft.com/office/drawing/2014/main" id="{D6425FDC-CE67-4FB7-8680-EF94AD019E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5FCC4EDE-0BA4-43BD-B358-22B2948DA15E}"/>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D1292B16-D57D-454D-8E48-193B4C697B3D}"/>
              </a:ext>
            </a:extLst>
          </p:cNvPr>
          <p:cNvSpPr>
            <a:spLocks noGrp="1"/>
          </p:cNvSpPr>
          <p:nvPr>
            <p:ph type="sldNum" sz="quarter" idx="12"/>
          </p:nvPr>
        </p:nvSpPr>
        <p:spPr/>
        <p:txBody>
          <a:bodyPr/>
          <a:lstStyle/>
          <a:p>
            <a:fld id="{DF6957C2-B8E4-468B-8C1F-94E4587E0A77}" type="slidenum">
              <a:rPr lang="en-US" smtClean="0"/>
              <a:t>6</a:t>
            </a:fld>
            <a:endParaRPr lang="en-US"/>
          </a:p>
        </p:txBody>
      </p:sp>
    </p:spTree>
    <p:extLst>
      <p:ext uri="{BB962C8B-B14F-4D97-AF65-F5344CB8AC3E}">
        <p14:creationId xmlns:p14="http://schemas.microsoft.com/office/powerpoint/2010/main" val="1293065373"/>
      </p:ext>
    </p:extLst>
  </p:cSld>
  <p:clrMapOvr>
    <a:masterClrMapping/>
  </p:clrMapOvr>
  <mc:AlternateContent xmlns:mc="http://schemas.openxmlformats.org/markup-compatibility/2006" xmlns:p14="http://schemas.microsoft.com/office/powerpoint/2010/main">
    <mc:Choice Requires="p14">
      <p:transition spd="slow" p14:dur="2000" advTm="99807"/>
    </mc:Choice>
    <mc:Fallback xmlns="">
      <p:transition spd="slow" advTm="99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06437" y="1"/>
            <a:ext cx="11211951" cy="815926"/>
          </a:xfrm>
          <a:solidFill>
            <a:schemeClr val="accent4">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06437" y="815927"/>
            <a:ext cx="11211951" cy="5563771"/>
          </a:xfrm>
        </p:spPr>
        <p:txBody>
          <a:bodyPr/>
          <a:lstStyle/>
          <a:p>
            <a:pPr algn="l"/>
            <a:r>
              <a:rPr lang="en-US" dirty="0"/>
              <a:t>EXERCISE 13: Making Pronouns and Antecedents Agree in Writing Directions:  Read the following paragraph.  Look especially for errors in agreement between pronouns and their antecedents.  When you find a pronoun error, cross out the incorrect pronoun and write the correct one above it.  There will not be a mistake in every sentence. </a:t>
            </a:r>
          </a:p>
          <a:p>
            <a:pPr algn="l"/>
            <a:r>
              <a:rPr lang="en-US" dirty="0"/>
              <a:t> </a:t>
            </a:r>
          </a:p>
          <a:p>
            <a:pPr algn="l"/>
            <a:r>
              <a:rPr lang="en-US" dirty="0"/>
              <a:t>(1) Kathy has always liked dollhouses, and she got an idea for a business from their hobby. (2) Now she and her brothers make dollhouses for sale. (3) Neither she nor her brothers give all of her time to the business. (4) Still, the team makes all its spending money from their sales. (5) Kathy’s older and assembles the pieces. (6) He chooses the plywood, cuts it to scale, and assembles the pieces. (7) Her younger brother, Max, paints the houses inside and out, giving it details like doors, windows, and shutters. (8) While Murray and Max do his jobs, Kathy buys miniature furniture. (9) Then she sews curtains, rugs, tablecloths, and bedspreads to make each house special. (10) From October until mid-December, the crew takes turns selling its products at craft sales. </a:t>
            </a:r>
          </a:p>
        </p:txBody>
      </p:sp>
      <p:pic>
        <p:nvPicPr>
          <p:cNvPr id="4" name="Audio 3">
            <a:hlinkClick r:id="" action="ppaction://media"/>
            <a:extLst>
              <a:ext uri="{FF2B5EF4-FFF2-40B4-BE49-F238E27FC236}">
                <a16:creationId xmlns:a16="http://schemas.microsoft.com/office/drawing/2014/main" id="{BC2C7C55-2803-4A1E-AF35-C5C267461B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D63F898D-7A70-4FEF-B85A-1734C420927D}"/>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7B64FB20-EF7B-4124-97EA-127B8DCA5C5F}"/>
              </a:ext>
            </a:extLst>
          </p:cNvPr>
          <p:cNvSpPr>
            <a:spLocks noGrp="1"/>
          </p:cNvSpPr>
          <p:nvPr>
            <p:ph type="sldNum" sz="quarter" idx="12"/>
          </p:nvPr>
        </p:nvSpPr>
        <p:spPr/>
        <p:txBody>
          <a:bodyPr/>
          <a:lstStyle/>
          <a:p>
            <a:fld id="{DF6957C2-B8E4-468B-8C1F-94E4587E0A77}" type="slidenum">
              <a:rPr lang="en-US" smtClean="0"/>
              <a:t>7</a:t>
            </a:fld>
            <a:endParaRPr lang="en-US"/>
          </a:p>
        </p:txBody>
      </p:sp>
    </p:spTree>
    <p:extLst>
      <p:ext uri="{BB962C8B-B14F-4D97-AF65-F5344CB8AC3E}">
        <p14:creationId xmlns:p14="http://schemas.microsoft.com/office/powerpoint/2010/main" val="3635735294"/>
      </p:ext>
    </p:extLst>
  </p:cSld>
  <p:clrMapOvr>
    <a:masterClrMapping/>
  </p:clrMapOvr>
  <mc:AlternateContent xmlns:mc="http://schemas.openxmlformats.org/markup-compatibility/2006" xmlns:p14="http://schemas.microsoft.com/office/powerpoint/2010/main">
    <mc:Choice Requires="p14">
      <p:transition spd="slow" p14:dur="2000" advTm="17560"/>
    </mc:Choice>
    <mc:Fallback xmlns="">
      <p:transition spd="slow" advTm="17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06437" y="1"/>
            <a:ext cx="11211951" cy="815926"/>
          </a:xfrm>
          <a:solidFill>
            <a:schemeClr val="accent4">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06437" y="815927"/>
            <a:ext cx="11211951" cy="5563771"/>
          </a:xfrm>
        </p:spPr>
        <p:txBody>
          <a:bodyPr>
            <a:normAutofit/>
          </a:bodyPr>
          <a:lstStyle/>
          <a:p>
            <a:pPr algn="l"/>
            <a:r>
              <a:rPr lang="en-US" b="1" dirty="0"/>
              <a:t>Indefinite Pronouns as Antecedents </a:t>
            </a:r>
          </a:p>
          <a:p>
            <a:pPr algn="l"/>
            <a:r>
              <a:rPr lang="en-US" dirty="0"/>
              <a:t> </a:t>
            </a:r>
          </a:p>
          <a:p>
            <a:pPr algn="l"/>
            <a:r>
              <a:rPr lang="en-US" dirty="0"/>
              <a:t>When an indefinite pronoun is the antecedent of a personal pronoun, the personal pronoun must agree in number with the indefinite pronoun. This chart shows the number of some common indefinite pronouns. </a:t>
            </a:r>
          </a:p>
          <a:p>
            <a:pPr algn="l"/>
            <a:r>
              <a:rPr lang="en-US" dirty="0"/>
              <a:t> </a:t>
            </a:r>
          </a:p>
          <a:p>
            <a:pPr algn="l"/>
            <a:endParaRPr lang="en-US" dirty="0"/>
          </a:p>
          <a:p>
            <a:pPr algn="l"/>
            <a:endParaRPr lang="en-US" dirty="0"/>
          </a:p>
          <a:p>
            <a:pPr algn="l"/>
            <a:endParaRPr lang="en-US" dirty="0"/>
          </a:p>
          <a:p>
            <a:pPr algn="l"/>
            <a:endParaRPr lang="en-US" dirty="0"/>
          </a:p>
          <a:p>
            <a:pPr algn="l"/>
            <a:endParaRPr lang="en-US" dirty="0"/>
          </a:p>
        </p:txBody>
      </p:sp>
      <p:graphicFrame>
        <p:nvGraphicFramePr>
          <p:cNvPr id="4" name="Table 4">
            <a:extLst>
              <a:ext uri="{FF2B5EF4-FFF2-40B4-BE49-F238E27FC236}">
                <a16:creationId xmlns:a16="http://schemas.microsoft.com/office/drawing/2014/main" id="{485C6CF1-8DB7-4FC5-A16D-D9666EA11E7F}"/>
              </a:ext>
            </a:extLst>
          </p:cNvPr>
          <p:cNvGraphicFramePr>
            <a:graphicFrameLocks noGrp="1"/>
          </p:cNvGraphicFramePr>
          <p:nvPr>
            <p:extLst>
              <p:ext uri="{D42A27DB-BD31-4B8C-83A1-F6EECF244321}">
                <p14:modId xmlns:p14="http://schemas.microsoft.com/office/powerpoint/2010/main" val="959891491"/>
              </p:ext>
            </p:extLst>
          </p:nvPr>
        </p:nvGraphicFramePr>
        <p:xfrm>
          <a:off x="1420837" y="3108959"/>
          <a:ext cx="8739163" cy="3080820"/>
        </p:xfrm>
        <a:graphic>
          <a:graphicData uri="http://schemas.openxmlformats.org/drawingml/2006/table">
            <a:tbl>
              <a:tblPr firstRow="1" bandRow="1">
                <a:tableStyleId>{5C22544A-7EE6-4342-B048-85BDC9FD1C3A}</a:tableStyleId>
              </a:tblPr>
              <a:tblGrid>
                <a:gridCol w="2884919">
                  <a:extLst>
                    <a:ext uri="{9D8B030D-6E8A-4147-A177-3AD203B41FA5}">
                      <a16:colId xmlns:a16="http://schemas.microsoft.com/office/drawing/2014/main" val="2217776320"/>
                    </a:ext>
                  </a:extLst>
                </a:gridCol>
                <a:gridCol w="2927122">
                  <a:extLst>
                    <a:ext uri="{9D8B030D-6E8A-4147-A177-3AD203B41FA5}">
                      <a16:colId xmlns:a16="http://schemas.microsoft.com/office/drawing/2014/main" val="3919827563"/>
                    </a:ext>
                  </a:extLst>
                </a:gridCol>
                <a:gridCol w="2927122">
                  <a:extLst>
                    <a:ext uri="{9D8B030D-6E8A-4147-A177-3AD203B41FA5}">
                      <a16:colId xmlns:a16="http://schemas.microsoft.com/office/drawing/2014/main" val="1539274673"/>
                    </a:ext>
                  </a:extLst>
                </a:gridCol>
              </a:tblGrid>
              <a:tr h="6956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Indefinite Pronouns </a:t>
                      </a:r>
                    </a:p>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181195139"/>
                  </a:ext>
                </a:extLst>
              </a:tr>
              <a:tr h="3975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Always Singular </a:t>
                      </a:r>
                    </a:p>
                  </a:txBody>
                  <a:tcPr/>
                </a:tc>
                <a:tc>
                  <a:txBody>
                    <a:bodyPr/>
                    <a:lstStyle/>
                    <a:p>
                      <a:r>
                        <a:rPr lang="en-US" b="1" dirty="0"/>
                        <a:t>Always Plural </a:t>
                      </a:r>
                    </a:p>
                  </a:txBody>
                  <a:tcPr/>
                </a:tc>
                <a:tc>
                  <a:txBody>
                    <a:bodyPr/>
                    <a:lstStyle/>
                    <a:p>
                      <a:r>
                        <a:rPr lang="en-US" b="1" dirty="0"/>
                        <a:t>Singular or Plural </a:t>
                      </a:r>
                    </a:p>
                  </a:txBody>
                  <a:tcPr/>
                </a:tc>
                <a:extLst>
                  <a:ext uri="{0D108BD9-81ED-4DB2-BD59-A6C34878D82A}">
                    <a16:rowId xmlns:a16="http://schemas.microsoft.com/office/drawing/2014/main" val="105316954"/>
                  </a:ext>
                </a:extLst>
              </a:tr>
              <a:tr h="397525">
                <a:tc>
                  <a:txBody>
                    <a:bodyPr/>
                    <a:lstStyle/>
                    <a:p>
                      <a:r>
                        <a:rPr lang="en-US" dirty="0"/>
                        <a:t>Another   each</a:t>
                      </a:r>
                    </a:p>
                  </a:txBody>
                  <a:tcPr/>
                </a:tc>
                <a:tc>
                  <a:txBody>
                    <a:bodyPr/>
                    <a:lstStyle/>
                    <a:p>
                      <a:r>
                        <a:rPr lang="en-US" dirty="0"/>
                        <a:t>both</a:t>
                      </a:r>
                    </a:p>
                  </a:txBody>
                  <a:tcPr/>
                </a:tc>
                <a:tc>
                  <a:txBody>
                    <a:bodyPr/>
                    <a:lstStyle/>
                    <a:p>
                      <a:r>
                        <a:rPr lang="en-US" dirty="0"/>
                        <a:t>All             none</a:t>
                      </a:r>
                    </a:p>
                  </a:txBody>
                  <a:tcPr/>
                </a:tc>
                <a:extLst>
                  <a:ext uri="{0D108BD9-81ED-4DB2-BD59-A6C34878D82A}">
                    <a16:rowId xmlns:a16="http://schemas.microsoft.com/office/drawing/2014/main" val="1508561337"/>
                  </a:ext>
                </a:extLst>
              </a:tr>
              <a:tr h="397525">
                <a:tc>
                  <a:txBody>
                    <a:bodyPr/>
                    <a:lstStyle/>
                    <a:p>
                      <a:r>
                        <a:rPr lang="en-US" dirty="0"/>
                        <a:t>Everything one</a:t>
                      </a:r>
                    </a:p>
                  </a:txBody>
                  <a:tcPr/>
                </a:tc>
                <a:tc>
                  <a:txBody>
                    <a:bodyPr/>
                    <a:lstStyle/>
                    <a:p>
                      <a:r>
                        <a:rPr lang="en-US" dirty="0"/>
                        <a:t>Few</a:t>
                      </a:r>
                    </a:p>
                  </a:txBody>
                  <a:tcPr/>
                </a:tc>
                <a:tc>
                  <a:txBody>
                    <a:bodyPr/>
                    <a:lstStyle/>
                    <a:p>
                      <a:r>
                        <a:rPr lang="en-US" dirty="0"/>
                        <a:t>Any          some </a:t>
                      </a:r>
                    </a:p>
                  </a:txBody>
                  <a:tcPr/>
                </a:tc>
                <a:extLst>
                  <a:ext uri="{0D108BD9-81ED-4DB2-BD59-A6C34878D82A}">
                    <a16:rowId xmlns:a16="http://schemas.microsoft.com/office/drawing/2014/main" val="518439339"/>
                  </a:ext>
                </a:extLst>
              </a:tr>
              <a:tr h="397525">
                <a:tc>
                  <a:txBody>
                    <a:bodyPr/>
                    <a:lstStyle/>
                    <a:p>
                      <a:r>
                        <a:rPr lang="en-US" dirty="0"/>
                        <a:t>Anybody nobody </a:t>
                      </a:r>
                    </a:p>
                  </a:txBody>
                  <a:tcPr/>
                </a:tc>
                <a:tc>
                  <a:txBody>
                    <a:bodyPr/>
                    <a:lstStyle/>
                    <a:p>
                      <a:r>
                        <a:rPr lang="en-US" dirty="0"/>
                        <a:t>many</a:t>
                      </a:r>
                    </a:p>
                  </a:txBody>
                  <a:tcPr/>
                </a:tc>
                <a:tc>
                  <a:txBody>
                    <a:bodyPr/>
                    <a:lstStyle/>
                    <a:p>
                      <a:r>
                        <a:rPr lang="en-US" dirty="0"/>
                        <a:t>Most </a:t>
                      </a:r>
                    </a:p>
                  </a:txBody>
                  <a:tcPr/>
                </a:tc>
                <a:extLst>
                  <a:ext uri="{0D108BD9-81ED-4DB2-BD59-A6C34878D82A}">
                    <a16:rowId xmlns:a16="http://schemas.microsoft.com/office/drawing/2014/main" val="1762613617"/>
                  </a:ext>
                </a:extLst>
              </a:tr>
              <a:tr h="397525">
                <a:tc>
                  <a:txBody>
                    <a:bodyPr/>
                    <a:lstStyle/>
                    <a:p>
                      <a:r>
                        <a:rPr lang="en-US" dirty="0"/>
                        <a:t>Someone  everyone</a:t>
                      </a:r>
                    </a:p>
                  </a:txBody>
                  <a:tcPr/>
                </a:tc>
                <a:tc>
                  <a:txBody>
                    <a:bodyPr/>
                    <a:lstStyle/>
                    <a:p>
                      <a:r>
                        <a:rPr lang="en-US" dirty="0"/>
                        <a:t>several</a:t>
                      </a:r>
                    </a:p>
                  </a:txBody>
                  <a:tcPr/>
                </a:tc>
                <a:tc>
                  <a:txBody>
                    <a:bodyPr/>
                    <a:lstStyle/>
                    <a:p>
                      <a:endParaRPr lang="en-US"/>
                    </a:p>
                  </a:txBody>
                  <a:tcPr/>
                </a:tc>
                <a:extLst>
                  <a:ext uri="{0D108BD9-81ED-4DB2-BD59-A6C34878D82A}">
                    <a16:rowId xmlns:a16="http://schemas.microsoft.com/office/drawing/2014/main" val="2193548539"/>
                  </a:ext>
                </a:extLst>
              </a:tr>
              <a:tr h="397525">
                <a:tc>
                  <a:txBody>
                    <a:bodyPr/>
                    <a:lstStyle/>
                    <a:p>
                      <a:r>
                        <a:rPr lang="en-US" dirty="0"/>
                        <a:t>No one</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32507223"/>
                  </a:ext>
                </a:extLst>
              </a:tr>
            </a:tbl>
          </a:graphicData>
        </a:graphic>
      </p:graphicFrame>
      <p:pic>
        <p:nvPicPr>
          <p:cNvPr id="5" name="Audio 4">
            <a:hlinkClick r:id="" action="ppaction://media"/>
            <a:extLst>
              <a:ext uri="{FF2B5EF4-FFF2-40B4-BE49-F238E27FC236}">
                <a16:creationId xmlns:a16="http://schemas.microsoft.com/office/drawing/2014/main" id="{F8C258BA-3118-4022-928B-ABDA791844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6" name="Footer Placeholder 5">
            <a:extLst>
              <a:ext uri="{FF2B5EF4-FFF2-40B4-BE49-F238E27FC236}">
                <a16:creationId xmlns:a16="http://schemas.microsoft.com/office/drawing/2014/main" id="{EF13EDC8-9226-4E1D-889C-7C18799C5A06}"/>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A8103E58-4B7B-4F4E-97FB-B62CF637411E}"/>
              </a:ext>
            </a:extLst>
          </p:cNvPr>
          <p:cNvSpPr>
            <a:spLocks noGrp="1"/>
          </p:cNvSpPr>
          <p:nvPr>
            <p:ph type="sldNum" sz="quarter" idx="12"/>
          </p:nvPr>
        </p:nvSpPr>
        <p:spPr/>
        <p:txBody>
          <a:bodyPr/>
          <a:lstStyle/>
          <a:p>
            <a:fld id="{DF6957C2-B8E4-468B-8C1F-94E4587E0A77}" type="slidenum">
              <a:rPr lang="en-US" smtClean="0"/>
              <a:t>8</a:t>
            </a:fld>
            <a:endParaRPr lang="en-US"/>
          </a:p>
        </p:txBody>
      </p:sp>
    </p:spTree>
    <p:extLst>
      <p:ext uri="{BB962C8B-B14F-4D97-AF65-F5344CB8AC3E}">
        <p14:creationId xmlns:p14="http://schemas.microsoft.com/office/powerpoint/2010/main" val="3798196793"/>
      </p:ext>
    </p:extLst>
  </p:cSld>
  <p:clrMapOvr>
    <a:masterClrMapping/>
  </p:clrMapOvr>
  <mc:AlternateContent xmlns:mc="http://schemas.openxmlformats.org/markup-compatibility/2006" xmlns:p14="http://schemas.microsoft.com/office/powerpoint/2010/main">
    <mc:Choice Requires="p14">
      <p:transition spd="slow" p14:dur="2000" advTm="38372"/>
    </mc:Choice>
    <mc:Fallback xmlns="">
      <p:transition spd="slow" advTm="38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06437" y="1"/>
            <a:ext cx="11211951" cy="815926"/>
          </a:xfrm>
          <a:solidFill>
            <a:schemeClr val="accent4">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06437" y="815927"/>
            <a:ext cx="11211951" cy="5563771"/>
          </a:xfrm>
        </p:spPr>
        <p:txBody>
          <a:bodyPr/>
          <a:lstStyle/>
          <a:p>
            <a:pPr algn="l"/>
            <a:r>
              <a:rPr lang="en-US" dirty="0"/>
              <a:t>Use a singular pronoun to refer to a singular indefinite pronoun. The phrase “his or her” is considered a singular pronoun. </a:t>
            </a:r>
          </a:p>
          <a:p>
            <a:pPr algn="l"/>
            <a:r>
              <a:rPr lang="en-US" dirty="0"/>
              <a:t> </a:t>
            </a:r>
          </a:p>
          <a:p>
            <a:pPr algn="l"/>
            <a:r>
              <a:rPr lang="en-US" dirty="0"/>
              <a:t> Each of the cars has its sponsor’s name painted on it. (singular) </a:t>
            </a:r>
          </a:p>
          <a:p>
            <a:pPr algn="l"/>
            <a:r>
              <a:rPr lang="en-US" dirty="0"/>
              <a:t> </a:t>
            </a:r>
          </a:p>
          <a:p>
            <a:pPr algn="l"/>
            <a:r>
              <a:rPr lang="en-US" dirty="0"/>
              <a:t>Use a plural pronoun to refer to a plural indefinite pronoun.    Many of the cars are in their first race. (plural) </a:t>
            </a:r>
          </a:p>
          <a:p>
            <a:pPr algn="l"/>
            <a:r>
              <a:rPr lang="en-US" dirty="0"/>
              <a:t> </a:t>
            </a:r>
          </a:p>
          <a:p>
            <a:pPr algn="l"/>
            <a:r>
              <a:rPr lang="en-US" dirty="0"/>
              <a:t>Some indefinite pronouns can be singular or plural. Use the meaning of the sentence to determine whether the indefinite pronoun is singular or plural. </a:t>
            </a:r>
          </a:p>
          <a:p>
            <a:pPr algn="l"/>
            <a:r>
              <a:rPr lang="en-US" dirty="0"/>
              <a:t> </a:t>
            </a:r>
          </a:p>
          <a:p>
            <a:pPr algn="l"/>
            <a:r>
              <a:rPr lang="en-US" dirty="0"/>
              <a:t> Some of the equipment was still packed in its containers. (singular)  Some of the race teams were still looking for their equipment. (plural) </a:t>
            </a:r>
          </a:p>
        </p:txBody>
      </p:sp>
      <p:pic>
        <p:nvPicPr>
          <p:cNvPr id="4" name="Audio 3">
            <a:hlinkClick r:id="" action="ppaction://media"/>
            <a:extLst>
              <a:ext uri="{FF2B5EF4-FFF2-40B4-BE49-F238E27FC236}">
                <a16:creationId xmlns:a16="http://schemas.microsoft.com/office/drawing/2014/main" id="{00646CFF-BFDC-45C8-A95F-94B98B7795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9D3C9630-4E58-4758-A41F-E3DD5F94C1C1}"/>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E2624ECA-494D-47C1-B504-EDC42CFF703E}"/>
              </a:ext>
            </a:extLst>
          </p:cNvPr>
          <p:cNvSpPr>
            <a:spLocks noGrp="1"/>
          </p:cNvSpPr>
          <p:nvPr>
            <p:ph type="sldNum" sz="quarter" idx="12"/>
          </p:nvPr>
        </p:nvSpPr>
        <p:spPr/>
        <p:txBody>
          <a:bodyPr/>
          <a:lstStyle/>
          <a:p>
            <a:fld id="{DF6957C2-B8E4-468B-8C1F-94E4587E0A77}" type="slidenum">
              <a:rPr lang="en-US" smtClean="0"/>
              <a:t>9</a:t>
            </a:fld>
            <a:endParaRPr lang="en-US"/>
          </a:p>
        </p:txBody>
      </p:sp>
    </p:spTree>
    <p:extLst>
      <p:ext uri="{BB962C8B-B14F-4D97-AF65-F5344CB8AC3E}">
        <p14:creationId xmlns:p14="http://schemas.microsoft.com/office/powerpoint/2010/main" val="2260046436"/>
      </p:ext>
    </p:extLst>
  </p:cSld>
  <p:clrMapOvr>
    <a:masterClrMapping/>
  </p:clrMapOvr>
  <mc:AlternateContent xmlns:mc="http://schemas.openxmlformats.org/markup-compatibility/2006" xmlns:p14="http://schemas.microsoft.com/office/powerpoint/2010/main">
    <mc:Choice Requires="p14">
      <p:transition spd="slow" p14:dur="2000" advTm="71154"/>
    </mc:Choice>
    <mc:Fallback xmlns="">
      <p:transition spd="slow" advTm="71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3512</Words>
  <Application>Microsoft Office PowerPoint</Application>
  <PresentationFormat>Widescreen</PresentationFormat>
  <Paragraphs>309</Paragraphs>
  <Slides>42</Slides>
  <Notes>0</Notes>
  <HiddenSlides>0</HiddenSlides>
  <MMClips>23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shakeel amjad</dc:creator>
  <cp:lastModifiedBy>shakeel amjad</cp:lastModifiedBy>
  <cp:revision>22</cp:revision>
  <dcterms:created xsi:type="dcterms:W3CDTF">2020-04-18T11:17:06Z</dcterms:created>
  <dcterms:modified xsi:type="dcterms:W3CDTF">2020-05-04T03:26:10Z</dcterms:modified>
</cp:coreProperties>
</file>