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7" r:id="rId3"/>
    <p:sldId id="286" r:id="rId4"/>
    <p:sldId id="285" r:id="rId5"/>
    <p:sldId id="284" r:id="rId6"/>
    <p:sldId id="282" r:id="rId7"/>
    <p:sldId id="283" r:id="rId8"/>
    <p:sldId id="281" r:id="rId9"/>
    <p:sldId id="280" r:id="rId10"/>
    <p:sldId id="279" r:id="rId11"/>
    <p:sldId id="278" r:id="rId12"/>
    <p:sldId id="277" r:id="rId13"/>
    <p:sldId id="294" r:id="rId14"/>
    <p:sldId id="293" r:id="rId15"/>
    <p:sldId id="292" r:id="rId16"/>
    <p:sldId id="291" r:id="rId17"/>
    <p:sldId id="290" r:id="rId18"/>
    <p:sldId id="289" r:id="rId19"/>
    <p:sldId id="297" r:id="rId20"/>
    <p:sldId id="296" r:id="rId21"/>
    <p:sldId id="295" r:id="rId22"/>
    <p:sldId id="298" r:id="rId23"/>
    <p:sldId id="299" r:id="rId24"/>
    <p:sldId id="303" r:id="rId25"/>
    <p:sldId id="302" r:id="rId26"/>
    <p:sldId id="301" r:id="rId27"/>
    <p:sldId id="300" r:id="rId28"/>
    <p:sldId id="3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3B591-D40E-4C72-B40F-535A3DF3964F}" type="datetimeFigureOut">
              <a:rPr lang="en-US" smtClean="0"/>
              <a:t>5/3/2020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1BB1D-2050-4CD5-A87F-071F41FDEE87}" type="slidenum">
              <a:rPr lang="en-US" smtClean="0"/>
              <a:t>‹#›</a:t>
            </a:fld>
            <a:endParaRPr lang="en-US"/>
          </a:p>
        </p:txBody>
      </p:sp>
    </p:spTree>
    <p:extLst>
      <p:ext uri="{BB962C8B-B14F-4D97-AF65-F5344CB8AC3E}">
        <p14:creationId xmlns:p14="http://schemas.microsoft.com/office/powerpoint/2010/main" val="31387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E840-C2F3-4C92-B3DA-3392ACAD83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4D0697-8836-4ADB-81E8-D95454B5B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834409-979D-4761-8467-104912E64712}"/>
              </a:ext>
            </a:extLst>
          </p:cNvPr>
          <p:cNvSpPr>
            <a:spLocks noGrp="1"/>
          </p:cNvSpPr>
          <p:nvPr>
            <p:ph type="dt" sz="half" idx="10"/>
          </p:nvPr>
        </p:nvSpPr>
        <p:spPr/>
        <p:txBody>
          <a:bodyPr/>
          <a:lstStyle/>
          <a:p>
            <a:fld id="{154E0FB2-04F6-4E3C-95D6-4274C3778BF1}" type="datetime1">
              <a:rPr lang="en-US" smtClean="0"/>
              <a:t>5/3/2020</a:t>
            </a:fld>
            <a:endParaRPr lang="en-US"/>
          </a:p>
        </p:txBody>
      </p:sp>
      <p:sp>
        <p:nvSpPr>
          <p:cNvPr id="5" name="Footer Placeholder 4">
            <a:extLst>
              <a:ext uri="{FF2B5EF4-FFF2-40B4-BE49-F238E27FC236}">
                <a16:creationId xmlns:a16="http://schemas.microsoft.com/office/drawing/2014/main" id="{44A0CD51-8776-4542-98C0-94431616A69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DD7B09E9-3216-42F4-B8F2-E413BB62DCED}"/>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272065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EF0E-7621-428E-B27A-9032A26F8C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CB72E-8F0D-44E3-A3A6-136C1E553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8F79F-AD98-42A8-9C2A-74DEEA8BC930}"/>
              </a:ext>
            </a:extLst>
          </p:cNvPr>
          <p:cNvSpPr>
            <a:spLocks noGrp="1"/>
          </p:cNvSpPr>
          <p:nvPr>
            <p:ph type="dt" sz="half" idx="10"/>
          </p:nvPr>
        </p:nvSpPr>
        <p:spPr/>
        <p:txBody>
          <a:bodyPr/>
          <a:lstStyle/>
          <a:p>
            <a:fld id="{39DF2EA6-A059-4795-94CA-BB0C60801524}" type="datetime1">
              <a:rPr lang="en-US" smtClean="0"/>
              <a:t>5/3/2020</a:t>
            </a:fld>
            <a:endParaRPr lang="en-US"/>
          </a:p>
        </p:txBody>
      </p:sp>
      <p:sp>
        <p:nvSpPr>
          <p:cNvPr id="5" name="Footer Placeholder 4">
            <a:extLst>
              <a:ext uri="{FF2B5EF4-FFF2-40B4-BE49-F238E27FC236}">
                <a16:creationId xmlns:a16="http://schemas.microsoft.com/office/drawing/2014/main" id="{0D73F24D-B6F7-4755-B52F-4B33DAF6131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46EFFF2-56E1-4965-9851-47122F74B831}"/>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89847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1EC39-6440-4C25-8CCB-A641160F3C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BDFFC2-9636-4553-BECC-D166BBAC0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CB2B5-7227-4B8C-87D9-FA747E4FC6DB}"/>
              </a:ext>
            </a:extLst>
          </p:cNvPr>
          <p:cNvSpPr>
            <a:spLocks noGrp="1"/>
          </p:cNvSpPr>
          <p:nvPr>
            <p:ph type="dt" sz="half" idx="10"/>
          </p:nvPr>
        </p:nvSpPr>
        <p:spPr/>
        <p:txBody>
          <a:bodyPr/>
          <a:lstStyle/>
          <a:p>
            <a:fld id="{9DB030F7-BAE0-474A-B5E6-9E79D77E1581}" type="datetime1">
              <a:rPr lang="en-US" smtClean="0"/>
              <a:t>5/3/2020</a:t>
            </a:fld>
            <a:endParaRPr lang="en-US"/>
          </a:p>
        </p:txBody>
      </p:sp>
      <p:sp>
        <p:nvSpPr>
          <p:cNvPr id="5" name="Footer Placeholder 4">
            <a:extLst>
              <a:ext uri="{FF2B5EF4-FFF2-40B4-BE49-F238E27FC236}">
                <a16:creationId xmlns:a16="http://schemas.microsoft.com/office/drawing/2014/main" id="{ED520AF6-74AA-4046-8887-70FA778FA11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6D05D687-63A8-4862-B518-D86BE8C87A3F}"/>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61493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325F-E206-4A48-8463-E581108D4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FC9CF-C726-45BB-9E9F-A4F3E417E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42F3C-0C58-4C84-AEAC-2DE1453E7F0D}"/>
              </a:ext>
            </a:extLst>
          </p:cNvPr>
          <p:cNvSpPr>
            <a:spLocks noGrp="1"/>
          </p:cNvSpPr>
          <p:nvPr>
            <p:ph type="dt" sz="half" idx="10"/>
          </p:nvPr>
        </p:nvSpPr>
        <p:spPr/>
        <p:txBody>
          <a:bodyPr/>
          <a:lstStyle/>
          <a:p>
            <a:fld id="{FDB45820-8622-4DEF-A95C-D6782D5997F2}" type="datetime1">
              <a:rPr lang="en-US" smtClean="0"/>
              <a:t>5/3/2020</a:t>
            </a:fld>
            <a:endParaRPr lang="en-US"/>
          </a:p>
        </p:txBody>
      </p:sp>
      <p:sp>
        <p:nvSpPr>
          <p:cNvPr id="5" name="Footer Placeholder 4">
            <a:extLst>
              <a:ext uri="{FF2B5EF4-FFF2-40B4-BE49-F238E27FC236}">
                <a16:creationId xmlns:a16="http://schemas.microsoft.com/office/drawing/2014/main" id="{21C4D065-AE17-426A-B67C-2874F6320D4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E9782A8-7588-4587-B3A3-D97049F88892}"/>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158382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F106-C977-43C6-A464-275AAA95EE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42F40-635B-4F94-9AEC-01CADF59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32C11-8963-4BC4-8203-5D535BD4CBBB}"/>
              </a:ext>
            </a:extLst>
          </p:cNvPr>
          <p:cNvSpPr>
            <a:spLocks noGrp="1"/>
          </p:cNvSpPr>
          <p:nvPr>
            <p:ph type="dt" sz="half" idx="10"/>
          </p:nvPr>
        </p:nvSpPr>
        <p:spPr/>
        <p:txBody>
          <a:bodyPr/>
          <a:lstStyle/>
          <a:p>
            <a:fld id="{238953B4-A2D9-4D43-806F-317D9F37B34A}" type="datetime1">
              <a:rPr lang="en-US" smtClean="0"/>
              <a:t>5/3/2020</a:t>
            </a:fld>
            <a:endParaRPr lang="en-US"/>
          </a:p>
        </p:txBody>
      </p:sp>
      <p:sp>
        <p:nvSpPr>
          <p:cNvPr id="5" name="Footer Placeholder 4">
            <a:extLst>
              <a:ext uri="{FF2B5EF4-FFF2-40B4-BE49-F238E27FC236}">
                <a16:creationId xmlns:a16="http://schemas.microsoft.com/office/drawing/2014/main" id="{8243685F-F0CA-473C-8ED0-6D23EC06B3D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E533A34-2A25-44FC-B067-2CF795921CBE}"/>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141337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EAED-34AE-424F-BDFB-D5FE11F5F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F34F7-C9A6-49D1-81C8-C3985BE24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5D8ACC-97F2-4DE3-BD94-0E55774A5B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C8952-B39A-4D6E-A8CB-31BEFE46C8DF}"/>
              </a:ext>
            </a:extLst>
          </p:cNvPr>
          <p:cNvSpPr>
            <a:spLocks noGrp="1"/>
          </p:cNvSpPr>
          <p:nvPr>
            <p:ph type="dt" sz="half" idx="10"/>
          </p:nvPr>
        </p:nvSpPr>
        <p:spPr/>
        <p:txBody>
          <a:bodyPr/>
          <a:lstStyle/>
          <a:p>
            <a:fld id="{C057C1C9-AB44-4774-BF63-AFCAA85E30EA}" type="datetime1">
              <a:rPr lang="en-US" smtClean="0"/>
              <a:t>5/3/2020</a:t>
            </a:fld>
            <a:endParaRPr lang="en-US"/>
          </a:p>
        </p:txBody>
      </p:sp>
      <p:sp>
        <p:nvSpPr>
          <p:cNvPr id="6" name="Footer Placeholder 5">
            <a:extLst>
              <a:ext uri="{FF2B5EF4-FFF2-40B4-BE49-F238E27FC236}">
                <a16:creationId xmlns:a16="http://schemas.microsoft.com/office/drawing/2014/main" id="{977F09C7-1396-470A-9CC5-6CB8FB358C08}"/>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412A0821-207C-4500-B6BE-D4C28272FFCB}"/>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5396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73A6-A8BC-4E2E-A4FD-8864D5EE2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157B7-46EA-4184-9211-66AB640B0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054E4-F048-4B87-B89B-2A6203ECE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FE05CF-4FFD-4F7E-B92C-471E8B4A8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935CE-767A-4302-BC4B-AB0872A2E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3ECA3-BDB7-4104-925B-E01C6CC19297}"/>
              </a:ext>
            </a:extLst>
          </p:cNvPr>
          <p:cNvSpPr>
            <a:spLocks noGrp="1"/>
          </p:cNvSpPr>
          <p:nvPr>
            <p:ph type="dt" sz="half" idx="10"/>
          </p:nvPr>
        </p:nvSpPr>
        <p:spPr/>
        <p:txBody>
          <a:bodyPr/>
          <a:lstStyle/>
          <a:p>
            <a:fld id="{3A929E67-9A9B-40B8-9FB2-2AB8074C8DFA}" type="datetime1">
              <a:rPr lang="en-US" smtClean="0"/>
              <a:t>5/3/2020</a:t>
            </a:fld>
            <a:endParaRPr lang="en-US"/>
          </a:p>
        </p:txBody>
      </p:sp>
      <p:sp>
        <p:nvSpPr>
          <p:cNvPr id="8" name="Footer Placeholder 7">
            <a:extLst>
              <a:ext uri="{FF2B5EF4-FFF2-40B4-BE49-F238E27FC236}">
                <a16:creationId xmlns:a16="http://schemas.microsoft.com/office/drawing/2014/main" id="{FC016E27-678A-4F5D-BAB0-F59B8DC70730}"/>
              </a:ext>
            </a:extLst>
          </p:cNvPr>
          <p:cNvSpPr>
            <a:spLocks noGrp="1"/>
          </p:cNvSpPr>
          <p:nvPr>
            <p:ph type="ftr" sz="quarter" idx="11"/>
          </p:nvPr>
        </p:nvSpPr>
        <p:spPr/>
        <p:txBody>
          <a:bodyPr/>
          <a:lstStyle/>
          <a:p>
            <a:r>
              <a:rPr lang="en-US"/>
              <a:t>Pedagogical Grammar by Prof Shakeel Amjad</a:t>
            </a:r>
          </a:p>
        </p:txBody>
      </p:sp>
      <p:sp>
        <p:nvSpPr>
          <p:cNvPr id="9" name="Slide Number Placeholder 8">
            <a:extLst>
              <a:ext uri="{FF2B5EF4-FFF2-40B4-BE49-F238E27FC236}">
                <a16:creationId xmlns:a16="http://schemas.microsoft.com/office/drawing/2014/main" id="{BC981C78-90F2-4199-AED6-7C23C147619F}"/>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86466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D48C-8578-4B08-A5B5-2DBABE36AC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21E1C2-F7FE-47D9-878C-CEEA5E281226}"/>
              </a:ext>
            </a:extLst>
          </p:cNvPr>
          <p:cNvSpPr>
            <a:spLocks noGrp="1"/>
          </p:cNvSpPr>
          <p:nvPr>
            <p:ph type="dt" sz="half" idx="10"/>
          </p:nvPr>
        </p:nvSpPr>
        <p:spPr/>
        <p:txBody>
          <a:bodyPr/>
          <a:lstStyle/>
          <a:p>
            <a:fld id="{1037D3F7-D131-470F-82BC-961DB0E8E220}" type="datetime1">
              <a:rPr lang="en-US" smtClean="0"/>
              <a:t>5/3/2020</a:t>
            </a:fld>
            <a:endParaRPr lang="en-US"/>
          </a:p>
        </p:txBody>
      </p:sp>
      <p:sp>
        <p:nvSpPr>
          <p:cNvPr id="4" name="Footer Placeholder 3">
            <a:extLst>
              <a:ext uri="{FF2B5EF4-FFF2-40B4-BE49-F238E27FC236}">
                <a16:creationId xmlns:a16="http://schemas.microsoft.com/office/drawing/2014/main" id="{CA9324E0-F02B-43AA-9C27-3EF860077E25}"/>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FB4D5A69-234B-42C6-A4FA-91CC381EDDA9}"/>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3972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4CCE4-3C14-4234-932A-DABD40C3C717}"/>
              </a:ext>
            </a:extLst>
          </p:cNvPr>
          <p:cNvSpPr>
            <a:spLocks noGrp="1"/>
          </p:cNvSpPr>
          <p:nvPr>
            <p:ph type="dt" sz="half" idx="10"/>
          </p:nvPr>
        </p:nvSpPr>
        <p:spPr/>
        <p:txBody>
          <a:bodyPr/>
          <a:lstStyle/>
          <a:p>
            <a:fld id="{4E1A3297-A825-40E8-9AD2-09848C62AD9B}" type="datetime1">
              <a:rPr lang="en-US" smtClean="0"/>
              <a:t>5/3/2020</a:t>
            </a:fld>
            <a:endParaRPr lang="en-US"/>
          </a:p>
        </p:txBody>
      </p:sp>
      <p:sp>
        <p:nvSpPr>
          <p:cNvPr id="3" name="Footer Placeholder 2">
            <a:extLst>
              <a:ext uri="{FF2B5EF4-FFF2-40B4-BE49-F238E27FC236}">
                <a16:creationId xmlns:a16="http://schemas.microsoft.com/office/drawing/2014/main" id="{F0D35331-E22E-4B21-A95B-4764B075195B}"/>
              </a:ext>
            </a:extLst>
          </p:cNvPr>
          <p:cNvSpPr>
            <a:spLocks noGrp="1"/>
          </p:cNvSpPr>
          <p:nvPr>
            <p:ph type="ftr" sz="quarter" idx="11"/>
          </p:nvPr>
        </p:nvSpPr>
        <p:spPr/>
        <p:txBody>
          <a:bodyPr/>
          <a:lstStyle/>
          <a:p>
            <a:r>
              <a:rPr lang="en-US"/>
              <a:t>Pedagogical Grammar by Prof Shakeel Amjad</a:t>
            </a:r>
          </a:p>
        </p:txBody>
      </p:sp>
      <p:sp>
        <p:nvSpPr>
          <p:cNvPr id="4" name="Slide Number Placeholder 3">
            <a:extLst>
              <a:ext uri="{FF2B5EF4-FFF2-40B4-BE49-F238E27FC236}">
                <a16:creationId xmlns:a16="http://schemas.microsoft.com/office/drawing/2014/main" id="{D7014C09-F484-4A55-ABED-3425F6C0B021}"/>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65624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CD54-3BE0-496A-83F1-6F6881046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28DF9-0B2F-42E4-8A5B-7B60321CF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7A712-ACBC-410F-8C2D-9B64448E2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7C729-C654-488D-BD4E-2883B38E5D70}"/>
              </a:ext>
            </a:extLst>
          </p:cNvPr>
          <p:cNvSpPr>
            <a:spLocks noGrp="1"/>
          </p:cNvSpPr>
          <p:nvPr>
            <p:ph type="dt" sz="half" idx="10"/>
          </p:nvPr>
        </p:nvSpPr>
        <p:spPr/>
        <p:txBody>
          <a:bodyPr/>
          <a:lstStyle/>
          <a:p>
            <a:fld id="{F0E53B9D-3BB0-4B65-9E5E-63510C76C4D0}" type="datetime1">
              <a:rPr lang="en-US" smtClean="0"/>
              <a:t>5/3/2020</a:t>
            </a:fld>
            <a:endParaRPr lang="en-US"/>
          </a:p>
        </p:txBody>
      </p:sp>
      <p:sp>
        <p:nvSpPr>
          <p:cNvPr id="6" name="Footer Placeholder 5">
            <a:extLst>
              <a:ext uri="{FF2B5EF4-FFF2-40B4-BE49-F238E27FC236}">
                <a16:creationId xmlns:a16="http://schemas.microsoft.com/office/drawing/2014/main" id="{742E0FD9-3FE1-4FCF-913F-E19CCBBC896F}"/>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6975C0FB-AA2F-4819-9074-9375A15F121E}"/>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90230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24AB-2546-42FD-8E6D-73FA06A15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A15AF8-3492-4B29-9348-AB979AC3A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91A4F5-4CF3-493D-809F-7D7D571AE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601B0-BABD-495D-809A-02694EF9C3EE}"/>
              </a:ext>
            </a:extLst>
          </p:cNvPr>
          <p:cNvSpPr>
            <a:spLocks noGrp="1"/>
          </p:cNvSpPr>
          <p:nvPr>
            <p:ph type="dt" sz="half" idx="10"/>
          </p:nvPr>
        </p:nvSpPr>
        <p:spPr/>
        <p:txBody>
          <a:bodyPr/>
          <a:lstStyle/>
          <a:p>
            <a:fld id="{6B734035-878D-4518-8FF1-05B7A0C24C35}" type="datetime1">
              <a:rPr lang="en-US" smtClean="0"/>
              <a:t>5/3/2020</a:t>
            </a:fld>
            <a:endParaRPr lang="en-US"/>
          </a:p>
        </p:txBody>
      </p:sp>
      <p:sp>
        <p:nvSpPr>
          <p:cNvPr id="6" name="Footer Placeholder 5">
            <a:extLst>
              <a:ext uri="{FF2B5EF4-FFF2-40B4-BE49-F238E27FC236}">
                <a16:creationId xmlns:a16="http://schemas.microsoft.com/office/drawing/2014/main" id="{B0E3867C-9736-48F5-91FF-FBF92C778BC2}"/>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B7A64EF5-1AE3-4DA2-A0FF-E9FDEFEB2806}"/>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766100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D5A47-7271-429F-BF9E-58149BB17F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AC7CF-5C73-4B83-9F74-7B795BB64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BD081-9A57-4286-B4C6-A0E46F332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6B057-DBDF-42E2-912F-71FA494CE5A6}" type="datetime1">
              <a:rPr lang="en-US" smtClean="0"/>
              <a:t>5/3/2020</a:t>
            </a:fld>
            <a:endParaRPr lang="en-US"/>
          </a:p>
        </p:txBody>
      </p:sp>
      <p:sp>
        <p:nvSpPr>
          <p:cNvPr id="5" name="Footer Placeholder 4">
            <a:extLst>
              <a:ext uri="{FF2B5EF4-FFF2-40B4-BE49-F238E27FC236}">
                <a16:creationId xmlns:a16="http://schemas.microsoft.com/office/drawing/2014/main" id="{68BA8D44-ACB0-4943-B041-30FF168D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Pedagogical Grammar by Prof Shakeel Amjad</a:t>
            </a:r>
          </a:p>
        </p:txBody>
      </p:sp>
      <p:sp>
        <p:nvSpPr>
          <p:cNvPr id="6" name="Slide Number Placeholder 5">
            <a:extLst>
              <a:ext uri="{FF2B5EF4-FFF2-40B4-BE49-F238E27FC236}">
                <a16:creationId xmlns:a16="http://schemas.microsoft.com/office/drawing/2014/main" id="{3E113CB2-699D-42E2-BCAB-80D9F8F39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57C2-B8E4-468B-8C1F-94E4587E0A77}" type="slidenum">
              <a:rPr lang="en-US" smtClean="0"/>
              <a:t>‹#›</a:t>
            </a:fld>
            <a:endParaRPr lang="en-US"/>
          </a:p>
        </p:txBody>
      </p:sp>
    </p:spTree>
    <p:extLst>
      <p:ext uri="{BB962C8B-B14F-4D97-AF65-F5344CB8AC3E}">
        <p14:creationId xmlns:p14="http://schemas.microsoft.com/office/powerpoint/2010/main" val="457686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endParaRPr lang="en-US" dirty="0"/>
          </a:p>
          <a:p>
            <a:endParaRPr lang="en-US" dirty="0"/>
          </a:p>
          <a:p>
            <a:r>
              <a:rPr lang="en-US" sz="3600" b="1" dirty="0"/>
              <a:t>Correction of sentences </a:t>
            </a:r>
          </a:p>
          <a:p>
            <a:r>
              <a:rPr lang="en-US" sz="3600" b="1" dirty="0"/>
              <a:t>Subject verb agreement</a:t>
            </a:r>
          </a:p>
        </p:txBody>
      </p:sp>
      <p:pic>
        <p:nvPicPr>
          <p:cNvPr id="4" name="Audio 3">
            <a:hlinkClick r:id="" action="ppaction://media"/>
            <a:extLst>
              <a:ext uri="{FF2B5EF4-FFF2-40B4-BE49-F238E27FC236}">
                <a16:creationId xmlns:a16="http://schemas.microsoft.com/office/drawing/2014/main" id="{2BCC41CD-602B-44EA-AAE5-EA24FEE389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D50EC2F4-990B-4340-9CDF-EF1955388EAA}"/>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EF085506-3264-4978-B865-A30FC63A1B5D}"/>
              </a:ext>
            </a:extLst>
          </p:cNvPr>
          <p:cNvSpPr>
            <a:spLocks noGrp="1"/>
          </p:cNvSpPr>
          <p:nvPr>
            <p:ph type="sldNum" sz="quarter" idx="12"/>
          </p:nvPr>
        </p:nvSpPr>
        <p:spPr/>
        <p:txBody>
          <a:bodyPr/>
          <a:lstStyle/>
          <a:p>
            <a:fld id="{DF6957C2-B8E4-468B-8C1F-94E4587E0A77}" type="slidenum">
              <a:rPr lang="en-US" smtClean="0"/>
              <a:t>1</a:t>
            </a:fld>
            <a:endParaRPr lang="en-US"/>
          </a:p>
        </p:txBody>
      </p:sp>
    </p:spTree>
    <p:extLst>
      <p:ext uri="{BB962C8B-B14F-4D97-AF65-F5344CB8AC3E}">
        <p14:creationId xmlns:p14="http://schemas.microsoft.com/office/powerpoint/2010/main" val="450047439"/>
      </p:ext>
    </p:extLst>
  </p:cSld>
  <p:clrMapOvr>
    <a:masterClrMapping/>
  </p:clrMapOvr>
  <mc:AlternateContent xmlns:mc="http://schemas.openxmlformats.org/markup-compatibility/2006" xmlns:p14="http://schemas.microsoft.com/office/powerpoint/2010/main">
    <mc:Choice Requires="p14">
      <p:transition spd="slow" p14:dur="2000" advTm="8440"/>
    </mc:Choice>
    <mc:Fallback xmlns="">
      <p:transition spd="slow" advTm="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dirty="0"/>
              <a:t>Plural nouns denoting a </a:t>
            </a:r>
            <a:r>
              <a:rPr lang="en-US" b="1" dirty="0"/>
              <a:t>mass</a:t>
            </a:r>
            <a:r>
              <a:rPr lang="en-US" dirty="0"/>
              <a:t>, a </a:t>
            </a:r>
            <a:r>
              <a:rPr lang="en-US" b="1" dirty="0"/>
              <a:t>quantity</a:t>
            </a:r>
            <a:r>
              <a:rPr lang="en-US" dirty="0"/>
              <a:t>, or a </a:t>
            </a:r>
            <a:r>
              <a:rPr lang="en-US" b="1" dirty="0"/>
              <a:t>number</a:t>
            </a:r>
            <a:r>
              <a:rPr lang="en-US" dirty="0"/>
              <a:t> require a singular verb when the subject is regarded as a unit.</a:t>
            </a:r>
          </a:p>
          <a:p>
            <a:pPr algn="l"/>
            <a:r>
              <a:rPr lang="en-US" b="1" i="1" dirty="0"/>
              <a:t>Model Sentences:</a:t>
            </a:r>
            <a:endParaRPr lang="en-US" dirty="0"/>
          </a:p>
          <a:p>
            <a:pPr algn="l"/>
            <a:r>
              <a:rPr lang="en-US" b="1" dirty="0"/>
              <a:t>Incorrect:	</a:t>
            </a:r>
            <a:r>
              <a:rPr lang="en-US" dirty="0"/>
              <a:t>Five dollars are too much for this little toy.</a:t>
            </a:r>
          </a:p>
          <a:p>
            <a:pPr algn="l"/>
            <a:r>
              <a:rPr lang="en-US" b="1" dirty="0"/>
              <a:t>Correct:	</a:t>
            </a:r>
            <a:r>
              <a:rPr lang="en-US" dirty="0"/>
              <a:t>Five dollars is too much for this little toy.</a:t>
            </a:r>
          </a:p>
          <a:p>
            <a:pPr algn="l"/>
            <a:r>
              <a:rPr lang="en-US" b="1" dirty="0"/>
              <a:t>Incorrect:	</a:t>
            </a:r>
            <a:r>
              <a:rPr lang="en-US" dirty="0"/>
              <a:t>Fifty rupees are all the money that I have.</a:t>
            </a:r>
          </a:p>
          <a:p>
            <a:pPr algn="l"/>
            <a:r>
              <a:rPr lang="en-US" b="1" dirty="0"/>
              <a:t>Correct:	</a:t>
            </a:r>
            <a:r>
              <a:rPr lang="en-US" dirty="0"/>
              <a:t>Fifty rupees is all the money that I have.</a:t>
            </a:r>
          </a:p>
          <a:p>
            <a:pPr algn="l"/>
            <a:r>
              <a:rPr lang="en-US" b="1" dirty="0"/>
              <a:t>Incorrect:	</a:t>
            </a:r>
            <a:r>
              <a:rPr lang="en-US" dirty="0"/>
              <a:t>Dozen of people was attending the ceremony.</a:t>
            </a:r>
          </a:p>
          <a:p>
            <a:pPr algn="l"/>
            <a:r>
              <a:rPr lang="en-US" b="1" dirty="0"/>
              <a:t>Correct:	</a:t>
            </a:r>
            <a:r>
              <a:rPr lang="en-US" dirty="0"/>
              <a:t>Dozens of people were attending the ceremony.</a:t>
            </a:r>
          </a:p>
          <a:p>
            <a:pPr algn="l"/>
            <a:r>
              <a:rPr lang="en-US" b="1" dirty="0"/>
              <a:t>Incorrect:	</a:t>
            </a:r>
            <a:r>
              <a:rPr lang="en-US" dirty="0"/>
              <a:t>She bought two dozens eggs.</a:t>
            </a:r>
          </a:p>
          <a:p>
            <a:pPr algn="l"/>
            <a:r>
              <a:rPr lang="en-US" b="1" dirty="0"/>
              <a:t>Correct:	</a:t>
            </a:r>
            <a:r>
              <a:rPr lang="en-US" dirty="0"/>
              <a:t>She bought two dozen eggs.</a:t>
            </a:r>
          </a:p>
          <a:p>
            <a:endParaRPr lang="en-US" dirty="0"/>
          </a:p>
        </p:txBody>
      </p:sp>
      <p:pic>
        <p:nvPicPr>
          <p:cNvPr id="4" name="Audio 3">
            <a:hlinkClick r:id="" action="ppaction://media"/>
            <a:extLst>
              <a:ext uri="{FF2B5EF4-FFF2-40B4-BE49-F238E27FC236}">
                <a16:creationId xmlns:a16="http://schemas.microsoft.com/office/drawing/2014/main" id="{071D69B3-B8B1-44E1-9C00-6F6B16DB5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0E83B218-2A4D-4E60-8DB3-E2100C70577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8608E00-CB14-4781-A4F6-BC39068CE691}"/>
              </a:ext>
            </a:extLst>
          </p:cNvPr>
          <p:cNvSpPr>
            <a:spLocks noGrp="1"/>
          </p:cNvSpPr>
          <p:nvPr>
            <p:ph type="sldNum" sz="quarter" idx="12"/>
          </p:nvPr>
        </p:nvSpPr>
        <p:spPr/>
        <p:txBody>
          <a:bodyPr/>
          <a:lstStyle/>
          <a:p>
            <a:fld id="{DF6957C2-B8E4-468B-8C1F-94E4587E0A77}" type="slidenum">
              <a:rPr lang="en-US" smtClean="0"/>
              <a:t>10</a:t>
            </a:fld>
            <a:endParaRPr lang="en-US"/>
          </a:p>
        </p:txBody>
      </p:sp>
    </p:spTree>
    <p:extLst>
      <p:ext uri="{BB962C8B-B14F-4D97-AF65-F5344CB8AC3E}">
        <p14:creationId xmlns:p14="http://schemas.microsoft.com/office/powerpoint/2010/main" val="2689078371"/>
      </p:ext>
    </p:extLst>
  </p:cSld>
  <p:clrMapOvr>
    <a:masterClrMapping/>
  </p:clrMapOvr>
  <mc:AlternateContent xmlns:mc="http://schemas.openxmlformats.org/markup-compatibility/2006" xmlns:p14="http://schemas.microsoft.com/office/powerpoint/2010/main">
    <mc:Choice Requires="p14">
      <p:transition spd="slow" p14:dur="2000" advTm="39913"/>
    </mc:Choice>
    <mc:Fallback xmlns="">
      <p:transition spd="slow" advTm="39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dirty="0"/>
              <a:t>Though usage is mixed, phrases involving </a:t>
            </a:r>
            <a:r>
              <a:rPr lang="en-US" b="1" dirty="0"/>
              <a:t>addition, multiplication, subtraction, and division</a:t>
            </a:r>
            <a:r>
              <a:rPr lang="en-US" dirty="0"/>
              <a:t> of numbers preferably take the singular verb.</a:t>
            </a:r>
          </a:p>
          <a:p>
            <a:pPr algn="l"/>
            <a:r>
              <a:rPr lang="en-US" i="1" dirty="0"/>
              <a:t>Two</a:t>
            </a:r>
            <a:r>
              <a:rPr lang="en-US" dirty="0"/>
              <a:t> and </a:t>
            </a:r>
            <a:r>
              <a:rPr lang="en-US" i="1" dirty="0"/>
              <a:t>two</a:t>
            </a:r>
            <a:r>
              <a:rPr lang="en-US" dirty="0"/>
              <a:t> is (are) four.</a:t>
            </a:r>
          </a:p>
          <a:p>
            <a:pPr algn="l"/>
            <a:r>
              <a:rPr lang="en-US" i="1" dirty="0"/>
              <a:t>Two</a:t>
            </a:r>
            <a:r>
              <a:rPr lang="en-US" dirty="0"/>
              <a:t> times </a:t>
            </a:r>
            <a:r>
              <a:rPr lang="en-US" i="1" dirty="0"/>
              <a:t>three</a:t>
            </a:r>
            <a:r>
              <a:rPr lang="en-US" dirty="0"/>
              <a:t> is six.</a:t>
            </a:r>
          </a:p>
          <a:p>
            <a:pPr algn="l"/>
            <a:r>
              <a:rPr lang="en-US" i="1" dirty="0"/>
              <a:t>Twelve</a:t>
            </a:r>
            <a:r>
              <a:rPr lang="en-US" dirty="0"/>
              <a:t> divided by </a:t>
            </a:r>
            <a:r>
              <a:rPr lang="en-US" i="1" dirty="0"/>
              <a:t>six</a:t>
            </a:r>
            <a:r>
              <a:rPr lang="en-US" dirty="0"/>
              <a:t> is two.</a:t>
            </a:r>
          </a:p>
          <a:p>
            <a:pPr algn="l"/>
            <a:r>
              <a:rPr lang="en-US" i="1" dirty="0"/>
              <a:t>Ten</a:t>
            </a:r>
            <a:r>
              <a:rPr lang="en-US" dirty="0"/>
              <a:t> and </a:t>
            </a:r>
            <a:r>
              <a:rPr lang="en-US" i="1" dirty="0"/>
              <a:t>ten</a:t>
            </a:r>
            <a:r>
              <a:rPr lang="en-US" dirty="0"/>
              <a:t> make twenty.</a:t>
            </a:r>
          </a:p>
          <a:p>
            <a:endParaRPr lang="en-US" dirty="0"/>
          </a:p>
        </p:txBody>
      </p:sp>
      <p:pic>
        <p:nvPicPr>
          <p:cNvPr id="5" name="Audio 4">
            <a:hlinkClick r:id="" action="ppaction://media"/>
            <a:extLst>
              <a:ext uri="{FF2B5EF4-FFF2-40B4-BE49-F238E27FC236}">
                <a16:creationId xmlns:a16="http://schemas.microsoft.com/office/drawing/2014/main" id="{2DED1323-E3AC-455E-BDDF-BCB92AF9CC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Footer Placeholder 3">
            <a:extLst>
              <a:ext uri="{FF2B5EF4-FFF2-40B4-BE49-F238E27FC236}">
                <a16:creationId xmlns:a16="http://schemas.microsoft.com/office/drawing/2014/main" id="{23021A4B-0029-4F36-8BC0-916CCF39AC5D}"/>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E17886B2-0CC1-49C1-8DC2-D52E2BCF351C}"/>
              </a:ext>
            </a:extLst>
          </p:cNvPr>
          <p:cNvSpPr>
            <a:spLocks noGrp="1"/>
          </p:cNvSpPr>
          <p:nvPr>
            <p:ph type="sldNum" sz="quarter" idx="12"/>
          </p:nvPr>
        </p:nvSpPr>
        <p:spPr/>
        <p:txBody>
          <a:bodyPr/>
          <a:lstStyle/>
          <a:p>
            <a:fld id="{DF6957C2-B8E4-468B-8C1F-94E4587E0A77}" type="slidenum">
              <a:rPr lang="en-US" smtClean="0"/>
              <a:t>11</a:t>
            </a:fld>
            <a:endParaRPr lang="en-US"/>
          </a:p>
        </p:txBody>
      </p:sp>
    </p:spTree>
    <p:extLst>
      <p:ext uri="{BB962C8B-B14F-4D97-AF65-F5344CB8AC3E}">
        <p14:creationId xmlns:p14="http://schemas.microsoft.com/office/powerpoint/2010/main" val="3329360214"/>
      </p:ext>
    </p:extLst>
  </p:cSld>
  <p:clrMapOvr>
    <a:masterClrMapping/>
  </p:clrMapOvr>
  <mc:AlternateContent xmlns:mc="http://schemas.openxmlformats.org/markup-compatibility/2006" xmlns:p14="http://schemas.microsoft.com/office/powerpoint/2010/main">
    <mc:Choice Requires="p14">
      <p:transition spd="slow" p14:dur="2000" advTm="22637"/>
    </mc:Choice>
    <mc:Fallback xmlns="">
      <p:transition spd="slow" advTm="2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fontScale="92500" lnSpcReduction="10000"/>
          </a:bodyPr>
          <a:lstStyle/>
          <a:p>
            <a:r>
              <a:rPr lang="en-US" b="1" dirty="0"/>
              <a:t>Rule</a:t>
            </a:r>
          </a:p>
          <a:p>
            <a:pPr algn="l"/>
            <a:r>
              <a:rPr lang="en-US" dirty="0"/>
              <a:t>The following nouns remain in the singular form and </a:t>
            </a:r>
            <a:r>
              <a:rPr lang="en-US" b="1" dirty="0"/>
              <a:t>s </a:t>
            </a:r>
            <a:r>
              <a:rPr lang="en-US" dirty="0"/>
              <a:t>of plural is never added to them: deer, sheep, fish, salmon, cod, paisa, pike, etc. However, any numeral adjective can be added to them to give it a plural sense.   </a:t>
            </a:r>
          </a:p>
          <a:p>
            <a:pPr algn="l"/>
            <a:r>
              <a:rPr lang="en-US" dirty="0"/>
              <a:t> </a:t>
            </a:r>
          </a:p>
          <a:p>
            <a:pPr algn="l"/>
            <a:r>
              <a:rPr lang="en-US" dirty="0"/>
              <a:t>This </a:t>
            </a:r>
            <a:r>
              <a:rPr lang="en-US" b="1" i="1" u="sng" dirty="0"/>
              <a:t>deer</a:t>
            </a:r>
            <a:r>
              <a:rPr lang="en-US" dirty="0"/>
              <a:t> is beautiful.</a:t>
            </a:r>
          </a:p>
          <a:p>
            <a:pPr algn="l"/>
            <a:r>
              <a:rPr lang="en-US" dirty="0"/>
              <a:t>These </a:t>
            </a:r>
            <a:r>
              <a:rPr lang="en-US" b="1" i="1" u="sng" dirty="0"/>
              <a:t>deer</a:t>
            </a:r>
            <a:r>
              <a:rPr lang="en-US" dirty="0"/>
              <a:t> are beautiful</a:t>
            </a:r>
          </a:p>
          <a:p>
            <a:pPr algn="l"/>
            <a:r>
              <a:rPr lang="en-US" dirty="0"/>
              <a:t> </a:t>
            </a:r>
          </a:p>
          <a:p>
            <a:pPr algn="l"/>
            <a:r>
              <a:rPr lang="en-US" b="1" i="1" dirty="0"/>
              <a:t>Model Sentences:</a:t>
            </a:r>
            <a:endParaRPr lang="en-US" dirty="0"/>
          </a:p>
          <a:p>
            <a:pPr algn="l"/>
            <a:r>
              <a:rPr lang="en-US" b="1" dirty="0"/>
              <a:t>Incorrect:	</a:t>
            </a:r>
            <a:r>
              <a:rPr lang="en-US" dirty="0"/>
              <a:t>Many fishes are found in the river.</a:t>
            </a:r>
          </a:p>
          <a:p>
            <a:pPr algn="l"/>
            <a:r>
              <a:rPr lang="en-US" b="1" dirty="0"/>
              <a:t>Correct:	</a:t>
            </a:r>
            <a:r>
              <a:rPr lang="en-US" dirty="0"/>
              <a:t>Many fish are found in the river.</a:t>
            </a:r>
          </a:p>
          <a:p>
            <a:pPr algn="l"/>
            <a:r>
              <a:rPr lang="en-US" b="1" dirty="0"/>
              <a:t>Incorrect:	</a:t>
            </a:r>
            <a:r>
              <a:rPr lang="en-US" dirty="0"/>
              <a:t>The hunter killed two </a:t>
            </a:r>
            <a:r>
              <a:rPr lang="en-US" dirty="0" err="1"/>
              <a:t>deers</a:t>
            </a:r>
            <a:r>
              <a:rPr lang="en-US" dirty="0"/>
              <a:t>.</a:t>
            </a:r>
          </a:p>
          <a:p>
            <a:pPr algn="l"/>
            <a:r>
              <a:rPr lang="en-US" b="1" dirty="0"/>
              <a:t>Correct:	</a:t>
            </a:r>
            <a:r>
              <a:rPr lang="en-US" dirty="0"/>
              <a:t>The hunter killed two deer.</a:t>
            </a:r>
          </a:p>
          <a:p>
            <a:pPr algn="l"/>
            <a:r>
              <a:rPr lang="en-US" b="1" dirty="0"/>
              <a:t>Incorrect:	</a:t>
            </a:r>
            <a:r>
              <a:rPr lang="en-US" dirty="0"/>
              <a:t>Give me 50 </a:t>
            </a:r>
            <a:r>
              <a:rPr lang="en-US" dirty="0" err="1"/>
              <a:t>paisas</a:t>
            </a:r>
            <a:r>
              <a:rPr lang="en-US" dirty="0"/>
              <a:t>.</a:t>
            </a:r>
          </a:p>
          <a:p>
            <a:pPr algn="l"/>
            <a:r>
              <a:rPr lang="en-US" b="1" dirty="0"/>
              <a:t>Correct:	</a:t>
            </a:r>
            <a:r>
              <a:rPr lang="en-US" dirty="0"/>
              <a:t>Give me 50 paisa.</a:t>
            </a:r>
          </a:p>
          <a:p>
            <a:endParaRPr lang="en-US" dirty="0"/>
          </a:p>
        </p:txBody>
      </p:sp>
      <p:pic>
        <p:nvPicPr>
          <p:cNvPr id="5" name="Audio 4">
            <a:hlinkClick r:id="" action="ppaction://media"/>
            <a:extLst>
              <a:ext uri="{FF2B5EF4-FFF2-40B4-BE49-F238E27FC236}">
                <a16:creationId xmlns:a16="http://schemas.microsoft.com/office/drawing/2014/main" id="{ACB679D3-059B-4DE9-A92C-F723CD0744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Footer Placeholder 3">
            <a:extLst>
              <a:ext uri="{FF2B5EF4-FFF2-40B4-BE49-F238E27FC236}">
                <a16:creationId xmlns:a16="http://schemas.microsoft.com/office/drawing/2014/main" id="{A2D00765-ACE8-450B-AAC3-5BE59DDB000C}"/>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755428E-3484-4553-999A-B687FA097A55}"/>
              </a:ext>
            </a:extLst>
          </p:cNvPr>
          <p:cNvSpPr>
            <a:spLocks noGrp="1"/>
          </p:cNvSpPr>
          <p:nvPr>
            <p:ph type="sldNum" sz="quarter" idx="12"/>
          </p:nvPr>
        </p:nvSpPr>
        <p:spPr/>
        <p:txBody>
          <a:bodyPr/>
          <a:lstStyle/>
          <a:p>
            <a:fld id="{DF6957C2-B8E4-468B-8C1F-94E4587E0A77}" type="slidenum">
              <a:rPr lang="en-US" smtClean="0"/>
              <a:t>12</a:t>
            </a:fld>
            <a:endParaRPr lang="en-US"/>
          </a:p>
        </p:txBody>
      </p:sp>
    </p:spTree>
    <p:extLst>
      <p:ext uri="{BB962C8B-B14F-4D97-AF65-F5344CB8AC3E}">
        <p14:creationId xmlns:p14="http://schemas.microsoft.com/office/powerpoint/2010/main" val="1112237541"/>
      </p:ext>
    </p:extLst>
  </p:cSld>
  <p:clrMapOvr>
    <a:masterClrMapping/>
  </p:clrMapOvr>
  <mc:AlternateContent xmlns:mc="http://schemas.openxmlformats.org/markup-compatibility/2006" xmlns:p14="http://schemas.microsoft.com/office/powerpoint/2010/main">
    <mc:Choice Requires="p14">
      <p:transition spd="slow" p14:dur="2000" advTm="36418"/>
    </mc:Choice>
    <mc:Fallback xmlns="">
      <p:transition spd="slow" advTm="3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fontScale="70000" lnSpcReduction="20000"/>
          </a:bodyPr>
          <a:lstStyle/>
          <a:p>
            <a:pPr algn="l"/>
            <a:r>
              <a:rPr lang="en-US" b="1" dirty="0"/>
              <a:t>Rule</a:t>
            </a:r>
          </a:p>
          <a:p>
            <a:pPr algn="l"/>
            <a:r>
              <a:rPr lang="en-US" b="1" i="1" dirty="0"/>
              <a:t>Collective </a:t>
            </a:r>
            <a:endParaRPr lang="en-US" dirty="0"/>
          </a:p>
          <a:p>
            <a:pPr algn="l"/>
            <a:r>
              <a:rPr lang="en-US" dirty="0"/>
              <a:t>	Collective nouns are singular in form but plural in meaning. They refer to the group of people or things as a whole or unit. They include words such as </a:t>
            </a:r>
            <a:r>
              <a:rPr lang="en-US" i="1" dirty="0"/>
              <a:t>team, class, committee, crowd, crew jury board</a:t>
            </a:r>
            <a:r>
              <a:rPr lang="en-US" dirty="0"/>
              <a:t> etc. These nouns generally take a singular verb.</a:t>
            </a:r>
          </a:p>
          <a:p>
            <a:pPr algn="l"/>
            <a:r>
              <a:rPr lang="en-US" dirty="0"/>
              <a:t>However, if there is some verb or pronoun that refers to the collective noun in subject in plural sense, the verb will also be plural.      </a:t>
            </a:r>
          </a:p>
          <a:p>
            <a:pPr algn="l"/>
            <a:r>
              <a:rPr lang="en-US" b="1" i="1" dirty="0"/>
              <a:t>Collective Nouns: </a:t>
            </a:r>
            <a:endParaRPr lang="en-US" dirty="0"/>
          </a:p>
          <a:p>
            <a:pPr algn="l"/>
            <a:r>
              <a:rPr lang="en-US" dirty="0"/>
              <a:t>The </a:t>
            </a:r>
            <a:r>
              <a:rPr lang="en-US" b="1" i="1" dirty="0"/>
              <a:t>jury</a:t>
            </a:r>
            <a:r>
              <a:rPr lang="en-US" dirty="0"/>
              <a:t> are (not is) divided on this issue (here members of the jury are meant).</a:t>
            </a:r>
          </a:p>
          <a:p>
            <a:pPr algn="l"/>
            <a:r>
              <a:rPr lang="en-US" dirty="0"/>
              <a:t>The</a:t>
            </a:r>
            <a:r>
              <a:rPr lang="en-US" b="1" i="1" dirty="0"/>
              <a:t> jury</a:t>
            </a:r>
            <a:r>
              <a:rPr lang="en-US" dirty="0"/>
              <a:t> has (not have) given its verdict (here jury is used as a unit).</a:t>
            </a:r>
          </a:p>
          <a:p>
            <a:pPr algn="l"/>
            <a:r>
              <a:rPr lang="en-US" dirty="0"/>
              <a:t>The </a:t>
            </a:r>
            <a:r>
              <a:rPr lang="en-US" b="1" i="1" dirty="0"/>
              <a:t>audience</a:t>
            </a:r>
            <a:r>
              <a:rPr lang="en-US" dirty="0"/>
              <a:t> were coughing and shuffling their feet.  (all present there)</a:t>
            </a:r>
          </a:p>
          <a:p>
            <a:pPr algn="l"/>
            <a:r>
              <a:rPr lang="en-US" dirty="0"/>
              <a:t>The </a:t>
            </a:r>
            <a:r>
              <a:rPr lang="en-US" b="1" i="1" dirty="0"/>
              <a:t>crew</a:t>
            </a:r>
            <a:r>
              <a:rPr lang="en-US" dirty="0"/>
              <a:t> is striking for higher pay (the crew acting as a unit).</a:t>
            </a:r>
          </a:p>
          <a:p>
            <a:pPr algn="l"/>
            <a:r>
              <a:rPr lang="en-US" dirty="0"/>
              <a:t>The </a:t>
            </a:r>
            <a:r>
              <a:rPr lang="en-US" b="1" i="1" dirty="0"/>
              <a:t>crew</a:t>
            </a:r>
            <a:r>
              <a:rPr lang="en-US" dirty="0"/>
              <a:t> are writing reports of the wreck (the members of the crew are acting as  individuals).</a:t>
            </a:r>
          </a:p>
          <a:p>
            <a:pPr algn="l"/>
            <a:r>
              <a:rPr lang="en-US" b="1" i="1" dirty="0"/>
              <a:t>Model Sentences:</a:t>
            </a:r>
            <a:endParaRPr lang="en-US" dirty="0"/>
          </a:p>
          <a:p>
            <a:pPr algn="l"/>
            <a:r>
              <a:rPr lang="en-US" b="1" dirty="0"/>
              <a:t>Incorrect:	</a:t>
            </a:r>
            <a:r>
              <a:rPr lang="en-US" dirty="0"/>
              <a:t>The jury were unanimous in their decision.</a:t>
            </a:r>
          </a:p>
          <a:p>
            <a:pPr algn="l"/>
            <a:r>
              <a:rPr lang="en-US" b="1" dirty="0"/>
              <a:t>Correct:	</a:t>
            </a:r>
            <a:r>
              <a:rPr lang="en-US" dirty="0"/>
              <a:t>The jury was unanimous in its decision.</a:t>
            </a:r>
          </a:p>
          <a:p>
            <a:pPr algn="l"/>
            <a:r>
              <a:rPr lang="en-US" b="1" dirty="0"/>
              <a:t>Incorrect:	</a:t>
            </a:r>
            <a:r>
              <a:rPr lang="en-US" dirty="0"/>
              <a:t>The crowd were all ear to the speech.</a:t>
            </a:r>
          </a:p>
          <a:p>
            <a:pPr algn="l"/>
            <a:r>
              <a:rPr lang="en-US" b="1" dirty="0"/>
              <a:t>Correct:	</a:t>
            </a:r>
            <a:r>
              <a:rPr lang="en-US" dirty="0"/>
              <a:t>The crowd was all ears to the speech.</a:t>
            </a:r>
          </a:p>
          <a:p>
            <a:pPr algn="l"/>
            <a:r>
              <a:rPr lang="en-US" b="1" dirty="0"/>
              <a:t>Incorrect:	</a:t>
            </a:r>
            <a:r>
              <a:rPr lang="en-US" dirty="0"/>
              <a:t>The jury was divided in its decision. (The verb divide refers to different actions)</a:t>
            </a:r>
          </a:p>
          <a:p>
            <a:endParaRPr lang="en-US" dirty="0"/>
          </a:p>
        </p:txBody>
      </p:sp>
      <p:pic>
        <p:nvPicPr>
          <p:cNvPr id="4" name="Audio 3">
            <a:hlinkClick r:id="" action="ppaction://media"/>
            <a:extLst>
              <a:ext uri="{FF2B5EF4-FFF2-40B4-BE49-F238E27FC236}">
                <a16:creationId xmlns:a16="http://schemas.microsoft.com/office/drawing/2014/main" id="{B5D481F3-11D1-4364-8690-309D1A90F7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F223761-23EE-439D-8D99-154CCA4202F0}"/>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780DAB98-299A-4562-8C22-1E73C29CF2C3}"/>
              </a:ext>
            </a:extLst>
          </p:cNvPr>
          <p:cNvSpPr>
            <a:spLocks noGrp="1"/>
          </p:cNvSpPr>
          <p:nvPr>
            <p:ph type="sldNum" sz="quarter" idx="12"/>
          </p:nvPr>
        </p:nvSpPr>
        <p:spPr/>
        <p:txBody>
          <a:bodyPr/>
          <a:lstStyle/>
          <a:p>
            <a:fld id="{DF6957C2-B8E4-468B-8C1F-94E4587E0A77}" type="slidenum">
              <a:rPr lang="en-US" smtClean="0"/>
              <a:t>13</a:t>
            </a:fld>
            <a:endParaRPr lang="en-US"/>
          </a:p>
        </p:txBody>
      </p:sp>
    </p:spTree>
    <p:extLst>
      <p:ext uri="{BB962C8B-B14F-4D97-AF65-F5344CB8AC3E}">
        <p14:creationId xmlns:p14="http://schemas.microsoft.com/office/powerpoint/2010/main" val="2160469347"/>
      </p:ext>
    </p:extLst>
  </p:cSld>
  <p:clrMapOvr>
    <a:masterClrMapping/>
  </p:clrMapOvr>
  <mc:AlternateContent xmlns:mc="http://schemas.openxmlformats.org/markup-compatibility/2006" xmlns:p14="http://schemas.microsoft.com/office/powerpoint/2010/main">
    <mc:Choice Requires="p14">
      <p:transition spd="slow" p14:dur="2000" advTm="87553"/>
    </mc:Choice>
    <mc:Fallback xmlns="">
      <p:transition spd="slow" advTm="8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b="1" i="1" dirty="0"/>
              <a:t>Nouns with Foreign Plurals:</a:t>
            </a:r>
            <a:endParaRPr lang="en-US" dirty="0"/>
          </a:p>
          <a:p>
            <a:pPr algn="l"/>
            <a:r>
              <a:rPr lang="en-US" dirty="0"/>
              <a:t>Some nouns retain plural forms peculiar to the languages from which they have been borrowed: </a:t>
            </a:r>
            <a:r>
              <a:rPr lang="en-US" i="1" dirty="0"/>
              <a:t>alumni, media, crisis etc.</a:t>
            </a:r>
            <a:r>
              <a:rPr lang="en-US" dirty="0"/>
              <a:t> Still other nouns occur with either their original plural forms or plural forms typical of English: </a:t>
            </a:r>
            <a:r>
              <a:rPr lang="en-US" i="1" dirty="0"/>
              <a:t>aquaria or aquariums, criteria</a:t>
            </a:r>
            <a:r>
              <a:rPr lang="en-US" dirty="0"/>
              <a:t> or </a:t>
            </a:r>
            <a:r>
              <a:rPr lang="en-US" i="1" dirty="0"/>
              <a:t>criterions</a:t>
            </a:r>
            <a:r>
              <a:rPr lang="en-US" dirty="0"/>
              <a:t>. If you are in doubt as to the correct or preferred plural form of a noun, consult a good dictionary.    </a:t>
            </a:r>
          </a:p>
          <a:p>
            <a:pPr algn="l"/>
            <a:r>
              <a:rPr lang="en-US" b="1" dirty="0"/>
              <a:t>Incorrect:</a:t>
            </a:r>
            <a:r>
              <a:rPr lang="en-US" dirty="0"/>
              <a:t>	The alumni has arranged this function.</a:t>
            </a:r>
          </a:p>
          <a:p>
            <a:pPr algn="l"/>
            <a:r>
              <a:rPr lang="en-US" b="1" dirty="0"/>
              <a:t>Correct:</a:t>
            </a:r>
            <a:r>
              <a:rPr lang="en-US" dirty="0"/>
              <a:t>	The alumni have arranged this function. </a:t>
            </a:r>
          </a:p>
          <a:p>
            <a:endParaRPr lang="en-US" dirty="0"/>
          </a:p>
        </p:txBody>
      </p:sp>
      <p:pic>
        <p:nvPicPr>
          <p:cNvPr id="4" name="Audio 3">
            <a:hlinkClick r:id="" action="ppaction://media"/>
            <a:extLst>
              <a:ext uri="{FF2B5EF4-FFF2-40B4-BE49-F238E27FC236}">
                <a16:creationId xmlns:a16="http://schemas.microsoft.com/office/drawing/2014/main" id="{4F7573A4-FE7A-4682-B548-24EEA2D8BB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6C4CD50E-E462-4628-9A7F-8A41442DDC77}"/>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69EFA09C-D132-452A-A2A5-1AC33FFE8A48}"/>
              </a:ext>
            </a:extLst>
          </p:cNvPr>
          <p:cNvSpPr>
            <a:spLocks noGrp="1"/>
          </p:cNvSpPr>
          <p:nvPr>
            <p:ph type="sldNum" sz="quarter" idx="12"/>
          </p:nvPr>
        </p:nvSpPr>
        <p:spPr/>
        <p:txBody>
          <a:bodyPr/>
          <a:lstStyle/>
          <a:p>
            <a:fld id="{DF6957C2-B8E4-468B-8C1F-94E4587E0A77}" type="slidenum">
              <a:rPr lang="en-US" smtClean="0"/>
              <a:t>14</a:t>
            </a:fld>
            <a:endParaRPr lang="en-US"/>
          </a:p>
        </p:txBody>
      </p:sp>
    </p:spTree>
    <p:extLst>
      <p:ext uri="{BB962C8B-B14F-4D97-AF65-F5344CB8AC3E}">
        <p14:creationId xmlns:p14="http://schemas.microsoft.com/office/powerpoint/2010/main" val="1407387243"/>
      </p:ext>
    </p:extLst>
  </p:cSld>
  <p:clrMapOvr>
    <a:masterClrMapping/>
  </p:clrMapOvr>
  <mc:AlternateContent xmlns:mc="http://schemas.openxmlformats.org/markup-compatibility/2006" xmlns:p14="http://schemas.microsoft.com/office/powerpoint/2010/main">
    <mc:Choice Requires="p14">
      <p:transition spd="slow" p14:dur="2000" advTm="75588"/>
    </mc:Choice>
    <mc:Fallback xmlns="">
      <p:transition spd="slow" advTm="7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r>
              <a:rPr lang="en-US" b="1" dirty="0"/>
              <a:t>Rule</a:t>
            </a:r>
          </a:p>
          <a:p>
            <a:endParaRPr lang="en-US" b="1" dirty="0"/>
          </a:p>
          <a:p>
            <a:endParaRPr lang="en-US" dirty="0"/>
          </a:p>
        </p:txBody>
      </p:sp>
      <p:pic>
        <p:nvPicPr>
          <p:cNvPr id="6" name="Picture 5">
            <a:extLst>
              <a:ext uri="{FF2B5EF4-FFF2-40B4-BE49-F238E27FC236}">
                <a16:creationId xmlns:a16="http://schemas.microsoft.com/office/drawing/2014/main" id="{F4BF4CF6-B9CE-4982-B313-4BE70032F38E}"/>
              </a:ext>
            </a:extLst>
          </p:cNvPr>
          <p:cNvPicPr>
            <a:picLocks noChangeAspect="1"/>
          </p:cNvPicPr>
          <p:nvPr/>
        </p:nvPicPr>
        <p:blipFill>
          <a:blip r:embed="rId4"/>
          <a:stretch>
            <a:fillRect/>
          </a:stretch>
        </p:blipFill>
        <p:spPr>
          <a:xfrm>
            <a:off x="1786597" y="1927273"/>
            <a:ext cx="9200271" cy="3587261"/>
          </a:xfrm>
          <a:prstGeom prst="rect">
            <a:avLst/>
          </a:prstGeom>
        </p:spPr>
      </p:pic>
      <p:pic>
        <p:nvPicPr>
          <p:cNvPr id="4" name="Audio 3">
            <a:hlinkClick r:id="" action="ppaction://media"/>
            <a:extLst>
              <a:ext uri="{FF2B5EF4-FFF2-40B4-BE49-F238E27FC236}">
                <a16:creationId xmlns:a16="http://schemas.microsoft.com/office/drawing/2014/main" id="{C28F8C0A-49D6-4705-BF45-338960B45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A33EEA18-4AF3-4111-925B-E9B426746C71}"/>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2D03D73B-5107-418B-A0A1-D429619C9076}"/>
              </a:ext>
            </a:extLst>
          </p:cNvPr>
          <p:cNvSpPr>
            <a:spLocks noGrp="1"/>
          </p:cNvSpPr>
          <p:nvPr>
            <p:ph type="sldNum" sz="quarter" idx="12"/>
          </p:nvPr>
        </p:nvSpPr>
        <p:spPr/>
        <p:txBody>
          <a:bodyPr/>
          <a:lstStyle/>
          <a:p>
            <a:fld id="{DF6957C2-B8E4-468B-8C1F-94E4587E0A77}" type="slidenum">
              <a:rPr lang="en-US" smtClean="0"/>
              <a:t>15</a:t>
            </a:fld>
            <a:endParaRPr lang="en-US"/>
          </a:p>
        </p:txBody>
      </p:sp>
    </p:spTree>
    <p:extLst>
      <p:ext uri="{BB962C8B-B14F-4D97-AF65-F5344CB8AC3E}">
        <p14:creationId xmlns:p14="http://schemas.microsoft.com/office/powerpoint/2010/main" val="2683120674"/>
      </p:ext>
    </p:extLst>
  </p:cSld>
  <p:clrMapOvr>
    <a:masterClrMapping/>
  </p:clrMapOvr>
  <mc:AlternateContent xmlns:mc="http://schemas.openxmlformats.org/markup-compatibility/2006" xmlns:p14="http://schemas.microsoft.com/office/powerpoint/2010/main">
    <mc:Choice Requires="p14">
      <p:transition spd="slow" p14:dur="2000" advTm="22990"/>
    </mc:Choice>
    <mc:Fallback xmlns="">
      <p:transition spd="slow" advTm="2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fontScale="92500" lnSpcReduction="10000"/>
          </a:bodyPr>
          <a:lstStyle/>
          <a:p>
            <a:pPr algn="l"/>
            <a:r>
              <a:rPr lang="en-US" b="1" dirty="0"/>
              <a:t>Rule</a:t>
            </a:r>
          </a:p>
          <a:p>
            <a:pPr algn="l"/>
            <a:r>
              <a:rPr lang="en-US" b="1" i="1" dirty="0"/>
              <a:t>Intervening Expressions:</a:t>
            </a:r>
            <a:endParaRPr lang="en-US" dirty="0"/>
          </a:p>
          <a:p>
            <a:pPr algn="l"/>
            <a:r>
              <a:rPr lang="en-US" dirty="0"/>
              <a:t>The number of verbs in a sentence is not affected by any modified phrases or clauses standing between the subject and verb but is determined entirely by the number of the subject. The mislabeling of sizes in such articles as hats, stocking are annoying to the customers.</a:t>
            </a:r>
          </a:p>
          <a:p>
            <a:pPr algn="l"/>
            <a:r>
              <a:rPr lang="en-US" dirty="0"/>
              <a:t>Our order </a:t>
            </a:r>
            <a:r>
              <a:rPr lang="en-US" u="sng" dirty="0"/>
              <a:t>for these goods</a:t>
            </a:r>
            <a:r>
              <a:rPr lang="en-US" dirty="0"/>
              <a:t> was placed on March 8.  </a:t>
            </a:r>
          </a:p>
          <a:p>
            <a:pPr algn="l"/>
            <a:r>
              <a:rPr lang="en-US" dirty="0"/>
              <a:t>A list </a:t>
            </a:r>
            <a:r>
              <a:rPr lang="en-US" u="sng" dirty="0"/>
              <a:t>of boys who borrowed books</a:t>
            </a:r>
            <a:r>
              <a:rPr lang="en-US" dirty="0"/>
              <a:t> is posted on the bulletin board.</a:t>
            </a:r>
          </a:p>
          <a:p>
            <a:pPr algn="l"/>
            <a:r>
              <a:rPr lang="en-US" dirty="0"/>
              <a:t>The new </a:t>
            </a:r>
            <a:r>
              <a:rPr lang="en-US" b="1" i="1" dirty="0"/>
              <a:t>library</a:t>
            </a:r>
            <a:r>
              <a:rPr lang="en-US" dirty="0"/>
              <a:t> </a:t>
            </a:r>
            <a:r>
              <a:rPr lang="en-US" u="sng" dirty="0"/>
              <a:t>with its books and its quiet reading rooms </a:t>
            </a:r>
            <a:r>
              <a:rPr lang="en-US" dirty="0"/>
              <a:t> </a:t>
            </a:r>
            <a:r>
              <a:rPr lang="en-US" b="1" i="1" dirty="0"/>
              <a:t>is</a:t>
            </a:r>
            <a:r>
              <a:rPr lang="en-US" dirty="0"/>
              <a:t> (not are) a long felt need.</a:t>
            </a:r>
          </a:p>
          <a:p>
            <a:pPr algn="l"/>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endParaRPr lang="en-US" dirty="0"/>
          </a:p>
          <a:p>
            <a:pPr algn="l"/>
            <a:r>
              <a:rPr lang="en-US" dirty="0"/>
              <a:t>			subject   modifying phrase     verb</a:t>
            </a:r>
          </a:p>
          <a:p>
            <a:pPr algn="l"/>
            <a:r>
              <a:rPr lang="en-US" b="1" i="1" dirty="0"/>
              <a:t>Model Sentences:</a:t>
            </a:r>
            <a:endParaRPr lang="en-US" dirty="0"/>
          </a:p>
          <a:p>
            <a:pPr algn="l"/>
            <a:r>
              <a:rPr lang="en-US" b="1" dirty="0"/>
              <a:t>Incorrect:	</a:t>
            </a:r>
            <a:r>
              <a:rPr lang="en-US" dirty="0"/>
              <a:t>A list of successful candidates were put up on the notice board.</a:t>
            </a:r>
          </a:p>
          <a:p>
            <a:pPr algn="l"/>
            <a:r>
              <a:rPr lang="en-US" b="1" dirty="0"/>
              <a:t>Correct:	</a:t>
            </a:r>
            <a:r>
              <a:rPr lang="en-US" dirty="0"/>
              <a:t>A list of successful candidates was put up on the notice board.</a:t>
            </a:r>
          </a:p>
          <a:p>
            <a:pPr algn="l"/>
            <a:r>
              <a:rPr lang="en-US" b="1" dirty="0"/>
              <a:t>Incorrect:	</a:t>
            </a:r>
            <a:r>
              <a:rPr lang="en-US" dirty="0"/>
              <a:t>The evidence that they submitted to the judges were convincing.</a:t>
            </a:r>
          </a:p>
          <a:p>
            <a:pPr algn="l"/>
            <a:r>
              <a:rPr lang="en-US" b="1" dirty="0"/>
              <a:t>Correct:	</a:t>
            </a:r>
            <a:r>
              <a:rPr lang="en-US" dirty="0"/>
              <a:t>The evidence that they submitted to the judges was convincing.</a:t>
            </a:r>
          </a:p>
          <a:p>
            <a:endParaRPr lang="en-US" dirty="0"/>
          </a:p>
        </p:txBody>
      </p:sp>
      <p:pic>
        <p:nvPicPr>
          <p:cNvPr id="4" name="Audio 3">
            <a:hlinkClick r:id="" action="ppaction://media"/>
            <a:extLst>
              <a:ext uri="{FF2B5EF4-FFF2-40B4-BE49-F238E27FC236}">
                <a16:creationId xmlns:a16="http://schemas.microsoft.com/office/drawing/2014/main" id="{F58DA6B5-6F9E-4DBB-BF66-BA5755D50F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B6C2E3BC-EA7C-4834-9D1F-9B0336ADBAE0}"/>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5D871874-9C2E-4AFA-B298-C64349553C9C}"/>
              </a:ext>
            </a:extLst>
          </p:cNvPr>
          <p:cNvSpPr>
            <a:spLocks noGrp="1"/>
          </p:cNvSpPr>
          <p:nvPr>
            <p:ph type="sldNum" sz="quarter" idx="12"/>
          </p:nvPr>
        </p:nvSpPr>
        <p:spPr/>
        <p:txBody>
          <a:bodyPr/>
          <a:lstStyle/>
          <a:p>
            <a:fld id="{DF6957C2-B8E4-468B-8C1F-94E4587E0A77}" type="slidenum">
              <a:rPr lang="en-US" smtClean="0"/>
              <a:t>16</a:t>
            </a:fld>
            <a:endParaRPr lang="en-US"/>
          </a:p>
        </p:txBody>
      </p:sp>
    </p:spTree>
    <p:extLst>
      <p:ext uri="{BB962C8B-B14F-4D97-AF65-F5344CB8AC3E}">
        <p14:creationId xmlns:p14="http://schemas.microsoft.com/office/powerpoint/2010/main" val="894925235"/>
      </p:ext>
    </p:extLst>
  </p:cSld>
  <p:clrMapOvr>
    <a:masterClrMapping/>
  </p:clrMapOvr>
  <mc:AlternateContent xmlns:mc="http://schemas.openxmlformats.org/markup-compatibility/2006" xmlns:p14="http://schemas.microsoft.com/office/powerpoint/2010/main">
    <mc:Choice Requires="p14">
      <p:transition spd="slow" p14:dur="2000" advTm="90209"/>
    </mc:Choice>
    <mc:Fallback xmlns="">
      <p:transition spd="slow" advTm="9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fontScale="62500" lnSpcReduction="20000"/>
          </a:bodyPr>
          <a:lstStyle/>
          <a:p>
            <a:pPr algn="l"/>
            <a:r>
              <a:rPr lang="en-US" b="1" dirty="0"/>
              <a:t>Rule</a:t>
            </a:r>
          </a:p>
          <a:p>
            <a:pPr algn="l"/>
            <a:r>
              <a:rPr lang="en-US" dirty="0"/>
              <a:t>Similarly the intervening prepositional phrases don’t make a singular subject plural the verb will agree with its subject generally found before the prepositional phrase.   </a:t>
            </a:r>
          </a:p>
          <a:p>
            <a:pPr algn="l"/>
            <a:r>
              <a:rPr lang="en-US" dirty="0"/>
              <a:t>A singular subject even though followed by a phrase beginning with together with, with, as well as, or in addition to, takes a singular verb.</a:t>
            </a:r>
          </a:p>
          <a:p>
            <a:pPr algn="l"/>
            <a:r>
              <a:rPr lang="en-US" dirty="0"/>
              <a:t>My friend with his wife is coming.</a:t>
            </a:r>
          </a:p>
          <a:p>
            <a:pPr algn="l"/>
            <a:r>
              <a:rPr lang="en-US" dirty="0"/>
              <a:t>Our secretary as well as the three clerks was dismissed.</a:t>
            </a:r>
          </a:p>
          <a:p>
            <a:pPr algn="l"/>
            <a:r>
              <a:rPr lang="en-US" dirty="0"/>
              <a:t>.......... with ..........</a:t>
            </a:r>
          </a:p>
          <a:p>
            <a:pPr algn="l"/>
            <a:r>
              <a:rPr lang="en-US" dirty="0"/>
              <a:t>.......... as well as ..........</a:t>
            </a:r>
          </a:p>
          <a:p>
            <a:pPr algn="l"/>
            <a:r>
              <a:rPr lang="en-US" dirty="0"/>
              <a:t>.......... together with ..........</a:t>
            </a:r>
          </a:p>
          <a:p>
            <a:pPr algn="l"/>
            <a:r>
              <a:rPr lang="en-US" dirty="0"/>
              <a:t>.......... in addition to ..........</a:t>
            </a:r>
          </a:p>
          <a:p>
            <a:pPr algn="l"/>
            <a:r>
              <a:rPr lang="en-US" dirty="0"/>
              <a:t>.......... along with ..........</a:t>
            </a:r>
          </a:p>
          <a:p>
            <a:pPr algn="l"/>
            <a:r>
              <a:rPr lang="en-US" dirty="0"/>
              <a:t>.......... like ..........</a:t>
            </a:r>
          </a:p>
          <a:p>
            <a:pPr algn="l"/>
            <a:r>
              <a:rPr lang="en-US" dirty="0"/>
              <a:t>.......... accompanied by ..........      etc.</a:t>
            </a:r>
          </a:p>
          <a:p>
            <a:pPr algn="l"/>
            <a:r>
              <a:rPr lang="en-US" b="1" i="1" dirty="0"/>
              <a:t>Model Sentences:</a:t>
            </a:r>
            <a:endParaRPr lang="en-US" dirty="0"/>
          </a:p>
          <a:p>
            <a:pPr algn="l"/>
            <a:r>
              <a:rPr lang="en-US" b="1" dirty="0"/>
              <a:t>Incorrect:	</a:t>
            </a:r>
            <a:r>
              <a:rPr lang="en-US" dirty="0"/>
              <a:t>My brother, with his wife and two children are coming.</a:t>
            </a:r>
          </a:p>
          <a:p>
            <a:pPr algn="l"/>
            <a:r>
              <a:rPr lang="en-US" b="1" dirty="0"/>
              <a:t>Correct:	</a:t>
            </a:r>
            <a:r>
              <a:rPr lang="en-US" dirty="0"/>
              <a:t>My brother, with his wife and two children is coming.</a:t>
            </a:r>
          </a:p>
          <a:p>
            <a:pPr algn="l"/>
            <a:r>
              <a:rPr lang="en-US" b="1" dirty="0"/>
              <a:t>Incorrect:	</a:t>
            </a:r>
            <a:r>
              <a:rPr lang="en-US" dirty="0"/>
              <a:t>She, along with her children, have come to attend the party.</a:t>
            </a:r>
          </a:p>
          <a:p>
            <a:pPr algn="l"/>
            <a:r>
              <a:rPr lang="en-US" b="1" dirty="0"/>
              <a:t>Correct:	</a:t>
            </a:r>
            <a:r>
              <a:rPr lang="en-US" dirty="0"/>
              <a:t>She, along with her children, has come to attend the party.</a:t>
            </a:r>
          </a:p>
          <a:p>
            <a:pPr algn="l"/>
            <a:r>
              <a:rPr lang="en-US" b="1" dirty="0"/>
              <a:t>Incorrect:	</a:t>
            </a:r>
            <a:r>
              <a:rPr lang="en-US" dirty="0"/>
              <a:t>He, like his brothers, are jolly fellows.</a:t>
            </a:r>
          </a:p>
          <a:p>
            <a:pPr algn="l"/>
            <a:r>
              <a:rPr lang="en-US" b="1" dirty="0"/>
              <a:t>Correct:	</a:t>
            </a:r>
            <a:r>
              <a:rPr lang="en-US" dirty="0"/>
              <a:t>He, like his brothers, is a jolly fellow. </a:t>
            </a:r>
          </a:p>
          <a:p>
            <a:endParaRPr lang="en-US" dirty="0"/>
          </a:p>
        </p:txBody>
      </p:sp>
      <p:pic>
        <p:nvPicPr>
          <p:cNvPr id="4" name="Audio 3">
            <a:hlinkClick r:id="" action="ppaction://media"/>
            <a:extLst>
              <a:ext uri="{FF2B5EF4-FFF2-40B4-BE49-F238E27FC236}">
                <a16:creationId xmlns:a16="http://schemas.microsoft.com/office/drawing/2014/main" id="{90A49F88-486C-43EF-AFF3-405D1518A4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B6D7EC59-5FA6-40F8-84F9-A921DE028C05}"/>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4FA0C30-E144-4C86-8878-EEC16D49FCCF}"/>
              </a:ext>
            </a:extLst>
          </p:cNvPr>
          <p:cNvSpPr>
            <a:spLocks noGrp="1"/>
          </p:cNvSpPr>
          <p:nvPr>
            <p:ph type="sldNum" sz="quarter" idx="12"/>
          </p:nvPr>
        </p:nvSpPr>
        <p:spPr/>
        <p:txBody>
          <a:bodyPr/>
          <a:lstStyle/>
          <a:p>
            <a:fld id="{DF6957C2-B8E4-468B-8C1F-94E4587E0A77}" type="slidenum">
              <a:rPr lang="en-US" smtClean="0"/>
              <a:t>17</a:t>
            </a:fld>
            <a:endParaRPr lang="en-US"/>
          </a:p>
        </p:txBody>
      </p:sp>
    </p:spTree>
    <p:extLst>
      <p:ext uri="{BB962C8B-B14F-4D97-AF65-F5344CB8AC3E}">
        <p14:creationId xmlns:p14="http://schemas.microsoft.com/office/powerpoint/2010/main" val="3582546813"/>
      </p:ext>
    </p:extLst>
  </p:cSld>
  <p:clrMapOvr>
    <a:masterClrMapping/>
  </p:clrMapOvr>
  <mc:AlternateContent xmlns:mc="http://schemas.openxmlformats.org/markup-compatibility/2006" xmlns:p14="http://schemas.microsoft.com/office/powerpoint/2010/main">
    <mc:Choice Requires="p14">
      <p:transition spd="slow" p14:dur="2000" advTm="66733"/>
    </mc:Choice>
    <mc:Fallback xmlns="">
      <p:transition spd="slow" advTm="66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fontScale="85000" lnSpcReduction="20000"/>
          </a:bodyPr>
          <a:lstStyle/>
          <a:p>
            <a:pPr algn="l"/>
            <a:r>
              <a:rPr lang="en-US" b="1" dirty="0"/>
              <a:t>Rule</a:t>
            </a:r>
          </a:p>
          <a:p>
            <a:pPr algn="l"/>
            <a:r>
              <a:rPr lang="en-US" b="1" i="1" dirty="0"/>
              <a:t>Subjects joined by Or and Nor:</a:t>
            </a:r>
            <a:endParaRPr lang="en-US" dirty="0"/>
          </a:p>
          <a:p>
            <a:pPr algn="l"/>
            <a:r>
              <a:rPr lang="en-US" dirty="0"/>
              <a:t>Singular subjects joined by </a:t>
            </a:r>
            <a:r>
              <a:rPr lang="en-US" b="1" i="1" dirty="0"/>
              <a:t>or</a:t>
            </a:r>
            <a:r>
              <a:rPr lang="en-US" dirty="0"/>
              <a:t> and </a:t>
            </a:r>
            <a:r>
              <a:rPr lang="en-US" b="1" i="1" dirty="0"/>
              <a:t>nor</a:t>
            </a:r>
            <a:r>
              <a:rPr lang="en-US" dirty="0"/>
              <a:t> take a singular verb. If one subject, however, is singular and one plural, the verb agrees in number and person with the nearest one.</a:t>
            </a:r>
          </a:p>
          <a:p>
            <a:pPr algn="l"/>
            <a:r>
              <a:rPr lang="en-US" b="1" i="1" dirty="0"/>
              <a:t>Model Sentences:</a:t>
            </a:r>
            <a:endParaRPr lang="en-US" dirty="0"/>
          </a:p>
          <a:p>
            <a:pPr algn="l"/>
            <a:r>
              <a:rPr lang="en-US" b="1" dirty="0"/>
              <a:t>Incorrect:	</a:t>
            </a:r>
            <a:r>
              <a:rPr lang="en-US" dirty="0"/>
              <a:t>Either you or your brother have to accept the responsibility.</a:t>
            </a:r>
          </a:p>
          <a:p>
            <a:pPr algn="l"/>
            <a:r>
              <a:rPr lang="en-US" b="1" dirty="0"/>
              <a:t>Correct:	</a:t>
            </a:r>
            <a:r>
              <a:rPr lang="en-US" dirty="0"/>
              <a:t>Either you or your brother has to accept the responsibility.</a:t>
            </a:r>
          </a:p>
          <a:p>
            <a:pPr algn="l"/>
            <a:r>
              <a:rPr lang="en-US" b="1" dirty="0"/>
              <a:t>Incorrect:	</a:t>
            </a:r>
            <a:r>
              <a:rPr lang="en-US" dirty="0"/>
              <a:t>Neither you nor I are misguided.</a:t>
            </a:r>
          </a:p>
          <a:p>
            <a:pPr algn="l"/>
            <a:r>
              <a:rPr lang="en-US" b="1" dirty="0"/>
              <a:t>Correct:	</a:t>
            </a:r>
            <a:r>
              <a:rPr lang="en-US" dirty="0"/>
              <a:t>Neither you nor I am misguided.</a:t>
            </a:r>
          </a:p>
          <a:p>
            <a:pPr algn="l"/>
            <a:r>
              <a:rPr lang="en-US" b="1" dirty="0"/>
              <a:t>Incorrect:	</a:t>
            </a:r>
            <a:r>
              <a:rPr lang="en-US" dirty="0"/>
              <a:t>Either the coach or the player were at fault.</a:t>
            </a:r>
          </a:p>
          <a:p>
            <a:pPr algn="l"/>
            <a:r>
              <a:rPr lang="en-US" b="1" dirty="0"/>
              <a:t>Correct:	</a:t>
            </a:r>
            <a:r>
              <a:rPr lang="en-US" dirty="0"/>
              <a:t>Either the coach or the player was at fault.</a:t>
            </a:r>
          </a:p>
          <a:p>
            <a:pPr algn="l"/>
            <a:r>
              <a:rPr lang="en-US" b="1" dirty="0"/>
              <a:t>Incorrect:	</a:t>
            </a:r>
            <a:r>
              <a:rPr lang="en-US" dirty="0"/>
              <a:t>Neither steel nor glass cut a diamond.</a:t>
            </a:r>
          </a:p>
          <a:p>
            <a:pPr algn="l"/>
            <a:r>
              <a:rPr lang="en-US" b="1" dirty="0"/>
              <a:t>Correct:	</a:t>
            </a:r>
            <a:r>
              <a:rPr lang="en-US" dirty="0"/>
              <a:t>Neither steel nor glass cuts a diamond.</a:t>
            </a:r>
          </a:p>
          <a:p>
            <a:pPr algn="l"/>
            <a:r>
              <a:rPr lang="en-US" b="1" dirty="0"/>
              <a:t>Incorrect:	</a:t>
            </a:r>
            <a:r>
              <a:rPr lang="en-US" dirty="0"/>
              <a:t>Neither the kittens nor the cat have been fed.</a:t>
            </a:r>
          </a:p>
          <a:p>
            <a:pPr algn="l"/>
            <a:r>
              <a:rPr lang="en-US" b="1" dirty="0"/>
              <a:t>Correct:	</a:t>
            </a:r>
            <a:r>
              <a:rPr lang="en-US" dirty="0"/>
              <a:t>Neither the kittens nor the cat has been fed.</a:t>
            </a:r>
          </a:p>
          <a:p>
            <a:pPr algn="l"/>
            <a:r>
              <a:rPr lang="en-US" b="1" dirty="0"/>
              <a:t>Incorrect:	</a:t>
            </a:r>
            <a:r>
              <a:rPr lang="en-US" dirty="0"/>
              <a:t>Neither my brother nor I are going.</a:t>
            </a:r>
          </a:p>
          <a:p>
            <a:pPr algn="l"/>
            <a:r>
              <a:rPr lang="en-US" b="1" dirty="0"/>
              <a:t>Correct:	</a:t>
            </a:r>
            <a:r>
              <a:rPr lang="en-US" dirty="0"/>
              <a:t>Neither my brother nor I am going.</a:t>
            </a:r>
          </a:p>
          <a:p>
            <a:endParaRPr lang="en-US" dirty="0"/>
          </a:p>
        </p:txBody>
      </p:sp>
      <p:pic>
        <p:nvPicPr>
          <p:cNvPr id="4" name="Audio 3">
            <a:hlinkClick r:id="" action="ppaction://media"/>
            <a:extLst>
              <a:ext uri="{FF2B5EF4-FFF2-40B4-BE49-F238E27FC236}">
                <a16:creationId xmlns:a16="http://schemas.microsoft.com/office/drawing/2014/main" id="{40FCDD08-29FE-414A-9049-CDC696D771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77DCA8F-1077-4AA9-9D9F-855BEE46053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F793F71-958E-473F-8F02-10E8BEA615DB}"/>
              </a:ext>
            </a:extLst>
          </p:cNvPr>
          <p:cNvSpPr>
            <a:spLocks noGrp="1"/>
          </p:cNvSpPr>
          <p:nvPr>
            <p:ph type="sldNum" sz="quarter" idx="12"/>
          </p:nvPr>
        </p:nvSpPr>
        <p:spPr/>
        <p:txBody>
          <a:bodyPr/>
          <a:lstStyle/>
          <a:p>
            <a:fld id="{DF6957C2-B8E4-468B-8C1F-94E4587E0A77}" type="slidenum">
              <a:rPr lang="en-US" smtClean="0"/>
              <a:t>18</a:t>
            </a:fld>
            <a:endParaRPr lang="en-US"/>
          </a:p>
        </p:txBody>
      </p:sp>
    </p:spTree>
    <p:extLst>
      <p:ext uri="{BB962C8B-B14F-4D97-AF65-F5344CB8AC3E}">
        <p14:creationId xmlns:p14="http://schemas.microsoft.com/office/powerpoint/2010/main" val="2811215406"/>
      </p:ext>
    </p:extLst>
  </p:cSld>
  <p:clrMapOvr>
    <a:masterClrMapping/>
  </p:clrMapOvr>
  <mc:AlternateContent xmlns:mc="http://schemas.openxmlformats.org/markup-compatibility/2006" xmlns:p14="http://schemas.microsoft.com/office/powerpoint/2010/main">
    <mc:Choice Requires="p14">
      <p:transition spd="slow" p14:dur="2000" advTm="61841"/>
    </mc:Choice>
    <mc:Fallback xmlns="">
      <p:transition spd="slow" advTm="6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b="1" i="1" dirty="0"/>
              <a:t>Delayed  Subject:</a:t>
            </a:r>
            <a:endParaRPr lang="en-US" dirty="0"/>
          </a:p>
          <a:p>
            <a:pPr algn="l"/>
            <a:r>
              <a:rPr lang="en-US" dirty="0"/>
              <a:t>	In some sentences the verb comes before the subject. Even than the verb should agree with its subject in number. </a:t>
            </a:r>
          </a:p>
          <a:p>
            <a:pPr algn="l"/>
            <a:r>
              <a:rPr lang="en-US" b="1" i="1" dirty="0"/>
              <a:t>Model Sentences:</a:t>
            </a:r>
            <a:endParaRPr lang="en-US" dirty="0"/>
          </a:p>
          <a:p>
            <a:pPr algn="l"/>
            <a:r>
              <a:rPr lang="en-US" b="1" dirty="0"/>
              <a:t>Incorrect:</a:t>
            </a:r>
            <a:r>
              <a:rPr lang="en-US" dirty="0"/>
              <a:t>	Still alive after the accident is two children.</a:t>
            </a:r>
          </a:p>
          <a:p>
            <a:pPr algn="l"/>
            <a:r>
              <a:rPr lang="en-US" b="1" dirty="0"/>
              <a:t>Correct:	</a:t>
            </a:r>
            <a:r>
              <a:rPr lang="en-US" dirty="0"/>
              <a:t>Still alive after the accident are two children.</a:t>
            </a:r>
          </a:p>
          <a:p>
            <a:pPr algn="l"/>
            <a:r>
              <a:rPr lang="en-US" b="1" dirty="0"/>
              <a:t>Incorrect:	</a:t>
            </a:r>
            <a:r>
              <a:rPr lang="en-US" dirty="0"/>
              <a:t>There is still five lamps unsold from the lot.</a:t>
            </a:r>
          </a:p>
          <a:p>
            <a:pPr algn="l"/>
            <a:r>
              <a:rPr lang="en-US" b="1" dirty="0"/>
              <a:t>Correct:	</a:t>
            </a:r>
            <a:r>
              <a:rPr lang="en-US" dirty="0"/>
              <a:t>There are still five lamps unsold from the lot.</a:t>
            </a:r>
          </a:p>
          <a:p>
            <a:endParaRPr lang="en-US" dirty="0"/>
          </a:p>
        </p:txBody>
      </p:sp>
      <p:pic>
        <p:nvPicPr>
          <p:cNvPr id="4" name="Audio 3">
            <a:hlinkClick r:id="" action="ppaction://media"/>
            <a:extLst>
              <a:ext uri="{FF2B5EF4-FFF2-40B4-BE49-F238E27FC236}">
                <a16:creationId xmlns:a16="http://schemas.microsoft.com/office/drawing/2014/main" id="{5B037E54-6EB7-4AA8-8F0F-748FBB3794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2A8A714B-808E-42B0-86C7-382FE7E736D9}"/>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4CE0D11-B30E-4B99-AC80-599ABB0D7CD7}"/>
              </a:ext>
            </a:extLst>
          </p:cNvPr>
          <p:cNvSpPr>
            <a:spLocks noGrp="1"/>
          </p:cNvSpPr>
          <p:nvPr>
            <p:ph type="sldNum" sz="quarter" idx="12"/>
          </p:nvPr>
        </p:nvSpPr>
        <p:spPr/>
        <p:txBody>
          <a:bodyPr/>
          <a:lstStyle/>
          <a:p>
            <a:fld id="{DF6957C2-B8E4-468B-8C1F-94E4587E0A77}" type="slidenum">
              <a:rPr lang="en-US" smtClean="0"/>
              <a:t>19</a:t>
            </a:fld>
            <a:endParaRPr lang="en-US"/>
          </a:p>
        </p:txBody>
      </p:sp>
    </p:spTree>
    <p:extLst>
      <p:ext uri="{BB962C8B-B14F-4D97-AF65-F5344CB8AC3E}">
        <p14:creationId xmlns:p14="http://schemas.microsoft.com/office/powerpoint/2010/main" val="2091049878"/>
      </p:ext>
    </p:extLst>
  </p:cSld>
  <p:clrMapOvr>
    <a:masterClrMapping/>
  </p:clrMapOvr>
  <mc:AlternateContent xmlns:mc="http://schemas.openxmlformats.org/markup-compatibility/2006" xmlns:p14="http://schemas.microsoft.com/office/powerpoint/2010/main">
    <mc:Choice Requires="p14">
      <p:transition spd="slow" p14:dur="2000" advTm="52056"/>
    </mc:Choice>
    <mc:Fallback xmlns="">
      <p:transition spd="slow" advTm="5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r>
              <a:rPr lang="en-US" dirty="0"/>
              <a:t>Different types of subjects</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fontScale="62500" lnSpcReduction="20000"/>
          </a:bodyPr>
          <a:lstStyle/>
          <a:p>
            <a:pPr algn="l"/>
            <a:r>
              <a:rPr lang="en-US" b="1" i="1" u="sng" dirty="0"/>
              <a:t>Hassan</a:t>
            </a:r>
            <a:r>
              <a:rPr lang="en-US" b="1" dirty="0"/>
              <a:t> plays cricket well.</a:t>
            </a:r>
          </a:p>
          <a:p>
            <a:pPr algn="l"/>
            <a:r>
              <a:rPr lang="en-US" b="1" dirty="0"/>
              <a:t>     	   </a:t>
            </a:r>
            <a:r>
              <a:rPr lang="en-US" b="1" dirty="0">
                <a:sym typeface="Wingdings 3" panose="05040102010807070707" pitchFamily="18" charset="2"/>
              </a:rPr>
              <a:t></a:t>
            </a:r>
            <a:endParaRPr lang="en-US" b="1" dirty="0"/>
          </a:p>
          <a:p>
            <a:pPr algn="l"/>
            <a:r>
              <a:rPr lang="en-US" b="1" dirty="0"/>
              <a:t>Subject as one word</a:t>
            </a:r>
          </a:p>
          <a:p>
            <a:pPr algn="l"/>
            <a:r>
              <a:rPr lang="en-US" b="1" u="sng" dirty="0"/>
              <a:t>Art.</a:t>
            </a:r>
            <a:r>
              <a:rPr lang="en-US" b="1" dirty="0"/>
              <a:t>    </a:t>
            </a:r>
            <a:r>
              <a:rPr lang="en-US" b="1" u="sng" dirty="0"/>
              <a:t>Adj.</a:t>
            </a:r>
            <a:r>
              <a:rPr lang="en-US" b="1" dirty="0"/>
              <a:t>    </a:t>
            </a:r>
            <a:r>
              <a:rPr lang="en-US" b="1" u="sng" dirty="0"/>
              <a:t>N</a:t>
            </a:r>
            <a:endParaRPr lang="en-US" b="1" dirty="0"/>
          </a:p>
          <a:p>
            <a:pPr algn="l"/>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endParaRPr lang="en-US" b="1" dirty="0"/>
          </a:p>
          <a:p>
            <a:pPr algn="l"/>
            <a:r>
              <a:rPr lang="en-US" b="1" i="1" u="sng" dirty="0"/>
              <a:t>The naughty boy</a:t>
            </a:r>
            <a:r>
              <a:rPr lang="en-US" b="1" dirty="0"/>
              <a:t> has not done his work.  (noun  phrase as subject)</a:t>
            </a:r>
          </a:p>
          <a:p>
            <a:pPr algn="l"/>
            <a:r>
              <a:rPr lang="en-US" b="1" dirty="0" err="1"/>
              <a:t>i</a:t>
            </a:r>
            <a:r>
              <a:rPr lang="en-US" b="1" dirty="0"/>
              <a:t>.	</a:t>
            </a:r>
            <a:r>
              <a:rPr lang="en-US" b="1" i="1" dirty="0"/>
              <a:t>Ahmed,</a:t>
            </a:r>
            <a:r>
              <a:rPr lang="en-US" b="1" dirty="0"/>
              <a:t> 	</a:t>
            </a:r>
            <a:r>
              <a:rPr lang="en-US" b="1" u="sng" dirty="0"/>
              <a:t>together with his family,</a:t>
            </a:r>
            <a:r>
              <a:rPr lang="en-US" b="1" dirty="0"/>
              <a:t>              </a:t>
            </a:r>
            <a:r>
              <a:rPr lang="en-US" b="1" u="sng" dirty="0"/>
              <a:t>is coming to see us.</a:t>
            </a:r>
            <a:endParaRPr lang="en-US" b="1" dirty="0"/>
          </a:p>
          <a:p>
            <a:pPr algn="l"/>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endParaRPr lang="en-US" b="1" dirty="0"/>
          </a:p>
          <a:p>
            <a:pPr algn="l"/>
            <a:r>
              <a:rPr lang="en-US" b="1" dirty="0"/>
              <a:t>           (Subject word with    Prepositional Phrase)       	   Verb        </a:t>
            </a:r>
          </a:p>
          <a:p>
            <a:pPr algn="l"/>
            <a:r>
              <a:rPr lang="en-US" b="1" dirty="0"/>
              <a:t>ii.	The store        </a:t>
            </a:r>
            <a:r>
              <a:rPr lang="en-US" b="1" u="sng" dirty="0"/>
              <a:t>on the corner and the shop next door</a:t>
            </a:r>
            <a:r>
              <a:rPr lang="en-US" b="1" dirty="0"/>
              <a:t>  </a:t>
            </a:r>
            <a:r>
              <a:rPr lang="en-US" b="1" i="1" u="sng" dirty="0"/>
              <a:t>is closed.</a:t>
            </a:r>
            <a:endParaRPr lang="en-US" b="1" dirty="0"/>
          </a:p>
          <a:p>
            <a:pPr algn="l"/>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endParaRPr lang="en-US" b="1" dirty="0"/>
          </a:p>
          <a:p>
            <a:pPr algn="l"/>
            <a:r>
              <a:rPr lang="en-US" b="1" dirty="0"/>
              <a:t>(Subject phrase with a Preposition phrase)         Verb  </a:t>
            </a:r>
          </a:p>
          <a:p>
            <a:pPr algn="l"/>
            <a:r>
              <a:rPr lang="en-US" b="1" dirty="0"/>
              <a:t>There  </a:t>
            </a:r>
            <a:r>
              <a:rPr lang="en-US" b="1" u="sng" dirty="0"/>
              <a:t>is</a:t>
            </a:r>
            <a:r>
              <a:rPr lang="en-US" b="1" dirty="0"/>
              <a:t>    </a:t>
            </a:r>
            <a:r>
              <a:rPr lang="en-US" b="1" u="sng" dirty="0"/>
              <a:t>a book</a:t>
            </a:r>
            <a:r>
              <a:rPr lang="en-US" b="1" dirty="0"/>
              <a:t> in the cupboard.</a:t>
            </a:r>
          </a:p>
          <a:p>
            <a:pPr algn="l"/>
            <a:r>
              <a:rPr lang="en-US" b="1" dirty="0">
                <a:sym typeface="Wingdings 3" panose="05040102010807070707" pitchFamily="18" charset="2"/>
              </a:rPr>
              <a:t></a:t>
            </a:r>
            <a:r>
              <a:rPr lang="en-US" b="1" dirty="0"/>
              <a:t> 	</a:t>
            </a:r>
            <a:r>
              <a:rPr lang="en-US" b="1" dirty="0">
                <a:sym typeface="Wingdings 3" panose="05040102010807070707" pitchFamily="18" charset="2"/>
              </a:rPr>
              <a:t></a:t>
            </a:r>
            <a:endParaRPr lang="en-US" b="1" dirty="0"/>
          </a:p>
          <a:p>
            <a:pPr algn="l"/>
            <a:r>
              <a:rPr lang="en-US" b="1" dirty="0"/>
              <a:t>        verb    subject	(subject in unusual order) </a:t>
            </a:r>
          </a:p>
          <a:p>
            <a:pPr algn="l"/>
            <a:r>
              <a:rPr lang="en-US" b="1" dirty="0"/>
              <a:t>             </a:t>
            </a:r>
          </a:p>
          <a:p>
            <a:pPr algn="l"/>
            <a:r>
              <a:rPr lang="en-US" b="1" dirty="0"/>
              <a:t>                     verb         subject</a:t>
            </a:r>
          </a:p>
          <a:p>
            <a:pPr algn="l"/>
            <a:r>
              <a:rPr lang="en-US" b="1" dirty="0"/>
              <a:t>        		</a:t>
            </a:r>
            <a:r>
              <a:rPr lang="en-US" b="1" dirty="0">
                <a:sym typeface="Wingdings 3" panose="05040102010807070707" pitchFamily="18" charset="2"/>
              </a:rPr>
              <a:t></a:t>
            </a:r>
            <a:r>
              <a:rPr lang="en-US" b="1" dirty="0"/>
              <a:t> 	      </a:t>
            </a:r>
            <a:r>
              <a:rPr lang="en-US" b="1" dirty="0">
                <a:sym typeface="Wingdings 3" panose="05040102010807070707" pitchFamily="18" charset="2"/>
              </a:rPr>
              <a:t></a:t>
            </a:r>
            <a:endParaRPr lang="en-US" b="1" dirty="0"/>
          </a:p>
          <a:p>
            <a:pPr algn="l"/>
            <a:r>
              <a:rPr lang="en-US" b="1" dirty="0"/>
              <a:t>There </a:t>
            </a:r>
            <a:r>
              <a:rPr lang="en-US" b="1" u="sng" dirty="0"/>
              <a:t>were</a:t>
            </a:r>
            <a:r>
              <a:rPr lang="en-US" b="1" dirty="0"/>
              <a:t> four </a:t>
            </a:r>
            <a:r>
              <a:rPr lang="en-US" b="1" u="sng" dirty="0"/>
              <a:t>chairs</a:t>
            </a:r>
            <a:r>
              <a:rPr lang="en-US" b="1" dirty="0"/>
              <a:t> in the garden.</a:t>
            </a:r>
          </a:p>
          <a:p>
            <a:endParaRPr lang="en-US" dirty="0"/>
          </a:p>
        </p:txBody>
      </p:sp>
      <p:pic>
        <p:nvPicPr>
          <p:cNvPr id="4" name="Audio 3">
            <a:hlinkClick r:id="" action="ppaction://media"/>
            <a:extLst>
              <a:ext uri="{FF2B5EF4-FFF2-40B4-BE49-F238E27FC236}">
                <a16:creationId xmlns:a16="http://schemas.microsoft.com/office/drawing/2014/main" id="{D38AA665-83CD-49A8-8D2E-88B20FF4E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E2C1AF21-4E69-48E5-8CD1-E2EF1752F820}"/>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45EE85E6-4527-47B7-8228-7F1C4F365BE5}"/>
              </a:ext>
            </a:extLst>
          </p:cNvPr>
          <p:cNvSpPr>
            <a:spLocks noGrp="1"/>
          </p:cNvSpPr>
          <p:nvPr>
            <p:ph type="sldNum" sz="quarter" idx="12"/>
          </p:nvPr>
        </p:nvSpPr>
        <p:spPr/>
        <p:txBody>
          <a:bodyPr/>
          <a:lstStyle/>
          <a:p>
            <a:fld id="{DF6957C2-B8E4-468B-8C1F-94E4587E0A77}" type="slidenum">
              <a:rPr lang="en-US" smtClean="0"/>
              <a:t>2</a:t>
            </a:fld>
            <a:endParaRPr lang="en-US"/>
          </a:p>
        </p:txBody>
      </p:sp>
    </p:spTree>
    <p:extLst>
      <p:ext uri="{BB962C8B-B14F-4D97-AF65-F5344CB8AC3E}">
        <p14:creationId xmlns:p14="http://schemas.microsoft.com/office/powerpoint/2010/main" val="30789123"/>
      </p:ext>
    </p:extLst>
  </p:cSld>
  <p:clrMapOvr>
    <a:masterClrMapping/>
  </p:clrMapOvr>
  <mc:AlternateContent xmlns:mc="http://schemas.openxmlformats.org/markup-compatibility/2006" xmlns:p14="http://schemas.microsoft.com/office/powerpoint/2010/main">
    <mc:Choice Requires="p14">
      <p:transition spd="slow" p14:dur="2000" advTm="52354"/>
    </mc:Choice>
    <mc:Fallback xmlns="">
      <p:transition spd="slow" advTm="52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lnSpcReduction="10000"/>
          </a:bodyPr>
          <a:lstStyle/>
          <a:p>
            <a:pPr algn="l"/>
            <a:r>
              <a:rPr lang="en-US" b="1" dirty="0"/>
              <a:t>Rule</a:t>
            </a:r>
          </a:p>
          <a:p>
            <a:pPr algn="l"/>
            <a:r>
              <a:rPr lang="en-US" b="1" i="1" dirty="0"/>
              <a:t>Some/ parts as Subject:</a:t>
            </a:r>
            <a:endParaRPr lang="en-US" dirty="0"/>
          </a:p>
          <a:p>
            <a:pPr algn="l"/>
            <a:r>
              <a:rPr lang="en-US" dirty="0"/>
              <a:t>When such words as </a:t>
            </a:r>
            <a:r>
              <a:rPr lang="en-US" i="1" dirty="0"/>
              <a:t>some, part, half quarter</a:t>
            </a:r>
            <a:r>
              <a:rPr lang="en-US" dirty="0"/>
              <a:t> etc. are subjects of any sentence, the verb is either singular or plural depending on whether the portion referred to is considered countable or uncountable.</a:t>
            </a:r>
          </a:p>
          <a:p>
            <a:pPr algn="l"/>
            <a:r>
              <a:rPr lang="en-US" i="1" dirty="0"/>
              <a:t>some of the pie(s), a percentage of the profit(s), all of the</a:t>
            </a:r>
            <a:r>
              <a:rPr lang="en-US" dirty="0"/>
              <a:t> </a:t>
            </a:r>
            <a:r>
              <a:rPr lang="en-US" i="1" dirty="0"/>
              <a:t>money, all of the children</a:t>
            </a:r>
            <a:r>
              <a:rPr lang="en-US" dirty="0"/>
              <a:t>, the number of </a:t>
            </a:r>
            <a:r>
              <a:rPr lang="en-US" i="1" dirty="0"/>
              <a:t>some, percentage</a:t>
            </a:r>
            <a:endParaRPr lang="en-US" dirty="0"/>
          </a:p>
          <a:p>
            <a:pPr algn="l"/>
            <a:r>
              <a:rPr lang="en-US" dirty="0"/>
              <a:t>Some of + singular noun/pronoun  	=    Singular verb</a:t>
            </a:r>
          </a:p>
          <a:p>
            <a:pPr algn="l"/>
            <a:r>
              <a:rPr lang="en-US" dirty="0"/>
              <a:t>Some of + plural noun/pronoun  	=    Plural verb</a:t>
            </a:r>
          </a:p>
          <a:p>
            <a:pPr algn="l"/>
            <a:r>
              <a:rPr lang="en-US" dirty="0"/>
              <a:t>Some of the paint has been stolen. (The portion referred to paint)</a:t>
            </a:r>
          </a:p>
          <a:p>
            <a:pPr algn="l"/>
            <a:r>
              <a:rPr lang="en-US" dirty="0"/>
              <a:t>Some of the copies are missing.      (The portion referred to is copies)</a:t>
            </a:r>
          </a:p>
          <a:p>
            <a:pPr algn="l"/>
            <a:r>
              <a:rPr lang="en-US" dirty="0"/>
              <a:t>Three-fourth of the members are against the ordinance.</a:t>
            </a:r>
          </a:p>
          <a:p>
            <a:pPr algn="l"/>
            <a:r>
              <a:rPr lang="en-US" dirty="0"/>
              <a:t>Three-fourth of the original estate is all that remains.</a:t>
            </a:r>
          </a:p>
          <a:p>
            <a:pPr algn="l"/>
            <a:r>
              <a:rPr lang="en-US" dirty="0"/>
              <a:t>Some of the bread is missing.</a:t>
            </a:r>
          </a:p>
          <a:p>
            <a:endParaRPr lang="en-US" dirty="0"/>
          </a:p>
        </p:txBody>
      </p:sp>
      <p:pic>
        <p:nvPicPr>
          <p:cNvPr id="4" name="Audio 3">
            <a:hlinkClick r:id="" action="ppaction://media"/>
            <a:extLst>
              <a:ext uri="{FF2B5EF4-FFF2-40B4-BE49-F238E27FC236}">
                <a16:creationId xmlns:a16="http://schemas.microsoft.com/office/drawing/2014/main" id="{7FCBE190-48C5-42DE-B4AB-68388BD90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871AE59F-1D76-429D-BE29-FA502261BE8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940E4C64-C5A1-4FB0-987D-8AB724EB2811}"/>
              </a:ext>
            </a:extLst>
          </p:cNvPr>
          <p:cNvSpPr>
            <a:spLocks noGrp="1"/>
          </p:cNvSpPr>
          <p:nvPr>
            <p:ph type="sldNum" sz="quarter" idx="12"/>
          </p:nvPr>
        </p:nvSpPr>
        <p:spPr/>
        <p:txBody>
          <a:bodyPr/>
          <a:lstStyle/>
          <a:p>
            <a:fld id="{DF6957C2-B8E4-468B-8C1F-94E4587E0A77}" type="slidenum">
              <a:rPr lang="en-US" smtClean="0"/>
              <a:t>20</a:t>
            </a:fld>
            <a:endParaRPr lang="en-US"/>
          </a:p>
        </p:txBody>
      </p:sp>
    </p:spTree>
    <p:extLst>
      <p:ext uri="{BB962C8B-B14F-4D97-AF65-F5344CB8AC3E}">
        <p14:creationId xmlns:p14="http://schemas.microsoft.com/office/powerpoint/2010/main" val="1761379028"/>
      </p:ext>
    </p:extLst>
  </p:cSld>
  <p:clrMapOvr>
    <a:masterClrMapping/>
  </p:clrMapOvr>
  <mc:AlternateContent xmlns:mc="http://schemas.openxmlformats.org/markup-compatibility/2006" xmlns:p14="http://schemas.microsoft.com/office/powerpoint/2010/main">
    <mc:Choice Requires="p14">
      <p:transition spd="slow" p14:dur="2000" advTm="66035"/>
    </mc:Choice>
    <mc:Fallback xmlns="">
      <p:transition spd="slow" advTm="6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b="1" i="1" dirty="0"/>
              <a:t>Number as a Subject </a:t>
            </a:r>
            <a:endParaRPr lang="en-US" dirty="0"/>
          </a:p>
          <a:p>
            <a:pPr algn="l"/>
            <a:r>
              <a:rPr lang="en-US" dirty="0"/>
              <a:t>As a subject </a:t>
            </a:r>
            <a:r>
              <a:rPr lang="en-US" i="1" dirty="0"/>
              <a:t>a number</a:t>
            </a:r>
            <a:r>
              <a:rPr lang="en-US" dirty="0"/>
              <a:t> takes a plural verb, and </a:t>
            </a:r>
            <a:r>
              <a:rPr lang="en-US" i="1" dirty="0"/>
              <a:t>the number</a:t>
            </a:r>
            <a:r>
              <a:rPr lang="en-US" dirty="0"/>
              <a:t> takes a singular verb.</a:t>
            </a:r>
          </a:p>
          <a:p>
            <a:pPr algn="l"/>
            <a:r>
              <a:rPr lang="en-US" dirty="0"/>
              <a:t>A number of new designs are being sent next weeks.</a:t>
            </a:r>
          </a:p>
          <a:p>
            <a:pPr algn="l"/>
            <a:r>
              <a:rPr lang="en-US" dirty="0"/>
              <a:t>The number of students interested to take up this subject is not large.</a:t>
            </a:r>
          </a:p>
          <a:p>
            <a:pPr algn="l"/>
            <a:r>
              <a:rPr lang="en-US" b="1" i="1" dirty="0"/>
              <a:t>Model Sentences:</a:t>
            </a:r>
            <a:endParaRPr lang="en-US" dirty="0"/>
          </a:p>
          <a:p>
            <a:pPr algn="l"/>
            <a:r>
              <a:rPr lang="en-US" b="1" dirty="0"/>
              <a:t>Incorrect:	</a:t>
            </a:r>
            <a:r>
              <a:rPr lang="en-US" dirty="0"/>
              <a:t>A number of students does not work hard.</a:t>
            </a:r>
          </a:p>
          <a:p>
            <a:pPr algn="l"/>
            <a:r>
              <a:rPr lang="en-US" b="1" dirty="0"/>
              <a:t>Correct:	</a:t>
            </a:r>
            <a:r>
              <a:rPr lang="en-US" dirty="0"/>
              <a:t>A number of students do not work hard.</a:t>
            </a:r>
          </a:p>
          <a:p>
            <a:pPr algn="l"/>
            <a:r>
              <a:rPr lang="en-US" b="1" dirty="0"/>
              <a:t>Incorrect:	</a:t>
            </a:r>
            <a:r>
              <a:rPr lang="en-US" dirty="0"/>
              <a:t>The number of students have decreased this year.</a:t>
            </a:r>
          </a:p>
          <a:p>
            <a:pPr algn="l"/>
            <a:r>
              <a:rPr lang="en-US" b="1" dirty="0"/>
              <a:t>Correct:	</a:t>
            </a:r>
            <a:r>
              <a:rPr lang="en-US" dirty="0"/>
              <a:t>The number of students has decreased this year.</a:t>
            </a:r>
          </a:p>
          <a:p>
            <a:endParaRPr lang="en-US" dirty="0"/>
          </a:p>
        </p:txBody>
      </p:sp>
      <p:pic>
        <p:nvPicPr>
          <p:cNvPr id="4" name="Audio 3">
            <a:hlinkClick r:id="" action="ppaction://media"/>
            <a:extLst>
              <a:ext uri="{FF2B5EF4-FFF2-40B4-BE49-F238E27FC236}">
                <a16:creationId xmlns:a16="http://schemas.microsoft.com/office/drawing/2014/main" id="{D94C522B-F5D1-4B56-A255-AB7FA063B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36BF66C-AC0B-4D0D-BB31-AA98E4E0C88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0B86D0E-0179-48F5-AF1A-7E17A65A7D8C}"/>
              </a:ext>
            </a:extLst>
          </p:cNvPr>
          <p:cNvSpPr>
            <a:spLocks noGrp="1"/>
          </p:cNvSpPr>
          <p:nvPr>
            <p:ph type="sldNum" sz="quarter" idx="12"/>
          </p:nvPr>
        </p:nvSpPr>
        <p:spPr/>
        <p:txBody>
          <a:bodyPr/>
          <a:lstStyle/>
          <a:p>
            <a:fld id="{DF6957C2-B8E4-468B-8C1F-94E4587E0A77}" type="slidenum">
              <a:rPr lang="en-US" smtClean="0"/>
              <a:t>21</a:t>
            </a:fld>
            <a:endParaRPr lang="en-US"/>
          </a:p>
        </p:txBody>
      </p:sp>
    </p:spTree>
    <p:extLst>
      <p:ext uri="{BB962C8B-B14F-4D97-AF65-F5344CB8AC3E}">
        <p14:creationId xmlns:p14="http://schemas.microsoft.com/office/powerpoint/2010/main" val="3906736926"/>
      </p:ext>
    </p:extLst>
  </p:cSld>
  <p:clrMapOvr>
    <a:masterClrMapping/>
  </p:clrMapOvr>
  <mc:AlternateContent xmlns:mc="http://schemas.openxmlformats.org/markup-compatibility/2006" xmlns:p14="http://schemas.microsoft.com/office/powerpoint/2010/main">
    <mc:Choice Requires="p14">
      <p:transition spd="slow" p14:dur="2000" advTm="33006"/>
    </mc:Choice>
    <mc:Fallback xmlns="">
      <p:transition spd="slow" advTm="3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b="1" i="1" dirty="0"/>
              <a:t>Indefinite Pronouns:</a:t>
            </a:r>
            <a:endParaRPr lang="en-US" dirty="0"/>
          </a:p>
          <a:p>
            <a:pPr algn="l"/>
            <a:r>
              <a:rPr lang="en-US" dirty="0"/>
              <a:t>The indefinite pronouns or adjectives </a:t>
            </a:r>
            <a:r>
              <a:rPr lang="en-US" i="1" dirty="0"/>
              <a:t>either, neither</a:t>
            </a:r>
            <a:r>
              <a:rPr lang="en-US" dirty="0"/>
              <a:t> and </a:t>
            </a:r>
            <a:r>
              <a:rPr lang="en-US" i="1" dirty="0"/>
              <a:t>each,</a:t>
            </a:r>
            <a:r>
              <a:rPr lang="en-US" dirty="0"/>
              <a:t> the adjective every and such compounds as </a:t>
            </a:r>
            <a:r>
              <a:rPr lang="en-US" i="1" dirty="0"/>
              <a:t>everybody, anybody, everyone, and anyone </a:t>
            </a:r>
            <a:r>
              <a:rPr lang="en-US" dirty="0"/>
              <a:t>are always singular. </a:t>
            </a:r>
            <a:r>
              <a:rPr lang="en-US" i="1" dirty="0"/>
              <a:t>None</a:t>
            </a:r>
            <a:r>
              <a:rPr lang="en-US" dirty="0"/>
              <a:t> may be singular or plural. The plural usage is more common.</a:t>
            </a:r>
          </a:p>
          <a:p>
            <a:pPr algn="l"/>
            <a:r>
              <a:rPr lang="en-US" b="1" dirty="0"/>
              <a:t>Incorrect:	</a:t>
            </a:r>
            <a:r>
              <a:rPr lang="en-US" dirty="0"/>
              <a:t>Either of you are responsible for this mistake.</a:t>
            </a:r>
          </a:p>
          <a:p>
            <a:pPr algn="l"/>
            <a:r>
              <a:rPr lang="en-US" b="1" dirty="0"/>
              <a:t>Correct:	</a:t>
            </a:r>
            <a:r>
              <a:rPr lang="en-US" dirty="0"/>
              <a:t>Either of you is responsible for this mistake.</a:t>
            </a:r>
          </a:p>
          <a:p>
            <a:pPr algn="l"/>
            <a:r>
              <a:rPr lang="en-US" b="1" dirty="0"/>
              <a:t>Incorrect:	</a:t>
            </a:r>
            <a:r>
              <a:rPr lang="en-US" dirty="0"/>
              <a:t>Every boy and every girl are nice in this class.</a:t>
            </a:r>
          </a:p>
          <a:p>
            <a:pPr algn="l"/>
            <a:r>
              <a:rPr lang="en-US" b="1" dirty="0"/>
              <a:t>Correct:	</a:t>
            </a:r>
            <a:r>
              <a:rPr lang="en-US" dirty="0"/>
              <a:t>Every boy and every girl is nice in this class.</a:t>
            </a:r>
          </a:p>
          <a:p>
            <a:pPr algn="l"/>
            <a:r>
              <a:rPr lang="en-US" dirty="0"/>
              <a:t>However the following indefinite pronouns take a plural verb:  these,   both,   few, many, and those, others, and several.</a:t>
            </a:r>
          </a:p>
        </p:txBody>
      </p:sp>
      <p:pic>
        <p:nvPicPr>
          <p:cNvPr id="4" name="Audio 3">
            <a:hlinkClick r:id="" action="ppaction://media"/>
            <a:extLst>
              <a:ext uri="{FF2B5EF4-FFF2-40B4-BE49-F238E27FC236}">
                <a16:creationId xmlns:a16="http://schemas.microsoft.com/office/drawing/2014/main" id="{FD4D2C81-7812-4C3A-92F4-5FBED93DE0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0C7F5E9-7A0D-49B4-B7A2-4FD4F393028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8090B4B3-F550-4461-9ABE-B45C30D48E82}"/>
              </a:ext>
            </a:extLst>
          </p:cNvPr>
          <p:cNvSpPr>
            <a:spLocks noGrp="1"/>
          </p:cNvSpPr>
          <p:nvPr>
            <p:ph type="sldNum" sz="quarter" idx="12"/>
          </p:nvPr>
        </p:nvSpPr>
        <p:spPr/>
        <p:txBody>
          <a:bodyPr/>
          <a:lstStyle/>
          <a:p>
            <a:fld id="{DF6957C2-B8E4-468B-8C1F-94E4587E0A77}" type="slidenum">
              <a:rPr lang="en-US" smtClean="0"/>
              <a:t>22</a:t>
            </a:fld>
            <a:endParaRPr lang="en-US"/>
          </a:p>
        </p:txBody>
      </p:sp>
    </p:spTree>
    <p:extLst>
      <p:ext uri="{BB962C8B-B14F-4D97-AF65-F5344CB8AC3E}">
        <p14:creationId xmlns:p14="http://schemas.microsoft.com/office/powerpoint/2010/main" val="849928780"/>
      </p:ext>
    </p:extLst>
  </p:cSld>
  <p:clrMapOvr>
    <a:masterClrMapping/>
  </p:clrMapOvr>
  <mc:AlternateContent xmlns:mc="http://schemas.openxmlformats.org/markup-compatibility/2006" xmlns:p14="http://schemas.microsoft.com/office/powerpoint/2010/main">
    <mc:Choice Requires="p14">
      <p:transition spd="slow" p14:dur="2000" advTm="52902"/>
    </mc:Choice>
    <mc:Fallback xmlns="">
      <p:transition spd="slow" advTm="5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dirty="0"/>
              <a:t>The following pronouns take either a singular or plural subject depending on the context: none, some, most, all.</a:t>
            </a:r>
          </a:p>
          <a:p>
            <a:pPr algn="l"/>
            <a:r>
              <a:rPr lang="en-US" b="1" i="1" dirty="0"/>
              <a:t>Model Sentences:</a:t>
            </a:r>
            <a:endParaRPr lang="en-US" dirty="0"/>
          </a:p>
          <a:p>
            <a:pPr algn="l"/>
            <a:r>
              <a:rPr lang="en-US" b="1" dirty="0"/>
              <a:t>Incorrect:	</a:t>
            </a:r>
            <a:r>
              <a:rPr lang="en-US" dirty="0"/>
              <a:t>None of the boys have failed.</a:t>
            </a:r>
          </a:p>
          <a:p>
            <a:pPr algn="l"/>
            <a:r>
              <a:rPr lang="en-US" b="1" dirty="0"/>
              <a:t>Correct:	</a:t>
            </a:r>
            <a:r>
              <a:rPr lang="en-US" dirty="0"/>
              <a:t>None of the boys has failed.</a:t>
            </a:r>
          </a:p>
          <a:p>
            <a:pPr algn="l"/>
            <a:r>
              <a:rPr lang="en-US" b="1" dirty="0"/>
              <a:t>Incorrect:	</a:t>
            </a:r>
            <a:r>
              <a:rPr lang="en-US" dirty="0"/>
              <a:t>None but the hard working deserves success. </a:t>
            </a:r>
          </a:p>
          <a:p>
            <a:pPr algn="l"/>
            <a:r>
              <a:rPr lang="en-US" b="1" dirty="0"/>
              <a:t>Correct:	</a:t>
            </a:r>
            <a:r>
              <a:rPr lang="en-US" dirty="0"/>
              <a:t>None but the hard working deserve success. </a:t>
            </a:r>
          </a:p>
          <a:p>
            <a:pPr algn="l"/>
            <a:r>
              <a:rPr lang="en-US" dirty="0"/>
              <a:t>	</a:t>
            </a:r>
          </a:p>
          <a:p>
            <a:pPr algn="l"/>
            <a:r>
              <a:rPr lang="en-US" dirty="0"/>
              <a:t>None is more commonly used as plural. </a:t>
            </a:r>
          </a:p>
          <a:p>
            <a:endParaRPr lang="en-US" dirty="0"/>
          </a:p>
        </p:txBody>
      </p:sp>
      <p:pic>
        <p:nvPicPr>
          <p:cNvPr id="5" name="Audio 4">
            <a:hlinkClick r:id="" action="ppaction://media"/>
            <a:extLst>
              <a:ext uri="{FF2B5EF4-FFF2-40B4-BE49-F238E27FC236}">
                <a16:creationId xmlns:a16="http://schemas.microsoft.com/office/drawing/2014/main" id="{05BDC47C-3542-4CED-A0A5-D8AB924AE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Footer Placeholder 3">
            <a:extLst>
              <a:ext uri="{FF2B5EF4-FFF2-40B4-BE49-F238E27FC236}">
                <a16:creationId xmlns:a16="http://schemas.microsoft.com/office/drawing/2014/main" id="{583B3985-C116-4DD0-B1F1-79CB28256C9A}"/>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FEC03120-4D13-4D89-A018-9E1CD68E00E5}"/>
              </a:ext>
            </a:extLst>
          </p:cNvPr>
          <p:cNvSpPr>
            <a:spLocks noGrp="1"/>
          </p:cNvSpPr>
          <p:nvPr>
            <p:ph type="sldNum" sz="quarter" idx="12"/>
          </p:nvPr>
        </p:nvSpPr>
        <p:spPr/>
        <p:txBody>
          <a:bodyPr/>
          <a:lstStyle/>
          <a:p>
            <a:fld id="{DF6957C2-B8E4-468B-8C1F-94E4587E0A77}" type="slidenum">
              <a:rPr lang="en-US" smtClean="0"/>
              <a:t>23</a:t>
            </a:fld>
            <a:endParaRPr lang="en-US"/>
          </a:p>
        </p:txBody>
      </p:sp>
    </p:spTree>
    <p:extLst>
      <p:ext uri="{BB962C8B-B14F-4D97-AF65-F5344CB8AC3E}">
        <p14:creationId xmlns:p14="http://schemas.microsoft.com/office/powerpoint/2010/main" val="3308163022"/>
      </p:ext>
    </p:extLst>
  </p:cSld>
  <p:clrMapOvr>
    <a:masterClrMapping/>
  </p:clrMapOvr>
  <mc:AlternateContent xmlns:mc="http://schemas.openxmlformats.org/markup-compatibility/2006" xmlns:p14="http://schemas.microsoft.com/office/powerpoint/2010/main">
    <mc:Choice Requires="p14">
      <p:transition spd="slow" p14:dur="2000" advTm="30721"/>
    </mc:Choice>
    <mc:Fallback xmlns="">
      <p:transition spd="slow" advTm="30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dirty="0"/>
              <a:t>The expression </a:t>
            </a:r>
            <a:r>
              <a:rPr lang="en-US" i="1" dirty="0"/>
              <a:t>many + singular noun</a:t>
            </a:r>
            <a:r>
              <a:rPr lang="en-US" dirty="0"/>
              <a:t> takes a singular verb whereas many alone takes a plural verb.</a:t>
            </a:r>
          </a:p>
          <a:p>
            <a:pPr algn="l"/>
            <a:r>
              <a:rPr lang="en-US" b="1" i="1" dirty="0"/>
              <a:t>Model Sentences:</a:t>
            </a:r>
            <a:endParaRPr lang="en-US" dirty="0"/>
          </a:p>
          <a:p>
            <a:pPr algn="l"/>
            <a:r>
              <a:rPr lang="en-US" b="1" dirty="0"/>
              <a:t>Incorrect:	</a:t>
            </a:r>
            <a:r>
              <a:rPr lang="en-US" dirty="0"/>
              <a:t>Many a men were killed in war.</a:t>
            </a:r>
          </a:p>
          <a:p>
            <a:pPr algn="l"/>
            <a:r>
              <a:rPr lang="en-US" b="1" dirty="0"/>
              <a:t>Correct:	</a:t>
            </a:r>
            <a:r>
              <a:rPr lang="en-US" dirty="0"/>
              <a:t>Many a man was killed in war.</a:t>
            </a:r>
          </a:p>
          <a:p>
            <a:pPr algn="l"/>
            <a:r>
              <a:rPr lang="en-US" b="1" dirty="0"/>
              <a:t>Incorrect:	</a:t>
            </a:r>
            <a:r>
              <a:rPr lang="en-US" dirty="0"/>
              <a:t>Many was killed in the train accident.</a:t>
            </a:r>
          </a:p>
          <a:p>
            <a:pPr algn="l"/>
            <a:r>
              <a:rPr lang="en-US" b="1" dirty="0"/>
              <a:t>Correct:	</a:t>
            </a:r>
            <a:r>
              <a:rPr lang="en-US" dirty="0"/>
              <a:t>Many were killed in the train accident.</a:t>
            </a:r>
          </a:p>
          <a:p>
            <a:endParaRPr lang="en-US" dirty="0"/>
          </a:p>
        </p:txBody>
      </p:sp>
      <p:pic>
        <p:nvPicPr>
          <p:cNvPr id="4" name="Audio 3">
            <a:hlinkClick r:id="" action="ppaction://media"/>
            <a:extLst>
              <a:ext uri="{FF2B5EF4-FFF2-40B4-BE49-F238E27FC236}">
                <a16:creationId xmlns:a16="http://schemas.microsoft.com/office/drawing/2014/main" id="{BF65702F-58A1-4A8B-818D-9C9E10BFF7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E53E2C3-9C14-424C-83FE-90275942F3B8}"/>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CC54576E-2001-4430-9F0B-87F2A637020C}"/>
              </a:ext>
            </a:extLst>
          </p:cNvPr>
          <p:cNvSpPr>
            <a:spLocks noGrp="1"/>
          </p:cNvSpPr>
          <p:nvPr>
            <p:ph type="sldNum" sz="quarter" idx="12"/>
          </p:nvPr>
        </p:nvSpPr>
        <p:spPr/>
        <p:txBody>
          <a:bodyPr/>
          <a:lstStyle/>
          <a:p>
            <a:fld id="{DF6957C2-B8E4-468B-8C1F-94E4587E0A77}" type="slidenum">
              <a:rPr lang="en-US" smtClean="0"/>
              <a:t>24</a:t>
            </a:fld>
            <a:endParaRPr lang="en-US"/>
          </a:p>
        </p:txBody>
      </p:sp>
    </p:spTree>
    <p:extLst>
      <p:ext uri="{BB962C8B-B14F-4D97-AF65-F5344CB8AC3E}">
        <p14:creationId xmlns:p14="http://schemas.microsoft.com/office/powerpoint/2010/main" val="1317944046"/>
      </p:ext>
    </p:extLst>
  </p:cSld>
  <p:clrMapOvr>
    <a:masterClrMapping/>
  </p:clrMapOvr>
  <mc:AlternateContent xmlns:mc="http://schemas.openxmlformats.org/markup-compatibility/2006" xmlns:p14="http://schemas.microsoft.com/office/powerpoint/2010/main">
    <mc:Choice Requires="p14">
      <p:transition spd="slow" p14:dur="2000" advTm="29666"/>
    </mc:Choice>
    <mc:Fallback xmlns="">
      <p:transition spd="slow" advTm="2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dirty="0"/>
              <a:t> Plural nouns referring to a country, organizations etc. take a singular verb.</a:t>
            </a:r>
          </a:p>
          <a:p>
            <a:pPr algn="l"/>
            <a:r>
              <a:rPr lang="en-US" b="1" dirty="0"/>
              <a:t>Incorrect:	</a:t>
            </a:r>
            <a:r>
              <a:rPr lang="en-US" dirty="0"/>
              <a:t>The United States have a large army.</a:t>
            </a:r>
          </a:p>
          <a:p>
            <a:pPr algn="l"/>
            <a:r>
              <a:rPr lang="en-US" b="1" dirty="0"/>
              <a:t>Correct:	</a:t>
            </a:r>
            <a:r>
              <a:rPr lang="en-US" dirty="0"/>
              <a:t>The United States has a large army.</a:t>
            </a:r>
          </a:p>
          <a:p>
            <a:pPr algn="l"/>
            <a:r>
              <a:rPr lang="en-US" b="1" dirty="0"/>
              <a:t>Incorrect:	</a:t>
            </a:r>
            <a:r>
              <a:rPr lang="en-US" dirty="0"/>
              <a:t>The United Nations have nothing to help the people of Kashmir.</a:t>
            </a:r>
          </a:p>
          <a:p>
            <a:pPr algn="l"/>
            <a:r>
              <a:rPr lang="en-US" b="1" dirty="0"/>
              <a:t>Correct:	</a:t>
            </a:r>
            <a:r>
              <a:rPr lang="en-US" dirty="0"/>
              <a:t>The United Nations has nothing to help the people of Kashmir.</a:t>
            </a:r>
          </a:p>
        </p:txBody>
      </p:sp>
      <p:pic>
        <p:nvPicPr>
          <p:cNvPr id="4" name="Audio 3">
            <a:hlinkClick r:id="" action="ppaction://media"/>
            <a:extLst>
              <a:ext uri="{FF2B5EF4-FFF2-40B4-BE49-F238E27FC236}">
                <a16:creationId xmlns:a16="http://schemas.microsoft.com/office/drawing/2014/main" id="{DF307A5B-B6FB-485A-B63B-03B079D8A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09E7BAA4-0465-4E46-9ADA-B4CE2A1D065D}"/>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19F88D64-52BC-40C8-84DE-83FAB9629A4D}"/>
              </a:ext>
            </a:extLst>
          </p:cNvPr>
          <p:cNvSpPr>
            <a:spLocks noGrp="1"/>
          </p:cNvSpPr>
          <p:nvPr>
            <p:ph type="sldNum" sz="quarter" idx="12"/>
          </p:nvPr>
        </p:nvSpPr>
        <p:spPr/>
        <p:txBody>
          <a:bodyPr/>
          <a:lstStyle/>
          <a:p>
            <a:fld id="{DF6957C2-B8E4-468B-8C1F-94E4587E0A77}" type="slidenum">
              <a:rPr lang="en-US" smtClean="0"/>
              <a:t>25</a:t>
            </a:fld>
            <a:endParaRPr lang="en-US"/>
          </a:p>
        </p:txBody>
      </p:sp>
    </p:spTree>
    <p:extLst>
      <p:ext uri="{BB962C8B-B14F-4D97-AF65-F5344CB8AC3E}">
        <p14:creationId xmlns:p14="http://schemas.microsoft.com/office/powerpoint/2010/main" val="3997940754"/>
      </p:ext>
    </p:extLst>
  </p:cSld>
  <p:clrMapOvr>
    <a:masterClrMapping/>
  </p:clrMapOvr>
  <mc:AlternateContent xmlns:mc="http://schemas.openxmlformats.org/markup-compatibility/2006" xmlns:p14="http://schemas.microsoft.com/office/powerpoint/2010/main">
    <mc:Choice Requires="p14">
      <p:transition spd="slow" p14:dur="2000" advTm="21773"/>
    </mc:Choice>
    <mc:Fallback xmlns="">
      <p:transition spd="slow" advTm="2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lnSpcReduction="10000"/>
          </a:bodyPr>
          <a:lstStyle/>
          <a:p>
            <a:pPr algn="l"/>
            <a:r>
              <a:rPr lang="en-US" b="1" dirty="0"/>
              <a:t>Rule</a:t>
            </a:r>
          </a:p>
          <a:p>
            <a:pPr algn="l"/>
            <a:r>
              <a:rPr lang="en-US" b="1" i="1" dirty="0"/>
              <a:t>One of those who Construction:</a:t>
            </a:r>
            <a:endParaRPr lang="en-US" dirty="0"/>
          </a:p>
          <a:p>
            <a:pPr algn="l"/>
            <a:r>
              <a:rPr lang="en-US" dirty="0"/>
              <a:t>In a construction similar to one of those who, the verb following who/which/that is plural.</a:t>
            </a:r>
          </a:p>
          <a:p>
            <a:pPr algn="l"/>
            <a:r>
              <a:rPr lang="en-US" b="1" dirty="0"/>
              <a:t>Incorrect:	</a:t>
            </a:r>
            <a:r>
              <a:rPr lang="en-US" dirty="0"/>
              <a:t>He is one of those persons who is always making mischief.</a:t>
            </a:r>
          </a:p>
          <a:p>
            <a:pPr algn="l"/>
            <a:r>
              <a:rPr lang="en-US" b="1" dirty="0"/>
              <a:t>correct:	</a:t>
            </a:r>
            <a:r>
              <a:rPr lang="en-US" dirty="0"/>
              <a:t>He is one of those persons who are always making mischief.</a:t>
            </a:r>
          </a:p>
          <a:p>
            <a:pPr algn="l"/>
            <a:r>
              <a:rPr lang="en-US" b="1" i="1" dirty="0"/>
              <a:t>Negative Explanatory Phrases:</a:t>
            </a:r>
            <a:endParaRPr lang="en-US" dirty="0"/>
          </a:p>
          <a:p>
            <a:pPr algn="l"/>
            <a:r>
              <a:rPr lang="en-US" dirty="0"/>
              <a:t>When a negative explanatory phrase precedes or follows the subject of a verb and contains a noun different from the subject in number, be sure that the verb agrees with the subject not with the noun in the explanatory phrase.</a:t>
            </a:r>
          </a:p>
          <a:p>
            <a:pPr algn="l"/>
            <a:r>
              <a:rPr lang="en-US" b="1" dirty="0"/>
              <a:t>Incorrect:	</a:t>
            </a:r>
            <a:r>
              <a:rPr lang="en-US" dirty="0"/>
              <a:t>The players, not the coach, was standing on the field.</a:t>
            </a:r>
          </a:p>
          <a:p>
            <a:pPr algn="l"/>
            <a:r>
              <a:rPr lang="en-US" b="1" dirty="0"/>
              <a:t>correct:	</a:t>
            </a:r>
            <a:r>
              <a:rPr lang="en-US" dirty="0"/>
              <a:t>The players, not the coach, were standing on the field.</a:t>
            </a:r>
          </a:p>
          <a:p>
            <a:pPr algn="l"/>
            <a:r>
              <a:rPr lang="en-US" b="1" dirty="0"/>
              <a:t>Incorrect:	</a:t>
            </a:r>
            <a:r>
              <a:rPr lang="en-US" dirty="0"/>
              <a:t>Not Mr. Hassan but his subordinates was reprimanded.</a:t>
            </a:r>
          </a:p>
          <a:p>
            <a:pPr algn="l"/>
            <a:r>
              <a:rPr lang="en-US" b="1" dirty="0"/>
              <a:t>correct:	</a:t>
            </a:r>
            <a:r>
              <a:rPr lang="en-US" dirty="0"/>
              <a:t>Not Mr. Hassan but his subordinates were reprimanded.</a:t>
            </a:r>
          </a:p>
          <a:p>
            <a:endParaRPr lang="en-US" dirty="0"/>
          </a:p>
        </p:txBody>
      </p:sp>
      <p:pic>
        <p:nvPicPr>
          <p:cNvPr id="4" name="Audio 3">
            <a:hlinkClick r:id="" action="ppaction://media"/>
            <a:extLst>
              <a:ext uri="{FF2B5EF4-FFF2-40B4-BE49-F238E27FC236}">
                <a16:creationId xmlns:a16="http://schemas.microsoft.com/office/drawing/2014/main" id="{755D4A50-C3C7-4B45-BE1A-5A68F77D77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C9D1C23-B532-4A85-98E2-EF62A2130BC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4F14552-6456-4DD5-AE92-F29229EBDE8B}"/>
              </a:ext>
            </a:extLst>
          </p:cNvPr>
          <p:cNvSpPr>
            <a:spLocks noGrp="1"/>
          </p:cNvSpPr>
          <p:nvPr>
            <p:ph type="sldNum" sz="quarter" idx="12"/>
          </p:nvPr>
        </p:nvSpPr>
        <p:spPr/>
        <p:txBody>
          <a:bodyPr/>
          <a:lstStyle/>
          <a:p>
            <a:fld id="{DF6957C2-B8E4-468B-8C1F-94E4587E0A77}" type="slidenum">
              <a:rPr lang="en-US" smtClean="0"/>
              <a:t>26</a:t>
            </a:fld>
            <a:endParaRPr lang="en-US"/>
          </a:p>
        </p:txBody>
      </p:sp>
    </p:spTree>
    <p:extLst>
      <p:ext uri="{BB962C8B-B14F-4D97-AF65-F5344CB8AC3E}">
        <p14:creationId xmlns:p14="http://schemas.microsoft.com/office/powerpoint/2010/main" val="3324470739"/>
      </p:ext>
    </p:extLst>
  </p:cSld>
  <p:clrMapOvr>
    <a:masterClrMapping/>
  </p:clrMapOvr>
  <mc:AlternateContent xmlns:mc="http://schemas.openxmlformats.org/markup-compatibility/2006" xmlns:p14="http://schemas.microsoft.com/office/powerpoint/2010/main">
    <mc:Choice Requires="p14">
      <p:transition spd="slow" p14:dur="2000" advTm="75830"/>
    </mc:Choice>
    <mc:Fallback xmlns="">
      <p:transition spd="slow" advTm="7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b="1" i="1" dirty="0"/>
              <a:t>Relative Pronoun as Subject:</a:t>
            </a:r>
            <a:endParaRPr lang="en-US" dirty="0"/>
          </a:p>
          <a:p>
            <a:pPr algn="l"/>
            <a:r>
              <a:rPr lang="en-US" dirty="0"/>
              <a:t>When relative pronoun </a:t>
            </a:r>
            <a:r>
              <a:rPr lang="en-US" i="1" dirty="0"/>
              <a:t>(who, which, or that</a:t>
            </a:r>
            <a:r>
              <a:rPr lang="en-US" dirty="0"/>
              <a:t>) is used as the subject of a clause, the number and the person of the verb are determined by the antecedent of the pronoun, the word to which the pronoun refers.</a:t>
            </a:r>
          </a:p>
          <a:p>
            <a:pPr algn="l"/>
            <a:r>
              <a:rPr lang="en-US" dirty="0"/>
              <a:t>Should I, </a:t>
            </a:r>
            <a:r>
              <a:rPr lang="en-US" i="1" dirty="0"/>
              <a:t>who am stranger,</a:t>
            </a:r>
            <a:r>
              <a:rPr lang="en-US" dirty="0"/>
              <a:t> be allowed to enter the contest? (</a:t>
            </a:r>
            <a:r>
              <a:rPr lang="en-US" i="1" dirty="0"/>
              <a:t>Who</a:t>
            </a:r>
            <a:r>
              <a:rPr lang="en-US" dirty="0"/>
              <a:t> refers to </a:t>
            </a:r>
            <a:r>
              <a:rPr lang="en-US" i="1" dirty="0"/>
              <a:t>I; I</a:t>
            </a:r>
            <a:r>
              <a:rPr lang="en-US" dirty="0"/>
              <a:t> is first person, singular number)</a:t>
            </a:r>
          </a:p>
          <a:p>
            <a:pPr algn="l"/>
            <a:r>
              <a:rPr lang="en-US" dirty="0"/>
              <a:t>She is one of these irresponsible persons </a:t>
            </a:r>
            <a:r>
              <a:rPr lang="en-US" i="1" dirty="0"/>
              <a:t>who are always late</a:t>
            </a:r>
            <a:r>
              <a:rPr lang="en-US" dirty="0"/>
              <a:t>. (The antecedent of who is </a:t>
            </a:r>
            <a:r>
              <a:rPr lang="en-US" i="1" dirty="0"/>
              <a:t>persons.)</a:t>
            </a:r>
            <a:r>
              <a:rPr lang="en-US" dirty="0"/>
              <a:t> </a:t>
            </a:r>
          </a:p>
          <a:p>
            <a:pPr algn="l"/>
            <a:r>
              <a:rPr lang="en-US" dirty="0"/>
              <a:t>If the sentence such as the last one give you trouble, trying beginning the sentence with the “of” phrase, and you will readily see that the antecedent of </a:t>
            </a:r>
            <a:r>
              <a:rPr lang="en-US" i="1" dirty="0"/>
              <a:t>who</a:t>
            </a:r>
            <a:r>
              <a:rPr lang="en-US" dirty="0"/>
              <a:t> is </a:t>
            </a:r>
            <a:r>
              <a:rPr lang="en-US" i="1" dirty="0"/>
              <a:t>persons </a:t>
            </a:r>
            <a:r>
              <a:rPr lang="en-US" dirty="0"/>
              <a:t>and not </a:t>
            </a:r>
            <a:r>
              <a:rPr lang="en-US" i="1" dirty="0"/>
              <a:t>one.</a:t>
            </a:r>
            <a:endParaRPr lang="en-US" dirty="0"/>
          </a:p>
          <a:p>
            <a:endParaRPr lang="en-US" dirty="0"/>
          </a:p>
        </p:txBody>
      </p:sp>
      <p:pic>
        <p:nvPicPr>
          <p:cNvPr id="4" name="Audio 3">
            <a:hlinkClick r:id="" action="ppaction://media"/>
            <a:extLst>
              <a:ext uri="{FF2B5EF4-FFF2-40B4-BE49-F238E27FC236}">
                <a16:creationId xmlns:a16="http://schemas.microsoft.com/office/drawing/2014/main" id="{48344D0C-AC04-4B5C-A94D-1878DEBE4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FCF731D8-56FE-43A9-933D-841644D2E67C}"/>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548CB91-744E-418D-8BEE-1498FD3D7A02}"/>
              </a:ext>
            </a:extLst>
          </p:cNvPr>
          <p:cNvSpPr>
            <a:spLocks noGrp="1"/>
          </p:cNvSpPr>
          <p:nvPr>
            <p:ph type="sldNum" sz="quarter" idx="12"/>
          </p:nvPr>
        </p:nvSpPr>
        <p:spPr/>
        <p:txBody>
          <a:bodyPr/>
          <a:lstStyle/>
          <a:p>
            <a:fld id="{DF6957C2-B8E4-468B-8C1F-94E4587E0A77}" type="slidenum">
              <a:rPr lang="en-US" smtClean="0"/>
              <a:t>27</a:t>
            </a:fld>
            <a:endParaRPr lang="en-US"/>
          </a:p>
        </p:txBody>
      </p:sp>
    </p:spTree>
    <p:extLst>
      <p:ext uri="{BB962C8B-B14F-4D97-AF65-F5344CB8AC3E}">
        <p14:creationId xmlns:p14="http://schemas.microsoft.com/office/powerpoint/2010/main" val="700776315"/>
      </p:ext>
    </p:extLst>
  </p:cSld>
  <p:clrMapOvr>
    <a:masterClrMapping/>
  </p:clrMapOvr>
  <mc:AlternateContent xmlns:mc="http://schemas.openxmlformats.org/markup-compatibility/2006" xmlns:p14="http://schemas.microsoft.com/office/powerpoint/2010/main">
    <mc:Choice Requires="p14">
      <p:transition spd="slow" p14:dur="2000" advTm="63499"/>
    </mc:Choice>
    <mc:Fallback xmlns="">
      <p:transition spd="slow" advTm="6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endParaRPr lang="en-US" dirty="0"/>
          </a:p>
          <a:p>
            <a:endParaRPr lang="en-US" dirty="0"/>
          </a:p>
          <a:p>
            <a:r>
              <a:rPr lang="en-US" dirty="0"/>
              <a:t>So …………</a:t>
            </a:r>
          </a:p>
        </p:txBody>
      </p:sp>
      <p:pic>
        <p:nvPicPr>
          <p:cNvPr id="5" name="Audio 4">
            <a:hlinkClick r:id="" action="ppaction://media"/>
            <a:extLst>
              <a:ext uri="{FF2B5EF4-FFF2-40B4-BE49-F238E27FC236}">
                <a16:creationId xmlns:a16="http://schemas.microsoft.com/office/drawing/2014/main" id="{BA16A0C6-99E8-47E9-ABAE-977B4C506E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Footer Placeholder 3">
            <a:extLst>
              <a:ext uri="{FF2B5EF4-FFF2-40B4-BE49-F238E27FC236}">
                <a16:creationId xmlns:a16="http://schemas.microsoft.com/office/drawing/2014/main" id="{3D0F4D6C-6274-4FC7-8BAD-CABF9905E1D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3254140-48B9-487A-A92D-688B04A9F2A5}"/>
              </a:ext>
            </a:extLst>
          </p:cNvPr>
          <p:cNvSpPr>
            <a:spLocks noGrp="1"/>
          </p:cNvSpPr>
          <p:nvPr>
            <p:ph type="sldNum" sz="quarter" idx="12"/>
          </p:nvPr>
        </p:nvSpPr>
        <p:spPr/>
        <p:txBody>
          <a:bodyPr/>
          <a:lstStyle/>
          <a:p>
            <a:fld id="{DF6957C2-B8E4-468B-8C1F-94E4587E0A77}" type="slidenum">
              <a:rPr lang="en-US" smtClean="0"/>
              <a:t>28</a:t>
            </a:fld>
            <a:endParaRPr lang="en-US"/>
          </a:p>
        </p:txBody>
      </p:sp>
    </p:spTree>
    <p:extLst>
      <p:ext uri="{BB962C8B-B14F-4D97-AF65-F5344CB8AC3E}">
        <p14:creationId xmlns:p14="http://schemas.microsoft.com/office/powerpoint/2010/main" val="1338839244"/>
      </p:ext>
    </p:extLst>
  </p:cSld>
  <p:clrMapOvr>
    <a:masterClrMapping/>
  </p:clrMapOvr>
  <mc:AlternateContent xmlns:mc="http://schemas.openxmlformats.org/markup-compatibility/2006" xmlns:p14="http://schemas.microsoft.com/office/powerpoint/2010/main">
    <mc:Choice Requires="p14">
      <p:transition spd="slow" p14:dur="2000" advTm="3379"/>
    </mc:Choice>
    <mc:Fallback xmlns="">
      <p:transition spd="slow" advTm="3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dirty="0"/>
              <a:t>Here  </a:t>
            </a:r>
            <a:r>
              <a:rPr lang="en-US" u="sng" dirty="0"/>
              <a:t>comes</a:t>
            </a:r>
            <a:r>
              <a:rPr lang="en-US" dirty="0"/>
              <a:t>  the  </a:t>
            </a:r>
            <a:r>
              <a:rPr lang="en-US" u="sng" dirty="0"/>
              <a:t>bus.</a:t>
            </a:r>
            <a:endParaRPr lang="en-US" dirty="0"/>
          </a:p>
          <a:p>
            <a:pPr algn="l"/>
            <a:r>
              <a:rPr lang="en-US" dirty="0"/>
              <a:t> </a:t>
            </a:r>
            <a:r>
              <a:rPr lang="en-US" dirty="0">
                <a:sym typeface="Wingdings 3" panose="05040102010807070707" pitchFamily="18" charset="2"/>
              </a:rPr>
              <a:t></a:t>
            </a:r>
            <a:r>
              <a:rPr lang="en-US" dirty="0"/>
              <a:t>	       </a:t>
            </a:r>
            <a:r>
              <a:rPr lang="en-US" dirty="0">
                <a:sym typeface="Wingdings 3" panose="05040102010807070707" pitchFamily="18" charset="2"/>
              </a:rPr>
              <a:t></a:t>
            </a:r>
            <a:endParaRPr lang="en-US" dirty="0"/>
          </a:p>
          <a:p>
            <a:pPr algn="l"/>
            <a:r>
              <a:rPr lang="en-US" dirty="0"/>
              <a:t>          verb        subject</a:t>
            </a:r>
          </a:p>
          <a:p>
            <a:pPr algn="l"/>
            <a:r>
              <a:rPr lang="en-US" dirty="0"/>
              <a:t>            	 </a:t>
            </a:r>
            <a:r>
              <a:rPr lang="en-US" dirty="0">
                <a:sym typeface="Wingdings 3" panose="05040102010807070707" pitchFamily="18" charset="2"/>
              </a:rPr>
              <a:t></a:t>
            </a:r>
            <a:r>
              <a:rPr lang="en-US" dirty="0"/>
              <a:t>	       </a:t>
            </a:r>
            <a:r>
              <a:rPr lang="en-US" dirty="0">
                <a:sym typeface="Wingdings 3" panose="05040102010807070707" pitchFamily="18" charset="2"/>
              </a:rPr>
              <a:t></a:t>
            </a:r>
            <a:endParaRPr lang="en-US" dirty="0"/>
          </a:p>
          <a:p>
            <a:pPr algn="l"/>
            <a:r>
              <a:rPr lang="en-US" dirty="0"/>
              <a:t>Here  </a:t>
            </a:r>
            <a:r>
              <a:rPr lang="en-US" u="sng" dirty="0"/>
              <a:t>comes</a:t>
            </a:r>
            <a:r>
              <a:rPr lang="en-US" dirty="0"/>
              <a:t>        </a:t>
            </a:r>
            <a:r>
              <a:rPr lang="en-US" u="sng" dirty="0"/>
              <a:t>trouble.</a:t>
            </a:r>
            <a:endParaRPr lang="en-US" dirty="0"/>
          </a:p>
          <a:p>
            <a:pPr algn="l"/>
            <a:r>
              <a:rPr lang="en-US" dirty="0"/>
              <a:t> </a:t>
            </a:r>
          </a:p>
          <a:p>
            <a:pPr algn="l"/>
            <a:r>
              <a:rPr lang="en-US" dirty="0"/>
              <a:t>Into the deep blue sky  </a:t>
            </a:r>
            <a:r>
              <a:rPr lang="en-US" u="sng" dirty="0"/>
              <a:t>sped</a:t>
            </a:r>
            <a:r>
              <a:rPr lang="en-US" dirty="0"/>
              <a:t>  the   </a:t>
            </a:r>
            <a:r>
              <a:rPr lang="en-US" u="sng" dirty="0"/>
              <a:t>jet.</a:t>
            </a:r>
            <a:endParaRPr lang="en-US" dirty="0"/>
          </a:p>
          <a:p>
            <a:pPr algn="l"/>
            <a:r>
              <a:rPr lang="en-US" dirty="0"/>
              <a:t>            			    </a:t>
            </a:r>
            <a:r>
              <a:rPr lang="en-US" dirty="0">
                <a:sym typeface="Wingdings 3" panose="05040102010807070707" pitchFamily="18" charset="2"/>
              </a:rPr>
              <a:t></a:t>
            </a:r>
            <a:r>
              <a:rPr lang="en-US" dirty="0"/>
              <a:t>	       </a:t>
            </a:r>
            <a:r>
              <a:rPr lang="en-US" dirty="0">
                <a:sym typeface="Wingdings 3" panose="05040102010807070707" pitchFamily="18" charset="2"/>
              </a:rPr>
              <a:t></a:t>
            </a:r>
            <a:endParaRPr lang="en-US" dirty="0"/>
          </a:p>
          <a:p>
            <a:pPr algn="l"/>
            <a:r>
              <a:rPr lang="en-US" dirty="0"/>
              <a:t>                                                 verb       subject</a:t>
            </a:r>
          </a:p>
          <a:p>
            <a:endParaRPr lang="en-US" dirty="0"/>
          </a:p>
        </p:txBody>
      </p:sp>
      <p:pic>
        <p:nvPicPr>
          <p:cNvPr id="4" name="Audio 3">
            <a:hlinkClick r:id="" action="ppaction://media"/>
            <a:extLst>
              <a:ext uri="{FF2B5EF4-FFF2-40B4-BE49-F238E27FC236}">
                <a16:creationId xmlns:a16="http://schemas.microsoft.com/office/drawing/2014/main" id="{11794CE7-E816-4678-8E80-EFE8C0E4F0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7818DE8-1D09-49AE-8A10-3A58C1D1D3BB}"/>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E84706C7-3B96-4B54-B557-E6F99E1E476A}"/>
              </a:ext>
            </a:extLst>
          </p:cNvPr>
          <p:cNvSpPr>
            <a:spLocks noGrp="1"/>
          </p:cNvSpPr>
          <p:nvPr>
            <p:ph type="sldNum" sz="quarter" idx="12"/>
          </p:nvPr>
        </p:nvSpPr>
        <p:spPr/>
        <p:txBody>
          <a:bodyPr/>
          <a:lstStyle/>
          <a:p>
            <a:fld id="{DF6957C2-B8E4-468B-8C1F-94E4587E0A77}" type="slidenum">
              <a:rPr lang="en-US" smtClean="0"/>
              <a:t>3</a:t>
            </a:fld>
            <a:endParaRPr lang="en-US"/>
          </a:p>
        </p:txBody>
      </p:sp>
    </p:spTree>
    <p:extLst>
      <p:ext uri="{BB962C8B-B14F-4D97-AF65-F5344CB8AC3E}">
        <p14:creationId xmlns:p14="http://schemas.microsoft.com/office/powerpoint/2010/main" val="2932163058"/>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i="1" dirty="0"/>
              <a:t>Recognizing the number of subject:</a:t>
            </a:r>
            <a:endParaRPr lang="en-US" dirty="0"/>
          </a:p>
          <a:p>
            <a:pPr algn="l"/>
            <a:r>
              <a:rPr lang="en-US" b="1" dirty="0"/>
              <a:t>Rule 1</a:t>
            </a:r>
            <a:r>
              <a:rPr lang="en-US" dirty="0"/>
              <a:t>	The verb of a sentence must agree with its subject. If the subject is singular the verb should be singular.</a:t>
            </a:r>
          </a:p>
          <a:p>
            <a:pPr algn="l"/>
            <a:r>
              <a:rPr lang="en-US" dirty="0"/>
              <a:t>                   The  </a:t>
            </a:r>
            <a:r>
              <a:rPr lang="en-US" u="sng" dirty="0"/>
              <a:t>boy</a:t>
            </a:r>
            <a:r>
              <a:rPr lang="en-US" dirty="0"/>
              <a:t>        are    </a:t>
            </a:r>
            <a:r>
              <a:rPr lang="en-US" u="sng" dirty="0"/>
              <a:t>playing.</a:t>
            </a:r>
            <a:endParaRPr lang="en-US" dirty="0"/>
          </a:p>
          <a:p>
            <a:pPr algn="l"/>
            <a:r>
              <a:rPr lang="en-US" dirty="0"/>
              <a:t>                     subject        verb    phrase</a:t>
            </a:r>
          </a:p>
          <a:p>
            <a:pPr algn="l"/>
            <a:r>
              <a:rPr lang="en-US" dirty="0"/>
              <a:t>Incorrect 	 The boys are ....plays..........</a:t>
            </a:r>
          </a:p>
          <a:p>
            <a:pPr algn="l"/>
            <a:r>
              <a:rPr lang="en-US" dirty="0"/>
              <a:t>Correct 	  The boy  is playing.</a:t>
            </a:r>
          </a:p>
          <a:p>
            <a:endParaRPr lang="en-US" dirty="0"/>
          </a:p>
        </p:txBody>
      </p:sp>
      <p:pic>
        <p:nvPicPr>
          <p:cNvPr id="4" name="Audio 3">
            <a:hlinkClick r:id="" action="ppaction://media"/>
            <a:extLst>
              <a:ext uri="{FF2B5EF4-FFF2-40B4-BE49-F238E27FC236}">
                <a16:creationId xmlns:a16="http://schemas.microsoft.com/office/drawing/2014/main" id="{C4F32739-7A1B-4A53-8106-FFAB637F89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527D3DB-15C8-4DB0-B155-13568245D205}"/>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9199C3C-89C5-4533-8026-77F382922738}"/>
              </a:ext>
            </a:extLst>
          </p:cNvPr>
          <p:cNvSpPr>
            <a:spLocks noGrp="1"/>
          </p:cNvSpPr>
          <p:nvPr>
            <p:ph type="sldNum" sz="quarter" idx="12"/>
          </p:nvPr>
        </p:nvSpPr>
        <p:spPr/>
        <p:txBody>
          <a:bodyPr/>
          <a:lstStyle/>
          <a:p>
            <a:fld id="{DF6957C2-B8E4-468B-8C1F-94E4587E0A77}" type="slidenum">
              <a:rPr lang="en-US" smtClean="0"/>
              <a:t>4</a:t>
            </a:fld>
            <a:endParaRPr lang="en-US"/>
          </a:p>
        </p:txBody>
      </p:sp>
    </p:spTree>
    <p:extLst>
      <p:ext uri="{BB962C8B-B14F-4D97-AF65-F5344CB8AC3E}">
        <p14:creationId xmlns:p14="http://schemas.microsoft.com/office/powerpoint/2010/main" val="3508770477"/>
      </p:ext>
    </p:extLst>
  </p:cSld>
  <p:clrMapOvr>
    <a:masterClrMapping/>
  </p:clrMapOvr>
  <mc:AlternateContent xmlns:mc="http://schemas.openxmlformats.org/markup-compatibility/2006" xmlns:p14="http://schemas.microsoft.com/office/powerpoint/2010/main">
    <mc:Choice Requires="p14">
      <p:transition spd="slow" p14:dur="2000" advTm="113323"/>
    </mc:Choice>
    <mc:Fallback xmlns="">
      <p:transition spd="slow" advTm="11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pic>
        <p:nvPicPr>
          <p:cNvPr id="4" name="Picture 3">
            <a:extLst>
              <a:ext uri="{FF2B5EF4-FFF2-40B4-BE49-F238E27FC236}">
                <a16:creationId xmlns:a16="http://schemas.microsoft.com/office/drawing/2014/main" id="{DCC14BD0-ED33-476E-ADD0-AFC5FDDEE950}"/>
              </a:ext>
            </a:extLst>
          </p:cNvPr>
          <p:cNvPicPr>
            <a:picLocks noChangeAspect="1"/>
          </p:cNvPicPr>
          <p:nvPr/>
        </p:nvPicPr>
        <p:blipFill>
          <a:blip r:embed="rId4"/>
          <a:stretch>
            <a:fillRect/>
          </a:stretch>
        </p:blipFill>
        <p:spPr>
          <a:xfrm>
            <a:off x="1463039" y="1111348"/>
            <a:ext cx="9467557" cy="3731162"/>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dirty="0"/>
              <a:t>Rule 2</a:t>
            </a:r>
          </a:p>
        </p:txBody>
      </p:sp>
      <p:pic>
        <p:nvPicPr>
          <p:cNvPr id="5" name="Audio 4">
            <a:hlinkClick r:id="" action="ppaction://media"/>
            <a:extLst>
              <a:ext uri="{FF2B5EF4-FFF2-40B4-BE49-F238E27FC236}">
                <a16:creationId xmlns:a16="http://schemas.microsoft.com/office/drawing/2014/main" id="{DB4BFC34-E140-48DB-9EEC-606DB4D8D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F38C4C63-CC4A-4E76-A14A-0EB7A0496CCF}"/>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B3BD4EB9-7B3B-4267-93E0-AC60C050EBB5}"/>
              </a:ext>
            </a:extLst>
          </p:cNvPr>
          <p:cNvSpPr>
            <a:spLocks noGrp="1"/>
          </p:cNvSpPr>
          <p:nvPr>
            <p:ph type="sldNum" sz="quarter" idx="12"/>
          </p:nvPr>
        </p:nvSpPr>
        <p:spPr/>
        <p:txBody>
          <a:bodyPr/>
          <a:lstStyle/>
          <a:p>
            <a:fld id="{DF6957C2-B8E4-468B-8C1F-94E4587E0A77}" type="slidenum">
              <a:rPr lang="en-US" smtClean="0"/>
              <a:t>5</a:t>
            </a:fld>
            <a:endParaRPr lang="en-US"/>
          </a:p>
        </p:txBody>
      </p:sp>
    </p:spTree>
    <p:extLst>
      <p:ext uri="{BB962C8B-B14F-4D97-AF65-F5344CB8AC3E}">
        <p14:creationId xmlns:p14="http://schemas.microsoft.com/office/powerpoint/2010/main" val="1621695117"/>
      </p:ext>
    </p:extLst>
  </p:cSld>
  <p:clrMapOvr>
    <a:masterClrMapping/>
  </p:clrMapOvr>
  <mc:AlternateContent xmlns:mc="http://schemas.openxmlformats.org/markup-compatibility/2006" xmlns:p14="http://schemas.microsoft.com/office/powerpoint/2010/main">
    <mc:Choice Requires="p14">
      <p:transition spd="slow" p14:dur="2000" advTm="60868"/>
    </mc:Choice>
    <mc:Fallback xmlns="">
      <p:transition spd="slow" advTm="6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Rule3</a:t>
            </a:r>
            <a:r>
              <a:rPr lang="en-US" dirty="0"/>
              <a:t> </a:t>
            </a:r>
          </a:p>
          <a:p>
            <a:pPr algn="l"/>
            <a:r>
              <a:rPr lang="en-US" dirty="0"/>
              <a:t>The following nouns are singular in form and meaning. They are never used as plural. They are information, alphabet, furniture, offspring, poetry, scenery, issue,  stationery, vacation, machinery, etc.</a:t>
            </a:r>
          </a:p>
          <a:p>
            <a:pPr algn="l"/>
            <a:r>
              <a:rPr lang="en-US" b="1" i="1" dirty="0"/>
              <a:t>Model Sentences</a:t>
            </a:r>
            <a:endParaRPr lang="en-US" dirty="0"/>
          </a:p>
          <a:p>
            <a:pPr algn="l"/>
            <a:r>
              <a:rPr lang="en-US" dirty="0"/>
              <a:t> </a:t>
            </a:r>
          </a:p>
          <a:p>
            <a:pPr algn="l"/>
            <a:r>
              <a:rPr lang="en-US" b="1" dirty="0"/>
              <a:t>Incorrect:</a:t>
            </a:r>
            <a:r>
              <a:rPr lang="en-US" dirty="0"/>
              <a:t> 	The </a:t>
            </a:r>
            <a:r>
              <a:rPr lang="en-US" dirty="0" err="1"/>
              <a:t>informations</a:t>
            </a:r>
            <a:r>
              <a:rPr lang="en-US" dirty="0"/>
              <a:t> are quite authentic.</a:t>
            </a:r>
          </a:p>
          <a:p>
            <a:pPr algn="l"/>
            <a:r>
              <a:rPr lang="en-US" b="1" dirty="0"/>
              <a:t>Correct:</a:t>
            </a:r>
            <a:r>
              <a:rPr lang="en-US" dirty="0"/>
              <a:t> 	The information is quite authentic.</a:t>
            </a:r>
          </a:p>
          <a:p>
            <a:pPr algn="l"/>
            <a:r>
              <a:rPr lang="en-US" b="1" dirty="0"/>
              <a:t>Incorrect:</a:t>
            </a:r>
            <a:r>
              <a:rPr lang="en-US" dirty="0"/>
              <a:t> 	The alphabets of English are twenty six in number.</a:t>
            </a:r>
          </a:p>
          <a:p>
            <a:pPr algn="l"/>
            <a:r>
              <a:rPr lang="en-US" b="1" dirty="0"/>
              <a:t>Correct:</a:t>
            </a:r>
            <a:r>
              <a:rPr lang="en-US" dirty="0"/>
              <a:t> 	The alphabet of English is twenty six in number.</a:t>
            </a:r>
          </a:p>
          <a:p>
            <a:pPr algn="l"/>
            <a:r>
              <a:rPr lang="en-US" b="1" dirty="0"/>
              <a:t>Incorrect:	</a:t>
            </a:r>
            <a:r>
              <a:rPr lang="en-US" dirty="0"/>
              <a:t>New </a:t>
            </a:r>
            <a:r>
              <a:rPr lang="en-US" dirty="0" err="1"/>
              <a:t>furnitures</a:t>
            </a:r>
            <a:r>
              <a:rPr lang="en-US" dirty="0"/>
              <a:t> are being bought for this room.</a:t>
            </a:r>
          </a:p>
          <a:p>
            <a:pPr algn="l"/>
            <a:r>
              <a:rPr lang="en-US" b="1" dirty="0"/>
              <a:t>Correct: 	</a:t>
            </a:r>
            <a:r>
              <a:rPr lang="en-US" dirty="0"/>
              <a:t>New furniture is being bought for this room.</a:t>
            </a:r>
          </a:p>
          <a:p>
            <a:endParaRPr lang="en-US" dirty="0"/>
          </a:p>
        </p:txBody>
      </p:sp>
      <p:pic>
        <p:nvPicPr>
          <p:cNvPr id="4" name="Audio 3">
            <a:hlinkClick r:id="" action="ppaction://media"/>
            <a:extLst>
              <a:ext uri="{FF2B5EF4-FFF2-40B4-BE49-F238E27FC236}">
                <a16:creationId xmlns:a16="http://schemas.microsoft.com/office/drawing/2014/main" id="{68DE2DAF-4B32-4964-BBCD-1F44B71F78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3A4C8FB-9027-49B6-AA0E-3E82372C2EF4}"/>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22BB829-1498-43AB-A0D9-22492EF5FC3A}"/>
              </a:ext>
            </a:extLst>
          </p:cNvPr>
          <p:cNvSpPr>
            <a:spLocks noGrp="1"/>
          </p:cNvSpPr>
          <p:nvPr>
            <p:ph type="sldNum" sz="quarter" idx="12"/>
          </p:nvPr>
        </p:nvSpPr>
        <p:spPr/>
        <p:txBody>
          <a:bodyPr/>
          <a:lstStyle/>
          <a:p>
            <a:fld id="{DF6957C2-B8E4-468B-8C1F-94E4587E0A77}" type="slidenum">
              <a:rPr lang="en-US" smtClean="0"/>
              <a:t>6</a:t>
            </a:fld>
            <a:endParaRPr lang="en-US"/>
          </a:p>
        </p:txBody>
      </p:sp>
    </p:spTree>
    <p:extLst>
      <p:ext uri="{BB962C8B-B14F-4D97-AF65-F5344CB8AC3E}">
        <p14:creationId xmlns:p14="http://schemas.microsoft.com/office/powerpoint/2010/main" val="333630393"/>
      </p:ext>
    </p:extLst>
  </p:cSld>
  <p:clrMapOvr>
    <a:masterClrMapping/>
  </p:clrMapOvr>
  <mc:AlternateContent xmlns:mc="http://schemas.openxmlformats.org/markup-compatibility/2006" xmlns:p14="http://schemas.microsoft.com/office/powerpoint/2010/main">
    <mc:Choice Requires="p14">
      <p:transition spd="slow" p14:dur="2000" advTm="68580"/>
    </mc:Choice>
    <mc:Fallback xmlns="">
      <p:transition spd="slow" advTm="6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b="1" i="1" u="sng" dirty="0"/>
              <a:t>Nouns Singular in form but Plural in Sense:</a:t>
            </a:r>
            <a:endParaRPr lang="en-US" dirty="0"/>
          </a:p>
          <a:p>
            <a:pPr algn="l"/>
            <a:r>
              <a:rPr lang="en-US" dirty="0"/>
              <a:t>	The following nouns are singular in form but plural in sense, so they are never made plural in form. They always take a plural verb; for example, Cattle, Vermin, Swine, People, etc.</a:t>
            </a:r>
          </a:p>
          <a:p>
            <a:pPr algn="l"/>
            <a:r>
              <a:rPr lang="en-US" b="1" i="1" dirty="0"/>
              <a:t>Model Sentences</a:t>
            </a:r>
            <a:endParaRPr lang="en-US" dirty="0"/>
          </a:p>
          <a:p>
            <a:pPr algn="l"/>
            <a:r>
              <a:rPr lang="en-US" b="1" dirty="0"/>
              <a:t>Incorrect:</a:t>
            </a:r>
            <a:r>
              <a:rPr lang="en-US" dirty="0"/>
              <a:t> 	These </a:t>
            </a:r>
            <a:r>
              <a:rPr lang="en-US" dirty="0" err="1"/>
              <a:t>cattles</a:t>
            </a:r>
            <a:r>
              <a:rPr lang="en-US" dirty="0"/>
              <a:t> are mine.</a:t>
            </a:r>
          </a:p>
          <a:p>
            <a:pPr algn="l"/>
            <a:r>
              <a:rPr lang="en-US" b="1" dirty="0"/>
              <a:t>Correct:</a:t>
            </a:r>
            <a:r>
              <a:rPr lang="en-US" dirty="0"/>
              <a:t> 	These cattle are mine.</a:t>
            </a:r>
          </a:p>
          <a:p>
            <a:pPr algn="l"/>
            <a:r>
              <a:rPr lang="en-US" b="1" dirty="0"/>
              <a:t>Incorrect:</a:t>
            </a:r>
            <a:r>
              <a:rPr lang="en-US" dirty="0"/>
              <a:t> 	These </a:t>
            </a:r>
            <a:r>
              <a:rPr lang="en-US" dirty="0" err="1"/>
              <a:t>vermines</a:t>
            </a:r>
            <a:r>
              <a:rPr lang="en-US" dirty="0"/>
              <a:t> do much harm.</a:t>
            </a:r>
          </a:p>
          <a:p>
            <a:pPr algn="l"/>
            <a:r>
              <a:rPr lang="en-US" b="1" dirty="0"/>
              <a:t>Correct:</a:t>
            </a:r>
            <a:r>
              <a:rPr lang="en-US" dirty="0"/>
              <a:t> 	These vermin do much harm.</a:t>
            </a:r>
          </a:p>
          <a:p>
            <a:endParaRPr lang="en-US" dirty="0"/>
          </a:p>
        </p:txBody>
      </p:sp>
      <p:pic>
        <p:nvPicPr>
          <p:cNvPr id="5" name="Audio 4">
            <a:hlinkClick r:id="" action="ppaction://media"/>
            <a:extLst>
              <a:ext uri="{FF2B5EF4-FFF2-40B4-BE49-F238E27FC236}">
                <a16:creationId xmlns:a16="http://schemas.microsoft.com/office/drawing/2014/main" id="{EF34DD0F-FE24-4B51-8626-BA6BF1DBD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Footer Placeholder 3">
            <a:extLst>
              <a:ext uri="{FF2B5EF4-FFF2-40B4-BE49-F238E27FC236}">
                <a16:creationId xmlns:a16="http://schemas.microsoft.com/office/drawing/2014/main" id="{1AB89D39-0F02-457F-9F23-C53C946AA2C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582D599-28C7-4F75-B8E2-F239515E3AE7}"/>
              </a:ext>
            </a:extLst>
          </p:cNvPr>
          <p:cNvSpPr>
            <a:spLocks noGrp="1"/>
          </p:cNvSpPr>
          <p:nvPr>
            <p:ph type="sldNum" sz="quarter" idx="12"/>
          </p:nvPr>
        </p:nvSpPr>
        <p:spPr/>
        <p:txBody>
          <a:bodyPr/>
          <a:lstStyle/>
          <a:p>
            <a:fld id="{DF6957C2-B8E4-468B-8C1F-94E4587E0A77}" type="slidenum">
              <a:rPr lang="en-US" smtClean="0"/>
              <a:t>7</a:t>
            </a:fld>
            <a:endParaRPr lang="en-US"/>
          </a:p>
        </p:txBody>
      </p:sp>
    </p:spTree>
    <p:extLst>
      <p:ext uri="{BB962C8B-B14F-4D97-AF65-F5344CB8AC3E}">
        <p14:creationId xmlns:p14="http://schemas.microsoft.com/office/powerpoint/2010/main" val="1000691031"/>
      </p:ext>
    </p:extLst>
  </p:cSld>
  <p:clrMapOvr>
    <a:masterClrMapping/>
  </p:clrMapOvr>
  <mc:AlternateContent xmlns:mc="http://schemas.openxmlformats.org/markup-compatibility/2006" xmlns:p14="http://schemas.microsoft.com/office/powerpoint/2010/main">
    <mc:Choice Requires="p14">
      <p:transition spd="slow" p14:dur="2000" advTm="32388"/>
    </mc:Choice>
    <mc:Fallback xmlns="">
      <p:transition spd="slow" advTm="3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normAutofit lnSpcReduction="10000"/>
          </a:bodyPr>
          <a:lstStyle/>
          <a:p>
            <a:pPr algn="l"/>
            <a:r>
              <a:rPr lang="en-US" b="1" dirty="0"/>
              <a:t>Rule</a:t>
            </a:r>
          </a:p>
          <a:p>
            <a:pPr algn="l"/>
            <a:r>
              <a:rPr lang="en-US" b="1" i="1" dirty="0"/>
              <a:t>Nouns Plural in Form:</a:t>
            </a:r>
            <a:endParaRPr lang="en-US" dirty="0"/>
          </a:p>
          <a:p>
            <a:pPr algn="l"/>
            <a:r>
              <a:rPr lang="en-US" dirty="0"/>
              <a:t>As a general rule use a singular verb with nouns that are plural in form but singular in meaning. The following nouns are usually singular in meaning: </a:t>
            </a:r>
            <a:r>
              <a:rPr lang="en-US" i="1" dirty="0"/>
              <a:t>news,</a:t>
            </a:r>
            <a:r>
              <a:rPr lang="en-US" dirty="0"/>
              <a:t> </a:t>
            </a:r>
            <a:r>
              <a:rPr lang="en-US" i="1" dirty="0"/>
              <a:t>economics, ethics, physics, mathematics, gallows, mumps, measles, shambles, where abouts </a:t>
            </a:r>
            <a:r>
              <a:rPr lang="en-US" dirty="0"/>
              <a:t>,  </a:t>
            </a:r>
            <a:r>
              <a:rPr lang="en-US" i="1" dirty="0"/>
              <a:t>innings, odds, wages,</a:t>
            </a:r>
            <a:r>
              <a:rPr lang="en-US" dirty="0"/>
              <a:t> etc.</a:t>
            </a:r>
          </a:p>
          <a:p>
            <a:pPr algn="l"/>
            <a:r>
              <a:rPr lang="en-US" b="1" i="1" dirty="0"/>
              <a:t>Model Sentences:</a:t>
            </a:r>
            <a:endParaRPr lang="en-US" dirty="0"/>
          </a:p>
          <a:p>
            <a:pPr algn="l"/>
            <a:r>
              <a:rPr lang="en-US" b="1" dirty="0"/>
              <a:t>Incorrect:	</a:t>
            </a:r>
            <a:r>
              <a:rPr lang="en-US" dirty="0"/>
              <a:t>Measles  are a contagious disease.</a:t>
            </a:r>
          </a:p>
          <a:p>
            <a:pPr algn="l"/>
            <a:r>
              <a:rPr lang="en-US" b="1" dirty="0"/>
              <a:t>Correct:	</a:t>
            </a:r>
            <a:r>
              <a:rPr lang="en-US" dirty="0"/>
              <a:t>Measles  is a contagious disease.</a:t>
            </a:r>
          </a:p>
          <a:p>
            <a:pPr algn="l"/>
            <a:r>
              <a:rPr lang="en-US" b="1" dirty="0"/>
              <a:t>Incorrect:	</a:t>
            </a:r>
            <a:r>
              <a:rPr lang="en-US" dirty="0"/>
              <a:t>Economics are very difficult subject.</a:t>
            </a:r>
          </a:p>
          <a:p>
            <a:pPr algn="l"/>
            <a:r>
              <a:rPr lang="en-US" b="1" dirty="0"/>
              <a:t>Correct:	</a:t>
            </a:r>
            <a:r>
              <a:rPr lang="en-US" dirty="0"/>
              <a:t>Economics is a very difficult subject.</a:t>
            </a:r>
          </a:p>
          <a:p>
            <a:pPr algn="l"/>
            <a:r>
              <a:rPr lang="en-US" b="1" dirty="0"/>
              <a:t>Incorrect:	</a:t>
            </a:r>
            <a:r>
              <a:rPr lang="en-US" dirty="0"/>
              <a:t>The news of his death were told by his wife.</a:t>
            </a:r>
          </a:p>
          <a:p>
            <a:pPr algn="l"/>
            <a:r>
              <a:rPr lang="en-US" b="1" dirty="0"/>
              <a:t>Correct:	</a:t>
            </a:r>
            <a:r>
              <a:rPr lang="en-US" dirty="0"/>
              <a:t>The news of his death was told by his wife.</a:t>
            </a:r>
          </a:p>
          <a:p>
            <a:pPr algn="l"/>
            <a:r>
              <a:rPr lang="en-US" b="1" dirty="0"/>
              <a:t>Incorrect:	</a:t>
            </a:r>
            <a:r>
              <a:rPr lang="en-US" dirty="0"/>
              <a:t>Mumps are very dangerous for the children.</a:t>
            </a:r>
          </a:p>
          <a:p>
            <a:endParaRPr lang="en-US" dirty="0"/>
          </a:p>
        </p:txBody>
      </p:sp>
      <p:pic>
        <p:nvPicPr>
          <p:cNvPr id="4" name="Audio 3">
            <a:hlinkClick r:id="" action="ppaction://media"/>
            <a:extLst>
              <a:ext uri="{FF2B5EF4-FFF2-40B4-BE49-F238E27FC236}">
                <a16:creationId xmlns:a16="http://schemas.microsoft.com/office/drawing/2014/main" id="{277F55D1-9F06-4390-979E-089FBD56D8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20F7B72-3981-4A7D-BB58-E28CD297C2E8}"/>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439D843E-C39F-47D2-A804-6CF8DAEEDA3F}"/>
              </a:ext>
            </a:extLst>
          </p:cNvPr>
          <p:cNvSpPr>
            <a:spLocks noGrp="1"/>
          </p:cNvSpPr>
          <p:nvPr>
            <p:ph type="sldNum" sz="quarter" idx="12"/>
          </p:nvPr>
        </p:nvSpPr>
        <p:spPr/>
        <p:txBody>
          <a:bodyPr/>
          <a:lstStyle/>
          <a:p>
            <a:fld id="{DF6957C2-B8E4-468B-8C1F-94E4587E0A77}" type="slidenum">
              <a:rPr lang="en-US" smtClean="0"/>
              <a:t>8</a:t>
            </a:fld>
            <a:endParaRPr lang="en-US"/>
          </a:p>
        </p:txBody>
      </p:sp>
    </p:spTree>
    <p:extLst>
      <p:ext uri="{BB962C8B-B14F-4D97-AF65-F5344CB8AC3E}">
        <p14:creationId xmlns:p14="http://schemas.microsoft.com/office/powerpoint/2010/main" val="3949441759"/>
      </p:ext>
    </p:extLst>
  </p:cSld>
  <p:clrMapOvr>
    <a:masterClrMapping/>
  </p:clrMapOvr>
  <mc:AlternateContent xmlns:mc="http://schemas.openxmlformats.org/markup-compatibility/2006" xmlns:p14="http://schemas.microsoft.com/office/powerpoint/2010/main">
    <mc:Choice Requires="p14">
      <p:transition spd="slow" p14:dur="2000" advTm="49731"/>
    </mc:Choice>
    <mc:Fallback xmlns="">
      <p:transition spd="slow" advTm="4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90843" y="1"/>
            <a:ext cx="11254154" cy="633046"/>
          </a:xfrm>
          <a:solidFill>
            <a:srgbClr val="7030A0"/>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90843" y="633047"/>
            <a:ext cx="11254154" cy="5746651"/>
          </a:xfrm>
        </p:spPr>
        <p:txBody>
          <a:bodyPr/>
          <a:lstStyle/>
          <a:p>
            <a:pPr algn="l"/>
            <a:r>
              <a:rPr lang="en-US" b="1" dirty="0"/>
              <a:t>Rule</a:t>
            </a:r>
          </a:p>
          <a:p>
            <a:pPr algn="l"/>
            <a:r>
              <a:rPr lang="en-US" dirty="0"/>
              <a:t>The following nouns are usually plural: </a:t>
            </a:r>
            <a:r>
              <a:rPr lang="en-US" i="1" dirty="0"/>
              <a:t>gymnastics, tactics, trousers, scissors, athletics, tidings, acoustics, riches, barrack, </a:t>
            </a:r>
            <a:r>
              <a:rPr lang="en-US" dirty="0"/>
              <a:t>etc.</a:t>
            </a:r>
          </a:p>
          <a:p>
            <a:pPr algn="l"/>
            <a:r>
              <a:rPr lang="en-US" b="1" i="1" dirty="0"/>
              <a:t>Model Sentences:</a:t>
            </a:r>
            <a:endParaRPr lang="en-US" dirty="0"/>
          </a:p>
          <a:p>
            <a:pPr algn="l"/>
            <a:r>
              <a:rPr lang="en-US" b="1" dirty="0"/>
              <a:t>Incorrect:	</a:t>
            </a:r>
            <a:r>
              <a:rPr lang="en-US" dirty="0"/>
              <a:t>Athletic is important for young people.</a:t>
            </a:r>
          </a:p>
          <a:p>
            <a:pPr algn="l"/>
            <a:r>
              <a:rPr lang="en-US" b="1" dirty="0"/>
              <a:t>Correct:	</a:t>
            </a:r>
            <a:r>
              <a:rPr lang="en-US" dirty="0"/>
              <a:t>Athletics are important for young people.</a:t>
            </a:r>
          </a:p>
          <a:p>
            <a:pPr algn="l"/>
            <a:r>
              <a:rPr lang="en-US" b="1" dirty="0"/>
              <a:t>Incorrect:	</a:t>
            </a:r>
            <a:r>
              <a:rPr lang="en-US" dirty="0"/>
              <a:t>Rich often takes wings and fly away.</a:t>
            </a:r>
          </a:p>
          <a:p>
            <a:pPr algn="l"/>
            <a:r>
              <a:rPr lang="en-US" b="1" dirty="0"/>
              <a:t>Correct:	</a:t>
            </a:r>
            <a:r>
              <a:rPr lang="en-US" dirty="0"/>
              <a:t>Riches often take wings and fly away.</a:t>
            </a:r>
          </a:p>
          <a:p>
            <a:pPr algn="l"/>
            <a:r>
              <a:rPr lang="en-US" b="1" dirty="0"/>
              <a:t>Incorrect:	</a:t>
            </a:r>
            <a:r>
              <a:rPr lang="en-US" dirty="0"/>
              <a:t>Gymnastic is becoming popular these days.</a:t>
            </a:r>
          </a:p>
          <a:p>
            <a:pPr algn="l"/>
            <a:r>
              <a:rPr lang="en-US" b="1" dirty="0"/>
              <a:t>Correct:	</a:t>
            </a:r>
            <a:r>
              <a:rPr lang="en-US" dirty="0"/>
              <a:t>Gymnastics are becoming popular these days.</a:t>
            </a:r>
          </a:p>
          <a:p>
            <a:endParaRPr lang="en-US" dirty="0"/>
          </a:p>
        </p:txBody>
      </p:sp>
      <p:pic>
        <p:nvPicPr>
          <p:cNvPr id="4" name="Audio 3">
            <a:hlinkClick r:id="" action="ppaction://media"/>
            <a:extLst>
              <a:ext uri="{FF2B5EF4-FFF2-40B4-BE49-F238E27FC236}">
                <a16:creationId xmlns:a16="http://schemas.microsoft.com/office/drawing/2014/main" id="{5318D278-C583-4787-9F5D-0617D9274E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2928015A-4F41-497D-B46F-36597462585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E425929-B4E8-4B73-A900-5A3F5E6DBB7F}"/>
              </a:ext>
            </a:extLst>
          </p:cNvPr>
          <p:cNvSpPr>
            <a:spLocks noGrp="1"/>
          </p:cNvSpPr>
          <p:nvPr>
            <p:ph type="sldNum" sz="quarter" idx="12"/>
          </p:nvPr>
        </p:nvSpPr>
        <p:spPr/>
        <p:txBody>
          <a:bodyPr/>
          <a:lstStyle/>
          <a:p>
            <a:fld id="{DF6957C2-B8E4-468B-8C1F-94E4587E0A77}" type="slidenum">
              <a:rPr lang="en-US" smtClean="0"/>
              <a:t>9</a:t>
            </a:fld>
            <a:endParaRPr lang="en-US"/>
          </a:p>
        </p:txBody>
      </p:sp>
    </p:spTree>
    <p:extLst>
      <p:ext uri="{BB962C8B-B14F-4D97-AF65-F5344CB8AC3E}">
        <p14:creationId xmlns:p14="http://schemas.microsoft.com/office/powerpoint/2010/main" val="296078183"/>
      </p:ext>
    </p:extLst>
  </p:cSld>
  <p:clrMapOvr>
    <a:masterClrMapping/>
  </p:clrMapOvr>
  <mc:AlternateContent xmlns:mc="http://schemas.openxmlformats.org/markup-compatibility/2006" xmlns:p14="http://schemas.microsoft.com/office/powerpoint/2010/main">
    <mc:Choice Requires="p14">
      <p:transition spd="slow" p14:dur="2000" advTm="24566"/>
    </mc:Choice>
    <mc:Fallback xmlns="">
      <p:transition spd="slow" advTm="2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3082</Words>
  <Application>Microsoft Office PowerPoint</Application>
  <PresentationFormat>Widescreen</PresentationFormat>
  <Paragraphs>313</Paragraphs>
  <Slides>28</Slides>
  <Notes>0</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Different types of subjects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shakeel amjad</dc:creator>
  <cp:lastModifiedBy>shakeel amjad</cp:lastModifiedBy>
  <cp:revision>9</cp:revision>
  <dcterms:created xsi:type="dcterms:W3CDTF">2020-04-18T11:17:06Z</dcterms:created>
  <dcterms:modified xsi:type="dcterms:W3CDTF">2020-05-04T03:25:39Z</dcterms:modified>
</cp:coreProperties>
</file>