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6" r:id="rId3"/>
    <p:sldId id="312" r:id="rId4"/>
    <p:sldId id="294" r:id="rId5"/>
    <p:sldId id="293" r:id="rId6"/>
    <p:sldId id="291" r:id="rId7"/>
    <p:sldId id="292" r:id="rId8"/>
    <p:sldId id="289" r:id="rId9"/>
    <p:sldId id="290" r:id="rId10"/>
    <p:sldId id="311" r:id="rId11"/>
    <p:sldId id="288" r:id="rId12"/>
    <p:sldId id="287" r:id="rId13"/>
    <p:sldId id="286" r:id="rId14"/>
    <p:sldId id="285" r:id="rId15"/>
    <p:sldId id="284" r:id="rId16"/>
    <p:sldId id="283" r:id="rId17"/>
    <p:sldId id="282" r:id="rId18"/>
    <p:sldId id="281" r:id="rId19"/>
    <p:sldId id="280" r:id="rId20"/>
    <p:sldId id="279" r:id="rId21"/>
    <p:sldId id="298" r:id="rId22"/>
    <p:sldId id="297" r:id="rId23"/>
    <p:sldId id="296" r:id="rId24"/>
    <p:sldId id="295" r:id="rId25"/>
    <p:sldId id="302" r:id="rId26"/>
    <p:sldId id="301" r:id="rId27"/>
    <p:sldId id="300" r:id="rId28"/>
    <p:sldId id="299" r:id="rId29"/>
    <p:sldId id="304" r:id="rId30"/>
    <p:sldId id="306" r:id="rId31"/>
    <p:sldId id="305" r:id="rId32"/>
    <p:sldId id="307" r:id="rId33"/>
    <p:sldId id="310" r:id="rId34"/>
    <p:sldId id="309" r:id="rId35"/>
    <p:sldId id="30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71C08-C743-4331-B4EF-945C60AB39C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EA4DC-5C5B-4798-8FB4-045B3562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0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E840-C2F3-4C92-B3DA-3392ACAD8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D0697-8836-4ADB-81E8-D95454B5B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34409-979D-4761-8467-104912E64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EB56-79B0-4150-9CFD-AFCF22B23DD8}" type="datetime1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0CD51-8776-4542-98C0-94431616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B09E9-3216-42F4-B8F2-E413BB62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5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EF0E-7621-428E-B27A-9032A26F8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CB72E-8F0D-44E3-A3A6-136C1E553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8F79F-AD98-42A8-9C2A-74DEEA8B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CFB1D-6373-44FD-AEFD-17B63FFC9F69}" type="datetime1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3F24D-B6F7-4755-B52F-4B33DAF61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EFFF2-56E1-4965-9851-47122F74B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7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B1EC39-6440-4C25-8CCB-A641160F3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DFFC2-9636-4553-BECC-D166BBAC0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CB2B5-7227-4B8C-87D9-FA747E4F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D09C-222F-4F4B-8461-04261286AFDD}" type="datetime1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0AF6-74AA-4046-8887-70FA778FA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5D687-63A8-4862-B518-D86BE8C87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3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325F-E206-4A48-8463-E581108D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FC9CF-C726-45BB-9E9F-A4F3E417E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42F3C-0C58-4C84-AEAC-2DE1453E7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5B47-37DA-4F4E-905D-22E65C41C9B7}" type="datetime1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4D065-AE17-426A-B67C-2874F632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782A8-7588-4587-B3A3-D97049F8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2F106-C977-43C6-A464-275AAA95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42F40-635B-4F94-9AEC-01CADF59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32C11-8963-4BC4-8203-5D535BD4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01CC-2098-4968-A5DA-EBA28DF91A8C}" type="datetime1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3685F-F0CA-473C-8ED0-6D23EC06B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33A34-2A25-44FC-B067-2CF79592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7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5EAED-34AE-424F-BDFB-D5FE11F5F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F34F7-C9A6-49D1-81C8-C3985BE244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5D8ACC-97F2-4DE3-BD94-0E55774A5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C8952-B39A-4D6E-A8CB-31BEFE46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D2C8-70BB-4858-8E9A-8A5587059722}" type="datetime1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F09C7-1396-470A-9CC5-6CB8FB358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A0821-207C-4500-B6BE-D4C28272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7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73A6-A8BC-4E2E-A4FD-8864D5EE2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157B7-46EA-4184-9211-66AB640B0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054E4-F048-4B87-B89B-2A6203ECE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E05CF-4FFD-4F7E-B92C-471E8B4A84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A935CE-767A-4302-BC4B-AB0872A2E3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3ECA3-BDB7-4104-925B-E01C6CC19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2FAFE-0E39-47D4-9BCC-C4A652135804}" type="datetime1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016E27-678A-4F5D-BAB0-F59B8DC70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981C78-90F2-4199-AED6-7C23C1476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6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D48C-8578-4B08-A5B5-2DBABE36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1E1C2-F7FE-47D9-878C-CEEA5E28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F83A-76AA-454C-9AF6-4A066E8CF63B}" type="datetime1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324E0-F02B-43AA-9C27-3EF860077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4D5A69-234B-42C6-A4FA-91CC381E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2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74CCE4-3C14-4234-932A-DABD40C3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C406-6B79-4C98-BA73-E9997893A78C}" type="datetime1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35331-E22E-4B21-A95B-4764B0751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14C09-F484-4A55-ABED-3425F6C0B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4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2CD54-3BE0-496A-83F1-6F688104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28DF9-0B2F-42E4-8A5B-7B60321CF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7A712-ACBC-410F-8C2D-9B64448E2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7C729-C654-488D-BD4E-2883B38E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3926-5638-453A-B0CE-41EC1C642996}" type="datetime1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E0FD9-3FE1-4FCF-913F-E19CCBBC8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5C0FB-AA2F-4819-9074-9375A15F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0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824AB-2546-42FD-8E6D-73FA06A1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A15AF8-3492-4B29-9348-AB979AC3A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1A4F5-4CF3-493D-809F-7D7D571AE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601B0-BABD-495D-809A-02694EF9C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5022E-17F8-410B-AF6C-B6E94AD55A6C}" type="datetime1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3867C-9736-48F5-91FF-FBF92C778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64EF5-1AE3-4DA2-A0FF-E9FDEFEB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0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9D5A47-7271-429F-BF9E-58149BB17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AC7CF-5C73-4B83-9F74-7B795BB64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BD081-9A57-4286-B4C6-A0E46F332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206AA-AE46-4C95-90CA-175C0BBEC8B4}" type="datetime1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A8D44-ACB0-4943-B041-30FF168D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13CB2-699D-42E2-BCAB-80D9F8F39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57C2-B8E4-468B-8C1F-94E4587E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8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3600" dirty="0"/>
              <a:t>Dependent Clauses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A1C3DB-8B5D-4D3D-AEFC-F65C962C8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9F4A-F379-4234-9E50-E7D3ADA4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82BE9-B584-4E9B-AF96-8BF2FB8D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8"/>
    </mc:Choice>
    <mc:Fallback xmlns="">
      <p:transition spd="slow" advTm="11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>
            <a:normAutofit/>
          </a:bodyPr>
          <a:lstStyle/>
          <a:p>
            <a:pPr algn="l"/>
            <a:r>
              <a:rPr lang="en-US" b="1" i="1" dirty="0"/>
              <a:t>Examples: </a:t>
            </a:r>
          </a:p>
          <a:p>
            <a:pPr algn="l"/>
            <a:endParaRPr lang="en-US" dirty="0"/>
          </a:p>
          <a:p>
            <a:pPr marL="514350" indent="-514350" algn="l">
              <a:buAutoNum type="romanLcPeriod"/>
            </a:pPr>
            <a:r>
              <a:rPr lang="en-US" dirty="0"/>
              <a:t>The student </a:t>
            </a:r>
            <a:r>
              <a:rPr lang="en-US" b="1" dirty="0"/>
              <a:t>whose hand was up</a:t>
            </a:r>
            <a:r>
              <a:rPr lang="en-US" dirty="0"/>
              <a:t> gave the wrong answer. (</a:t>
            </a:r>
            <a:r>
              <a:rPr lang="en-US" i="1" dirty="0"/>
              <a:t>Whose hand was up</a:t>
            </a:r>
            <a:r>
              <a:rPr lang="en-US" dirty="0"/>
              <a:t> is the adjective clause with </a:t>
            </a:r>
            <a:r>
              <a:rPr lang="en-US" i="1" dirty="0"/>
              <a:t>whose</a:t>
            </a:r>
            <a:r>
              <a:rPr lang="en-US" dirty="0"/>
              <a:t>, the relative pronoun, renaming and modifying </a:t>
            </a:r>
            <a:r>
              <a:rPr lang="en-US" i="1" dirty="0"/>
              <a:t>student</a:t>
            </a:r>
            <a:r>
              <a:rPr lang="en-US" dirty="0"/>
              <a:t>.) </a:t>
            </a:r>
          </a:p>
          <a:p>
            <a:pPr marL="514350" indent="-514350" algn="l">
              <a:buAutoNum type="romanLcPeriod"/>
            </a:pPr>
            <a:endParaRPr lang="en-US" dirty="0"/>
          </a:p>
          <a:p>
            <a:pPr algn="l"/>
            <a:r>
              <a:rPr lang="en-US" b="1" dirty="0"/>
              <a:t>ii.	</a:t>
            </a:r>
            <a:r>
              <a:rPr lang="en-US" dirty="0"/>
              <a:t>Hassan is a person</a:t>
            </a:r>
            <a:r>
              <a:rPr lang="en-US" i="1" dirty="0"/>
              <a:t> </a:t>
            </a:r>
            <a:r>
              <a:rPr lang="en-US" b="1" dirty="0"/>
              <a:t>in whom I can place my confidence</a:t>
            </a:r>
            <a:r>
              <a:rPr lang="en-US" dirty="0"/>
              <a:t>. (In whom I can place my confidence is the adjective clause with whom, the relative pronoun, with the preposition in between it and person, the word that whom renames and modifies.)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5A7CC5-05B6-4614-A0FA-294B40C26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36929-310F-4BB1-9A49-2E5FA806E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5663C-2FB4-4886-9AD5-B6C617B7B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0"/>
    </mc:Choice>
    <mc:Fallback xmlns="">
      <p:transition spd="slow" advTm="4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dirty="0"/>
              <a:t>A relative clause</a:t>
            </a:r>
            <a:r>
              <a:rPr lang="en-US" dirty="0"/>
              <a:t> is a dependent clause that functions as an adjective; that is, it modifies a noun or pronoun. </a:t>
            </a:r>
          </a:p>
          <a:p>
            <a:pPr algn="l"/>
            <a:r>
              <a:rPr lang="en-US" dirty="0"/>
              <a:t>For this reason, relative clauses are also called adjective clauses. </a:t>
            </a:r>
          </a:p>
          <a:p>
            <a:pPr algn="l"/>
            <a:r>
              <a:rPr lang="en-US" dirty="0"/>
              <a:t>	</a:t>
            </a:r>
            <a:r>
              <a:rPr lang="en-US" b="1" dirty="0" err="1"/>
              <a:t>i</a:t>
            </a:r>
            <a:r>
              <a:rPr lang="en-US" b="1" dirty="0"/>
              <a:t>.	</a:t>
            </a:r>
            <a:r>
              <a:rPr lang="en-US" dirty="0"/>
              <a:t>This is the book </a:t>
            </a:r>
            <a:r>
              <a:rPr lang="en-US" b="1" dirty="0"/>
              <a:t>which I wanted last year.</a:t>
            </a:r>
            <a:r>
              <a:rPr lang="en-US" dirty="0"/>
              <a:t> 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ii.	</a:t>
            </a:r>
            <a:r>
              <a:rPr lang="en-US" dirty="0"/>
              <a:t>Everyone </a:t>
            </a:r>
            <a:r>
              <a:rPr lang="en-US" b="1" dirty="0"/>
              <a:t>who studied for the exam</a:t>
            </a:r>
            <a:r>
              <a:rPr lang="en-US" dirty="0"/>
              <a:t> passed it easily.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dirty="0"/>
              <a:t>In this first sentence, the dependent clause which I wanted is a relative clause that modifies the noun phrase the book.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This noun phrase is the antecedent of the relative clause.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F32B19-A14F-4BBA-A1A3-720498390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1B76F-3A32-4B10-BAC5-1C36CE16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C6889-A04F-4BA0-AFA4-00810B5A0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39"/>
    </mc:Choice>
    <mc:Fallback xmlns="">
      <p:transition spd="slow" advTm="33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dirty="0"/>
              <a:t>Find the adjective clause in the following sentences and tell which word it modifies.</a:t>
            </a:r>
          </a:p>
          <a:p>
            <a:pPr algn="l"/>
            <a:endParaRPr lang="en-US" dirty="0"/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I play a kind of music that nobody likes.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man whom you saw was not the famous actor.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I remember the day when I took my first class.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I have a neighbor whose parents live in Australia.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hint that I learned about cleaning the room saved me much work.</a:t>
            </a:r>
          </a:p>
          <a:p>
            <a:pPr algn="l"/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DCEE13-A958-49CE-BFAD-13DC9F175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D969C-4D4E-4015-B22E-01001F61F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118C1-BDBC-4917-BD7F-E312BCF8B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68"/>
    </mc:Choice>
    <mc:Fallback xmlns="">
      <p:transition spd="slow" advTm="3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i="1" u="sng" dirty="0"/>
              <a:t>Relative Pronouns as Subjects:</a:t>
            </a:r>
            <a:endParaRPr lang="en-US" dirty="0"/>
          </a:p>
          <a:p>
            <a:pPr algn="l"/>
            <a:r>
              <a:rPr lang="en-US" dirty="0"/>
              <a:t>	</a:t>
            </a:r>
          </a:p>
          <a:p>
            <a:pPr algn="l"/>
            <a:r>
              <a:rPr lang="en-US" dirty="0"/>
              <a:t>A relative pronoun may be the subject of its own clause. Subject pattern relative clauses are formed as follows:</a:t>
            </a:r>
          </a:p>
          <a:p>
            <a:pPr algn="l"/>
            <a:r>
              <a:rPr lang="en-US" dirty="0"/>
              <a:t>		Who</a:t>
            </a:r>
          </a:p>
          <a:p>
            <a:pPr algn="l"/>
            <a:r>
              <a:rPr lang="en-US" dirty="0"/>
              <a:t>		Which	+ verb + complement</a:t>
            </a:r>
          </a:p>
          <a:p>
            <a:pPr algn="l"/>
            <a:r>
              <a:rPr lang="en-US" dirty="0"/>
              <a:t>		That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Football, which is the most popular American sport,</a:t>
            </a:r>
            <a:r>
              <a:rPr lang="en-US" dirty="0"/>
              <a:t> began at Harvard University.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964FA0-2B09-47C0-88B5-11140C9D6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4F91F-655E-4EB9-B9E3-F0BE2F551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C1D99-9872-4BE3-A2EE-12F6B83D0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2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84"/>
    </mc:Choice>
    <mc:Fallback xmlns="">
      <p:transition spd="slow" advTm="6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i="1" u="sng" dirty="0"/>
              <a:t>Relative Pronouns as Objects:</a:t>
            </a:r>
            <a:endParaRPr lang="en-US" dirty="0"/>
          </a:p>
          <a:p>
            <a:pPr algn="l"/>
            <a:r>
              <a:rPr lang="en-US" b="1" dirty="0"/>
              <a:t> </a:t>
            </a:r>
            <a:endParaRPr lang="en-US" dirty="0"/>
          </a:p>
          <a:p>
            <a:pPr algn="l"/>
            <a:r>
              <a:rPr lang="en-US" b="1" dirty="0"/>
              <a:t>	</a:t>
            </a:r>
            <a:r>
              <a:rPr lang="en-US" dirty="0"/>
              <a:t>A relative pronoun may be an object in its own clause. Object pattern relative clauses are formed as follows:</a:t>
            </a:r>
          </a:p>
          <a:p>
            <a:pPr algn="l"/>
            <a:r>
              <a:rPr lang="en-US" dirty="0"/>
              <a:t>		Whom</a:t>
            </a:r>
          </a:p>
          <a:p>
            <a:pPr algn="l"/>
            <a:r>
              <a:rPr lang="en-US" dirty="0"/>
              <a:t>		Which 	+ subject + verb + complement</a:t>
            </a:r>
          </a:p>
          <a:p>
            <a:pPr algn="l"/>
            <a:r>
              <a:rPr lang="en-US" dirty="0"/>
              <a:t>		That</a:t>
            </a:r>
          </a:p>
          <a:p>
            <a:pPr algn="l"/>
            <a:r>
              <a:rPr lang="en-US" dirty="0"/>
              <a:t>		The address </a:t>
            </a:r>
            <a:r>
              <a:rPr lang="en-US" b="1" i="1" dirty="0"/>
              <a:t>that he gave me was</a:t>
            </a:r>
            <a:r>
              <a:rPr lang="en-US" dirty="0"/>
              <a:t> incorrect.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37B456-78DB-451A-B067-AF22B6309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8BE69-6528-4080-80AD-760DF7F1F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D72BE-BD35-4233-BF59-4DE40AED1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9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14"/>
    </mc:Choice>
    <mc:Fallback xmlns="">
      <p:transition spd="slow" advTm="4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i="1" u="sng" dirty="0"/>
              <a:t>Possessive Relative Clauses:</a:t>
            </a:r>
            <a:endParaRPr lang="en-US" dirty="0"/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dirty="0"/>
              <a:t>In these clauses, which show possession, the relative pronoun whose replaces a possessive word such as Ali, his , our their, the company’s or its, possessive relative clauses can follow the subject or the object pattern, and they may be restrictive or nonrestrictive.</a:t>
            </a:r>
          </a:p>
          <a:p>
            <a:pPr algn="l"/>
            <a:r>
              <a:rPr lang="en-US" b="1" i="1" dirty="0"/>
              <a:t>Example:	</a:t>
            </a:r>
            <a:r>
              <a:rPr lang="en-US" dirty="0"/>
              <a:t>You must trust only that person whose honesty is above board.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7CEBD6-DEDE-49CB-BD14-8D8CCFCA1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10FA1-F582-46FD-9339-7C47CC0D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7E348-F00A-48E6-9D12-83F920E5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40"/>
    </mc:Choice>
    <mc:Fallback xmlns="">
      <p:transition spd="slow" advTm="29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dirty="0"/>
              <a:t>Find the adjective clause in the following sentences and tell which word it modifies.</a:t>
            </a:r>
            <a:endParaRPr lang="en-US" dirty="0"/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singer that you see on stage is my friend.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owner is a woman by whom many things have been accomplished.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teacher who gives the girls piano lessons lives next door.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man whose leg was broken was taken to the hospital.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This is the place where he started his business.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ride that we rode at the amusement park was very scary.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Here is the place where the plane wrecked.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diamond in that ring that Ali bought was gigantic.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dress that the Queen is wearing weighs fifty pounds.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student whose hand was raised shouted out the answer.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43DD35-6F09-44AE-ACFD-90FF9A53B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CF89F-04F3-4A63-A947-19BC27C8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F5EC8-9573-467B-A84E-2259E4F3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33"/>
    </mc:Choice>
    <mc:Fallback xmlns="">
      <p:transition spd="slow" advTm="32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i="1" u="sng" dirty="0"/>
              <a:t>Adverbial Relative Clauses:</a:t>
            </a:r>
            <a:endParaRPr lang="en-US" dirty="0"/>
          </a:p>
          <a:p>
            <a:pPr algn="l"/>
            <a:r>
              <a:rPr lang="en-US" dirty="0"/>
              <a:t>Relative clauses may also be introduced by the relative adverbs when and where. </a:t>
            </a:r>
          </a:p>
          <a:p>
            <a:pPr algn="l"/>
            <a:r>
              <a:rPr lang="en-US" dirty="0"/>
              <a:t>Adverbial relative clauses refer to a time or a place, and they replace entire prepositional phrases like Sunday and in the city. </a:t>
            </a:r>
          </a:p>
          <a:p>
            <a:pPr algn="l"/>
            <a:r>
              <a:rPr lang="en-US" dirty="0"/>
              <a:t>Adverbial relative clauses may be restrictive or nonrestrictive. </a:t>
            </a:r>
          </a:p>
          <a:p>
            <a:pPr algn="l"/>
            <a:r>
              <a:rPr lang="en-US" dirty="0"/>
              <a:t>They are composed of </a:t>
            </a:r>
          </a:p>
          <a:p>
            <a:pPr algn="l"/>
            <a:r>
              <a:rPr lang="en-US" dirty="0"/>
              <a:t>		When </a:t>
            </a:r>
          </a:p>
          <a:p>
            <a:pPr algn="l"/>
            <a:r>
              <a:rPr lang="en-US" dirty="0"/>
              <a:t>		 + subject + verb + complement</a:t>
            </a:r>
          </a:p>
          <a:p>
            <a:pPr algn="l"/>
            <a:r>
              <a:rPr lang="en-US" dirty="0"/>
              <a:t>		where</a:t>
            </a:r>
          </a:p>
          <a:p>
            <a:pPr algn="l"/>
            <a:r>
              <a:rPr lang="en-US" b="1" dirty="0"/>
              <a:t> </a:t>
            </a:r>
            <a:endParaRPr lang="en-US" dirty="0"/>
          </a:p>
          <a:p>
            <a:pPr algn="l"/>
            <a:r>
              <a:rPr lang="en-US" dirty="0"/>
              <a:t>The lives of thousands of Muslims changed during the night of August 13, 1947, </a:t>
            </a:r>
            <a:r>
              <a:rPr lang="en-US" b="1" dirty="0"/>
              <a:t>when Pakistan came into being.</a:t>
            </a:r>
            <a:endParaRPr lang="en-US" dirty="0"/>
          </a:p>
          <a:p>
            <a:pPr algn="l"/>
            <a:r>
              <a:rPr lang="en-US" dirty="0"/>
              <a:t>Using the various kinds of clauses as with the use of the </a:t>
            </a:r>
            <a:r>
              <a:rPr lang="en-US" dirty="0" err="1"/>
              <a:t>verbals</a:t>
            </a:r>
            <a:r>
              <a:rPr lang="en-US" dirty="0"/>
              <a:t> can give variety to your sentences. Adjective clauses can be used that way.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EB71EB-804B-4E25-B246-51465B24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D18D2-D5E3-47E9-A062-DF605094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ADA86-B23F-4541-AACE-2BA8CA72A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49"/>
    </mc:Choice>
    <mc:Fallback xmlns="">
      <p:transition spd="slow" advTm="7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dirty="0"/>
              <a:t>Combine the following sentences using an adjective clause using the introductory words </a:t>
            </a:r>
            <a:r>
              <a:rPr lang="en-US" b="1" dirty="0"/>
              <a:t>who, whose, whom, which, that, when and where.</a:t>
            </a:r>
            <a:endParaRPr lang="en-US" dirty="0"/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They followed the strange man. He had just come from the dark alley.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plot is covered with salt grass. We play baseball there.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A minute passed in complete silence. Tahir announced his wedding plans then.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newspaper had been delivered late. It is the one I receive.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I bought Jim a book. The book is about magic.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school has been closed. The students were exposed to asbestos there.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clinic processed the MRI. The MRI showed my back problem.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Hassan contacted the artist. The artist was going to paint his portrait.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hour went by very slowly. We were waiting for their arrival.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children were lost there. I found them in the woods.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1B6ABB-4392-413A-BE19-040BB7BCE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79F97-34D3-41A6-BC57-FDECDACEF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43BD1-B5DB-4072-BA9E-E07D3B8B4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7"/>
    </mc:Choice>
    <mc:Fallback xmlns="">
      <p:transition spd="slow" advTm="38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dirty="0"/>
              <a:t>In using an adjective clause, you should always place it as near to the word it modifies as possible.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If you misplace the adjective clause, it makes a ridiculous sentence or one that is unclear. </a:t>
            </a:r>
          </a:p>
          <a:p>
            <a:pPr algn="l"/>
            <a:r>
              <a:rPr lang="en-US" dirty="0"/>
              <a:t>Examples: </a:t>
            </a:r>
          </a:p>
          <a:p>
            <a:pPr algn="l"/>
            <a:r>
              <a:rPr lang="en-US" b="1" i="1" dirty="0"/>
              <a:t>Misplaced:	</a:t>
            </a:r>
            <a:r>
              <a:rPr lang="en-US" dirty="0"/>
              <a:t>I waved to my dog from the car </a:t>
            </a:r>
            <a:r>
              <a:rPr lang="en-US" b="1" dirty="0"/>
              <a:t>that had just licked my face</a:t>
            </a:r>
            <a:r>
              <a:rPr lang="en-US" dirty="0"/>
              <a:t>. (The car did not lick my face; the dog did.)</a:t>
            </a:r>
          </a:p>
          <a:p>
            <a:pPr algn="l"/>
            <a:r>
              <a:rPr lang="en-US" b="1" i="1" dirty="0"/>
              <a:t>Placed:	</a:t>
            </a:r>
            <a:r>
              <a:rPr lang="en-US" dirty="0"/>
              <a:t>From the car I waved to my dog </a:t>
            </a:r>
            <a:r>
              <a:rPr lang="en-US" b="1" dirty="0"/>
              <a:t>that had just licked my face</a:t>
            </a:r>
            <a:r>
              <a:rPr lang="en-US" dirty="0"/>
              <a:t>. (Now the clause is as close as it can be to the word it modifies. </a:t>
            </a:r>
            <a:r>
              <a:rPr lang="en-US" i="1" dirty="0"/>
              <a:t>That </a:t>
            </a:r>
            <a:r>
              <a:rPr lang="en-US" dirty="0"/>
              <a:t>is next to </a:t>
            </a:r>
            <a:r>
              <a:rPr lang="en-US" i="1" dirty="0"/>
              <a:t>dog</a:t>
            </a:r>
            <a:r>
              <a:rPr lang="en-US" dirty="0"/>
              <a:t>.)</a:t>
            </a:r>
          </a:p>
          <a:p>
            <a:pPr algn="l"/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D0092F-FBD9-4B8F-A2B6-7C95931C8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B0FCC-9CB2-4D44-AB15-ADD8BAB19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D6020-74E8-4213-80C0-BCA10CE58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80"/>
    </mc:Choice>
    <mc:Fallback xmlns="">
      <p:transition spd="slow" advTm="3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Dependent clauses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 </a:t>
            </a:r>
            <a:r>
              <a:rPr lang="en-US" dirty="0"/>
              <a:t>Now all the three types of clauses are explained in detail.</a:t>
            </a:r>
          </a:p>
          <a:p>
            <a:pPr algn="l"/>
            <a:r>
              <a:rPr lang="en-US" b="1" dirty="0"/>
              <a:t>Noun clause</a:t>
            </a:r>
          </a:p>
          <a:p>
            <a:pPr algn="l"/>
            <a:r>
              <a:rPr lang="en-US" dirty="0"/>
              <a:t>A </a:t>
            </a:r>
            <a:r>
              <a:rPr lang="en-US" i="1" dirty="0"/>
              <a:t>noun clause</a:t>
            </a:r>
            <a:r>
              <a:rPr lang="en-US" dirty="0"/>
              <a:t> is a dependent clause that can be used in the same way as a noun or pronoun. It can be </a:t>
            </a:r>
            <a:r>
              <a:rPr lang="en-US" b="1" dirty="0"/>
              <a:t>a subject, predicate nominative, direct object, appositive, indirect object, or object of the preposition</a:t>
            </a:r>
            <a:r>
              <a:rPr lang="en-US" dirty="0"/>
              <a:t>. </a:t>
            </a:r>
          </a:p>
          <a:p>
            <a:pPr algn="l"/>
            <a:r>
              <a:rPr lang="en-US" dirty="0"/>
              <a:t>Some of the words that introduce </a:t>
            </a:r>
            <a:r>
              <a:rPr lang="en-US" i="1" dirty="0"/>
              <a:t>noun clauses</a:t>
            </a:r>
            <a:r>
              <a:rPr lang="en-US" dirty="0"/>
              <a:t> are </a:t>
            </a:r>
            <a:r>
              <a:rPr lang="en-US" b="1" dirty="0"/>
              <a:t>that, whether, who, why, whom, what, how, when, whoever, where, and whomever. </a:t>
            </a:r>
          </a:p>
          <a:p>
            <a:pPr algn="l"/>
            <a:r>
              <a:rPr lang="en-US" dirty="0"/>
              <a:t>Notice that some of these words also introduce adjective and adverb clauses. </a:t>
            </a:r>
          </a:p>
          <a:p>
            <a:pPr algn="l"/>
            <a:r>
              <a:rPr lang="en-US" dirty="0"/>
              <a:t> 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B01C65-45E5-4FC7-B7B5-EFB5D31FE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89D10-0EC1-41D9-BED5-957DE68E7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2E432-C80F-4054-9381-E8C716E51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1"/>
    </mc:Choice>
    <mc:Fallback xmlns="">
      <p:transition spd="slow" advTm="4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dirty="0"/>
              <a:t>Rewrite the following sentences placing the adjective clause in the correct place.</a:t>
            </a:r>
          </a:p>
          <a:p>
            <a:pPr algn="l"/>
            <a:endParaRPr lang="en-US" dirty="0"/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They drove to the lake in their new car where they love to fish for bass.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large limousine pulled up to the curb which was loaded with students for the picnic.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new tricycle was smashed on the driveway that had been delivered yesterday.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We showed the pictures to our friends that we had taken at the wedding.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We caught several fish with the new bait which we cooked for dinner.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C390E0-5A3B-452B-B248-32688FFF7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701F3-0B6E-452B-8758-2C292ECD0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1E064-0D7B-4571-852F-1CAF55B1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1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0"/>
    </mc:Choice>
    <mc:Fallback xmlns="">
      <p:transition spd="slow" advTm="25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dirty="0"/>
              <a:t>A complex sentence is made up of an independent clause and a dependent clause. </a:t>
            </a:r>
          </a:p>
          <a:p>
            <a:pPr algn="l"/>
            <a:r>
              <a:rPr lang="en-US" b="1" i="1" dirty="0"/>
              <a:t>Example: </a:t>
            </a:r>
            <a:endParaRPr lang="en-US" dirty="0"/>
          </a:p>
          <a:p>
            <a:pPr algn="l"/>
            <a:r>
              <a:rPr lang="en-US" dirty="0"/>
              <a:t>The television was playing (independent clause which can stand alone and make sense) as I left the room (dependent clause which must be attached to the independent clause to make sense).</a:t>
            </a:r>
          </a:p>
          <a:p>
            <a:pPr algn="l"/>
            <a:r>
              <a:rPr lang="en-US" dirty="0"/>
              <a:t>An </a:t>
            </a:r>
            <a:r>
              <a:rPr lang="en-US" b="1" dirty="0"/>
              <a:t>adverb clause</a:t>
            </a:r>
            <a:r>
              <a:rPr lang="en-US" dirty="0"/>
              <a:t> is a dependent clause that modifies a verb, adjective, or another adverb. It usually modifies the verb.</a:t>
            </a:r>
          </a:p>
          <a:p>
            <a:pPr algn="l"/>
            <a:r>
              <a:rPr lang="en-US" i="1" dirty="0"/>
              <a:t>Adverb clauses</a:t>
            </a:r>
            <a:r>
              <a:rPr lang="en-US" dirty="0"/>
              <a:t> are introduced by </a:t>
            </a:r>
            <a:r>
              <a:rPr lang="en-US" i="1" dirty="0"/>
              <a:t>subordinate conjunctions</a:t>
            </a:r>
            <a:r>
              <a:rPr lang="en-US" dirty="0"/>
              <a:t> </a:t>
            </a:r>
            <a:r>
              <a:rPr lang="en-US" b="1" dirty="0"/>
              <a:t>including after, although, as, as if, before, because, if, since, so that, than, though, unless, until, when, where, and while</a:t>
            </a:r>
            <a:r>
              <a:rPr lang="en-US" dirty="0"/>
              <a:t>. These are just some of the more common ones. 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b="1" i="1" dirty="0"/>
              <a:t>Example:	</a:t>
            </a:r>
            <a:r>
              <a:rPr lang="en-US" dirty="0"/>
              <a:t>They arrived before the game had ended. ("before the game had ended" is the adverb clause modifying the verb </a:t>
            </a:r>
            <a:r>
              <a:rPr lang="en-US" i="1" dirty="0"/>
              <a:t>arrived</a:t>
            </a:r>
            <a:r>
              <a:rPr lang="en-US" dirty="0"/>
              <a:t> telling when.)</a:t>
            </a:r>
          </a:p>
          <a:p>
            <a:pPr algn="l"/>
            <a:r>
              <a:rPr lang="en-US" dirty="0"/>
              <a:t>We can divide adverb clauses into different types: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0A1889-E62C-4189-93CB-0C6A1EB63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F1E19-54B4-4803-AEEA-5195043CD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D9250-37A4-4496-927F-53F1B2DC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2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07"/>
    </mc:Choice>
    <mc:Fallback xmlns="">
      <p:transition spd="slow" advTm="49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i="1" u="sng" dirty="0" err="1"/>
              <a:t>i</a:t>
            </a:r>
            <a:r>
              <a:rPr lang="en-US" b="1" i="1" u="sng" dirty="0"/>
              <a:t>. Time Clauses:</a:t>
            </a:r>
            <a:endParaRPr lang="en-US" dirty="0"/>
          </a:p>
          <a:p>
            <a:pPr algn="l"/>
            <a:r>
              <a:rPr lang="en-US" b="1" dirty="0"/>
              <a:t> </a:t>
            </a:r>
            <a:endParaRPr lang="en-US" dirty="0"/>
          </a:p>
          <a:p>
            <a:pPr algn="l"/>
            <a:r>
              <a:rPr lang="en-US" dirty="0"/>
              <a:t>An </a:t>
            </a:r>
            <a:r>
              <a:rPr lang="en-US" b="1" dirty="0"/>
              <a:t>adverbial time clause</a:t>
            </a:r>
            <a:r>
              <a:rPr lang="en-US" dirty="0"/>
              <a:t> tells when the action described by the independent clause verb took place. A time clause is introduced by the subordinators </a:t>
            </a:r>
            <a:r>
              <a:rPr lang="en-US" b="1" dirty="0"/>
              <a:t>when (ever), while, as soon as, after, since, as, before, and until.</a:t>
            </a:r>
            <a:endParaRPr lang="en-US" dirty="0"/>
          </a:p>
          <a:p>
            <a:pPr marL="457200" lvl="0" indent="-457200" algn="l">
              <a:buFont typeface="+mj-lt"/>
              <a:buAutoNum type="arabicPeriod"/>
            </a:pPr>
            <a:r>
              <a:rPr lang="en-US" b="1" dirty="0"/>
              <a:t>When people had to hunt for food</a:t>
            </a:r>
            <a:r>
              <a:rPr lang="en-US" dirty="0"/>
              <a:t>, they had continuous moderate exercise.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People were eating a lot of protein </a:t>
            </a:r>
            <a:r>
              <a:rPr lang="en-US" b="1" dirty="0"/>
              <a:t>while they were living on farms.</a:t>
            </a:r>
            <a:endParaRPr lang="en-US" dirty="0"/>
          </a:p>
          <a:p>
            <a:pPr marL="457200" lvl="0" indent="-457200" algn="l">
              <a:buFont typeface="+mj-lt"/>
              <a:buAutoNum type="arabicPeriod"/>
            </a:pPr>
            <a:r>
              <a:rPr lang="en-US" b="1" dirty="0"/>
              <a:t>After people moved to urban areas,</a:t>
            </a:r>
            <a:r>
              <a:rPr lang="en-US" dirty="0"/>
              <a:t> they had less protein in their diet.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Our eating habits changed </a:t>
            </a:r>
            <a:r>
              <a:rPr lang="en-US" b="1" dirty="0"/>
              <a:t>as soon as food processing methods improved.</a:t>
            </a:r>
            <a:endParaRPr lang="en-US" dirty="0"/>
          </a:p>
          <a:p>
            <a:pPr algn="l"/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5AD734-CC6A-40F8-92BE-00BAEBBF6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2C1C2-23DC-4A91-AE84-7C968363F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314D6-0674-4931-9724-320CB42AA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52"/>
    </mc:Choice>
    <mc:Fallback xmlns="">
      <p:transition spd="slow" advTm="48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i="1" u="sng" dirty="0"/>
              <a:t>ii. Place Clauses:</a:t>
            </a:r>
            <a:endParaRPr lang="en-US" dirty="0"/>
          </a:p>
          <a:p>
            <a:pPr algn="l"/>
            <a:r>
              <a:rPr lang="en-US" b="1" dirty="0"/>
              <a:t> </a:t>
            </a:r>
            <a:endParaRPr lang="en-US" dirty="0"/>
          </a:p>
          <a:p>
            <a:pPr algn="l"/>
            <a:r>
              <a:rPr lang="en-US" dirty="0"/>
              <a:t>An </a:t>
            </a:r>
            <a:r>
              <a:rPr lang="en-US" b="1" dirty="0"/>
              <a:t>adverbial place clause</a:t>
            </a:r>
            <a:r>
              <a:rPr lang="en-US" dirty="0"/>
              <a:t> tells where the action described by the main verb took place. </a:t>
            </a:r>
          </a:p>
          <a:p>
            <a:pPr algn="l"/>
            <a:r>
              <a:rPr lang="en-US" dirty="0"/>
              <a:t>A place clause is introduced by the subordinators </a:t>
            </a:r>
            <a:r>
              <a:rPr lang="en-US" b="1" dirty="0"/>
              <a:t>where </a:t>
            </a:r>
            <a:r>
              <a:rPr lang="en-US" dirty="0"/>
              <a:t>(a definite place), </a:t>
            </a:r>
            <a:r>
              <a:rPr lang="en-US" b="1" dirty="0"/>
              <a:t>wherever</a:t>
            </a:r>
            <a:r>
              <a:rPr lang="en-US" dirty="0"/>
              <a:t> (anyplace), </a:t>
            </a:r>
            <a:r>
              <a:rPr lang="en-US" b="1" dirty="0"/>
              <a:t>everywhere</a:t>
            </a:r>
            <a:r>
              <a:rPr lang="en-US" dirty="0"/>
              <a:t> (everyplace), and </a:t>
            </a:r>
            <a:r>
              <a:rPr lang="en-US" b="1" dirty="0"/>
              <a:t>anywhere</a:t>
            </a:r>
            <a:r>
              <a:rPr lang="en-US" dirty="0"/>
              <a:t> (anyplace).</a:t>
            </a:r>
          </a:p>
          <a:p>
            <a:pPr lvl="0" algn="l"/>
            <a:r>
              <a:rPr lang="en-US" dirty="0"/>
              <a:t>Most people prefer to shop </a:t>
            </a:r>
            <a:r>
              <a:rPr lang="en-US" b="1" dirty="0"/>
              <a:t>where they can be sure of quality</a:t>
            </a:r>
            <a:r>
              <a:rPr lang="en-US" dirty="0"/>
              <a:t>.</a:t>
            </a:r>
          </a:p>
          <a:p>
            <a:pPr lvl="0" algn="l"/>
            <a:r>
              <a:rPr lang="en-US" dirty="0"/>
              <a:t>Consumers usually prefer to do business </a:t>
            </a:r>
            <a:r>
              <a:rPr lang="en-US" b="1" dirty="0"/>
              <a:t>wherever cash and credit cards are accepted</a:t>
            </a:r>
            <a:r>
              <a:rPr lang="en-US" dirty="0"/>
              <a:t>.</a:t>
            </a:r>
          </a:p>
          <a:p>
            <a:pPr lvl="0" algn="l"/>
            <a:r>
              <a:rPr lang="en-US" b="1" dirty="0"/>
              <a:t>Everywhere</a:t>
            </a:r>
            <a:r>
              <a:rPr lang="en-US" dirty="0"/>
              <a:t> I shop, I use my credit cards.</a:t>
            </a:r>
          </a:p>
          <a:p>
            <a:pPr lvl="0" algn="l"/>
            <a:r>
              <a:rPr lang="en-US" dirty="0"/>
              <a:t>I usually stop for lunch </a:t>
            </a:r>
            <a:r>
              <a:rPr lang="en-US" b="1" dirty="0"/>
              <a:t>anywhere that is handy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B4F6E1-BFD1-46EF-8556-B6972EB9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82894-3666-4605-B737-2DF26F8F3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49501-3DAA-4808-BE84-B0784837A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80"/>
    </mc:Choice>
    <mc:Fallback xmlns="">
      <p:transition spd="slow" advTm="51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i="1" u="sng" dirty="0"/>
              <a:t>iii. Manner; Distance, and Frequency Clauses:</a:t>
            </a:r>
            <a:endParaRPr lang="en-US" dirty="0"/>
          </a:p>
          <a:p>
            <a:pPr algn="l"/>
            <a:r>
              <a:rPr lang="en-US" b="1" dirty="0"/>
              <a:t> </a:t>
            </a:r>
            <a:endParaRPr lang="en-US" dirty="0"/>
          </a:p>
          <a:p>
            <a:pPr algn="l"/>
            <a:r>
              <a:rPr lang="en-US" b="1" dirty="0"/>
              <a:t>Adverbial clauses of manner, distance, and frequency</a:t>
            </a:r>
            <a:r>
              <a:rPr lang="en-US" dirty="0"/>
              <a:t> are introduced by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as</a:t>
            </a:r>
            <a:r>
              <a:rPr lang="en-US" dirty="0"/>
              <a:t> + adverb + </a:t>
            </a:r>
            <a:r>
              <a:rPr lang="en-US" b="1" dirty="0"/>
              <a:t>as</a:t>
            </a:r>
            <a:endParaRPr lang="en-US" dirty="0"/>
          </a:p>
          <a:p>
            <a:pPr algn="l"/>
            <a:r>
              <a:rPr lang="en-US" b="1" dirty="0"/>
              <a:t> 	as</a:t>
            </a:r>
            <a:endParaRPr lang="en-US" dirty="0"/>
          </a:p>
          <a:p>
            <a:pPr algn="l"/>
            <a:r>
              <a:rPr lang="en-US" b="1" dirty="0"/>
              <a:t>		as if/as through</a:t>
            </a:r>
            <a:r>
              <a:rPr lang="en-US" dirty="0"/>
              <a:t> 	</a:t>
            </a:r>
          </a:p>
          <a:p>
            <a:pPr algn="l"/>
            <a:r>
              <a:rPr lang="en-US" dirty="0"/>
              <a:t> </a:t>
            </a:r>
          </a:p>
          <a:p>
            <a:pPr lvl="0" algn="l"/>
            <a:r>
              <a:rPr lang="en-US" dirty="0"/>
              <a:t>Adverbial clauses of manner answer the question “</a:t>
            </a:r>
            <a:r>
              <a:rPr lang="en-US" b="1" dirty="0"/>
              <a:t>How?</a:t>
            </a:r>
            <a:r>
              <a:rPr lang="en-US" dirty="0"/>
              <a:t>”</a:t>
            </a:r>
          </a:p>
          <a:p>
            <a:pPr lvl="0" algn="l"/>
            <a:r>
              <a:rPr lang="en-US" dirty="0"/>
              <a:t>Adverbial clauses of distance answer the question “</a:t>
            </a:r>
            <a:r>
              <a:rPr lang="en-US" b="1" dirty="0"/>
              <a:t>How far</a:t>
            </a:r>
            <a:r>
              <a:rPr lang="en-US" dirty="0"/>
              <a:t>?”</a:t>
            </a:r>
          </a:p>
          <a:p>
            <a:pPr lvl="0" algn="l"/>
            <a:r>
              <a:rPr lang="en-US" dirty="0"/>
              <a:t>Adverbial clauses of frequency answer the question “</a:t>
            </a:r>
            <a:r>
              <a:rPr lang="en-US" b="1" dirty="0"/>
              <a:t>How often</a:t>
            </a:r>
            <a:r>
              <a:rPr lang="en-US" dirty="0"/>
              <a:t>?”</a:t>
            </a:r>
          </a:p>
          <a:p>
            <a:pPr lvl="0" algn="l"/>
            <a:r>
              <a:rPr lang="en-US" dirty="0"/>
              <a:t>    The demonstrators left </a:t>
            </a:r>
            <a:r>
              <a:rPr lang="en-US" b="1" dirty="0"/>
              <a:t>as the police had ordered</a:t>
            </a:r>
            <a:r>
              <a:rPr lang="en-US" dirty="0"/>
              <a:t>. (manner)</a:t>
            </a:r>
          </a:p>
          <a:p>
            <a:pPr lvl="0" algn="l"/>
            <a:r>
              <a:rPr lang="en-US" dirty="0"/>
              <a:t>    The students completed the experiment </a:t>
            </a:r>
            <a:r>
              <a:rPr lang="en-US" b="1" dirty="0"/>
              <a:t>as quickly as they could</a:t>
            </a:r>
            <a:r>
              <a:rPr lang="en-US" dirty="0"/>
              <a:t>. (manner)</a:t>
            </a:r>
          </a:p>
          <a:p>
            <a:pPr lvl="0" algn="l"/>
            <a:r>
              <a:rPr lang="en-US" dirty="0"/>
              <a:t>    Prof. </a:t>
            </a:r>
            <a:r>
              <a:rPr lang="en-US" dirty="0" err="1"/>
              <a:t>Shibly</a:t>
            </a:r>
            <a:r>
              <a:rPr lang="en-US" dirty="0"/>
              <a:t> jogged on the beach of </a:t>
            </a:r>
            <a:r>
              <a:rPr lang="en-US" dirty="0" err="1"/>
              <a:t>Pasni</a:t>
            </a:r>
            <a:r>
              <a:rPr lang="en-US" dirty="0"/>
              <a:t> </a:t>
            </a:r>
            <a:r>
              <a:rPr lang="en-US" b="1" dirty="0"/>
              <a:t>as far as he could</a:t>
            </a:r>
            <a:r>
              <a:rPr lang="en-US" dirty="0"/>
              <a:t>. (distance)</a:t>
            </a:r>
          </a:p>
          <a:p>
            <a:pPr lvl="0" algn="l"/>
            <a:r>
              <a:rPr lang="en-US" dirty="0"/>
              <a:t>    She jogs on the beach </a:t>
            </a:r>
            <a:r>
              <a:rPr lang="en-US" b="1" dirty="0"/>
              <a:t>as often as she can</a:t>
            </a:r>
            <a:r>
              <a:rPr lang="en-US" dirty="0"/>
              <a:t>. (frequency)</a:t>
            </a:r>
          </a:p>
          <a:p>
            <a:pPr lvl="0" algn="l"/>
            <a:r>
              <a:rPr lang="en-US" dirty="0"/>
              <a:t>   Noor spoke as </a:t>
            </a:r>
            <a:r>
              <a:rPr lang="en-US" b="1" dirty="0"/>
              <a:t>if (as though) he were an authority on the subject</a:t>
            </a:r>
            <a:r>
              <a:rPr lang="en-US" dirty="0"/>
              <a:t>. (manner)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DE7B3F-ADA0-4F43-BB48-AFF4349B9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13429-B4E2-4332-B8FB-5F8794E7C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135B3-0C55-4492-B75A-3D0495D87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20"/>
    </mc:Choice>
    <mc:Fallback xmlns="">
      <p:transition spd="slow" advTm="66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i="1" u="sng" dirty="0"/>
              <a:t>iv. Reason Clauses:</a:t>
            </a:r>
            <a:endParaRPr lang="en-US" dirty="0"/>
          </a:p>
          <a:p>
            <a:pPr algn="l"/>
            <a:r>
              <a:rPr lang="en-US" b="1" dirty="0"/>
              <a:t> </a:t>
            </a:r>
            <a:endParaRPr lang="en-US" dirty="0"/>
          </a:p>
          <a:p>
            <a:pPr algn="l"/>
            <a:r>
              <a:rPr lang="en-US" dirty="0"/>
              <a:t>An </a:t>
            </a:r>
            <a:r>
              <a:rPr lang="en-US" b="1" dirty="0"/>
              <a:t>adverbial reason clause</a:t>
            </a:r>
            <a:r>
              <a:rPr lang="en-US" dirty="0"/>
              <a:t> answers the question “</a:t>
            </a:r>
            <a:r>
              <a:rPr lang="en-US" b="1" dirty="0"/>
              <a:t>why</a:t>
            </a:r>
            <a:r>
              <a:rPr lang="en-US" dirty="0"/>
              <a:t>?” A reason clause is introduced by the subordinators because, since, and as.</a:t>
            </a:r>
          </a:p>
          <a:p>
            <a:pPr lvl="0" algn="l"/>
            <a:r>
              <a:rPr lang="en-US" dirty="0"/>
              <a:t>People in cities are in some ways better environmentalists than people in villages </a:t>
            </a:r>
            <a:r>
              <a:rPr lang="en-US" b="1" dirty="0"/>
              <a:t>because they are more used to conserving energy</a:t>
            </a:r>
            <a:r>
              <a:rPr lang="en-US" dirty="0"/>
              <a:t>.</a:t>
            </a:r>
          </a:p>
          <a:p>
            <a:pPr lvl="0" algn="l"/>
            <a:r>
              <a:rPr lang="en-US" b="1" dirty="0"/>
              <a:t>Since many </a:t>
            </a:r>
            <a:r>
              <a:rPr lang="en-US" b="1" dirty="0" err="1"/>
              <a:t>Lahorites</a:t>
            </a:r>
            <a:r>
              <a:rPr lang="en-US" b="1" dirty="0"/>
              <a:t> live, work, and shop in the same area</a:t>
            </a:r>
            <a:r>
              <a:rPr lang="en-US" dirty="0"/>
              <a:t>, they are quite accustomed to riding bicycles, to get around.</a:t>
            </a:r>
          </a:p>
          <a:p>
            <a:pPr algn="l"/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25A200-A249-417F-8C6C-7BBF1EAC3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946CC-A5BB-4D80-BD15-E18A4917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C79DB-E140-48A8-8401-1560E8E0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82"/>
    </mc:Choice>
    <mc:Fallback xmlns="">
      <p:transition spd="slow" advTm="41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i="1" u="sng" dirty="0"/>
              <a:t>v. Result Clauses:</a:t>
            </a:r>
            <a:endParaRPr lang="en-US" dirty="0"/>
          </a:p>
          <a:p>
            <a:pPr algn="l"/>
            <a:r>
              <a:rPr lang="en-US" b="1" dirty="0"/>
              <a:t> </a:t>
            </a:r>
            <a:endParaRPr lang="en-US" dirty="0"/>
          </a:p>
          <a:p>
            <a:pPr algn="l"/>
            <a:r>
              <a:rPr lang="en-US" dirty="0"/>
              <a:t>	An </a:t>
            </a:r>
            <a:r>
              <a:rPr lang="en-US" b="1" dirty="0"/>
              <a:t>adverbial result clause </a:t>
            </a:r>
            <a:r>
              <a:rPr lang="en-US" dirty="0"/>
              <a:t>expresses the result of what is stated in the independent clause. A result clause is introduced by</a:t>
            </a:r>
          </a:p>
          <a:p>
            <a:pPr algn="l"/>
            <a:r>
              <a:rPr lang="en-US" dirty="0"/>
              <a:t>		</a:t>
            </a:r>
            <a:r>
              <a:rPr lang="en-US" b="1" dirty="0"/>
              <a:t>so</a:t>
            </a:r>
            <a:r>
              <a:rPr lang="en-US" dirty="0"/>
              <a:t> +  adjective/adverb + </a:t>
            </a:r>
            <a:r>
              <a:rPr lang="en-US" b="1" dirty="0"/>
              <a:t>that</a:t>
            </a:r>
            <a:endParaRPr lang="en-US" dirty="0"/>
          </a:p>
          <a:p>
            <a:pPr algn="l"/>
            <a:r>
              <a:rPr lang="en-US" dirty="0"/>
              <a:t>		</a:t>
            </a:r>
            <a:r>
              <a:rPr lang="en-US" b="1" dirty="0"/>
              <a:t>such</a:t>
            </a:r>
            <a:r>
              <a:rPr lang="en-US" dirty="0"/>
              <a:t> a(n) + noun phrase + </a:t>
            </a:r>
            <a:r>
              <a:rPr lang="en-US" b="1" dirty="0"/>
              <a:t>that</a:t>
            </a:r>
            <a:endParaRPr lang="en-US" dirty="0"/>
          </a:p>
          <a:p>
            <a:pPr algn="l"/>
            <a:r>
              <a:rPr lang="en-US" dirty="0"/>
              <a:t>		</a:t>
            </a:r>
            <a:r>
              <a:rPr lang="en-US" b="1" dirty="0"/>
              <a:t>so much/many</a:t>
            </a:r>
            <a:r>
              <a:rPr lang="en-US" dirty="0"/>
              <a:t> + noun phrase + </a:t>
            </a:r>
            <a:r>
              <a:rPr lang="en-US" b="1" dirty="0"/>
              <a:t>that</a:t>
            </a:r>
            <a:endParaRPr lang="en-US" dirty="0"/>
          </a:p>
          <a:p>
            <a:pPr algn="l"/>
            <a:r>
              <a:rPr lang="en-US" dirty="0"/>
              <a:t>		</a:t>
            </a:r>
            <a:r>
              <a:rPr lang="en-US" b="1" dirty="0"/>
              <a:t>so little/few</a:t>
            </a:r>
            <a:r>
              <a:rPr lang="en-US" dirty="0"/>
              <a:t> + noun phrase + </a:t>
            </a:r>
            <a:r>
              <a:rPr lang="en-US" b="1" dirty="0"/>
              <a:t>that</a:t>
            </a:r>
            <a:endParaRPr lang="en-US" dirty="0"/>
          </a:p>
          <a:p>
            <a:pPr algn="l"/>
            <a:r>
              <a:rPr lang="en-US" dirty="0"/>
              <a:t> </a:t>
            </a:r>
          </a:p>
          <a:p>
            <a:pPr lvl="0" algn="l"/>
            <a:r>
              <a:rPr lang="en-US" dirty="0"/>
              <a:t>New textbooks are </a:t>
            </a:r>
            <a:r>
              <a:rPr lang="en-US" b="1" dirty="0"/>
              <a:t>so</a:t>
            </a:r>
            <a:r>
              <a:rPr lang="en-US" dirty="0"/>
              <a:t> expensive </a:t>
            </a:r>
            <a:r>
              <a:rPr lang="en-US" b="1" dirty="0"/>
              <a:t>that many students buy used ones</a:t>
            </a:r>
            <a:r>
              <a:rPr lang="en-US" dirty="0"/>
              <a:t>.</a:t>
            </a:r>
          </a:p>
          <a:p>
            <a:pPr lvl="0" algn="l"/>
            <a:r>
              <a:rPr lang="en-US" dirty="0"/>
              <a:t>The cost of education is rising </a:t>
            </a:r>
            <a:r>
              <a:rPr lang="en-US" b="1" dirty="0"/>
              <a:t>so</a:t>
            </a:r>
            <a:r>
              <a:rPr lang="en-US" dirty="0"/>
              <a:t> rapidly </a:t>
            </a:r>
            <a:r>
              <a:rPr lang="en-US" b="1" dirty="0"/>
              <a:t>that students are looking for ways to cut costs</a:t>
            </a:r>
            <a:r>
              <a:rPr lang="en-US" dirty="0"/>
              <a:t>. 	  			</a:t>
            </a:r>
          </a:p>
          <a:p>
            <a:pPr lvl="0" algn="l"/>
            <a:r>
              <a:rPr lang="en-US" dirty="0"/>
              <a:t>The library is </a:t>
            </a:r>
            <a:r>
              <a:rPr lang="en-US" b="1" dirty="0"/>
              <a:t>such</a:t>
            </a:r>
            <a:r>
              <a:rPr lang="en-US" dirty="0"/>
              <a:t> a big place </a:t>
            </a:r>
            <a:r>
              <a:rPr lang="en-US" b="1" dirty="0"/>
              <a:t>that I couldn’t find the book I needed</a:t>
            </a:r>
            <a:r>
              <a:rPr lang="en-US" dirty="0"/>
              <a:t>.</a:t>
            </a:r>
          </a:p>
          <a:p>
            <a:pPr lvl="0" algn="l"/>
            <a:r>
              <a:rPr lang="en-US" dirty="0"/>
              <a:t>There is always </a:t>
            </a:r>
            <a:r>
              <a:rPr lang="en-US" b="1" dirty="0"/>
              <a:t>so much</a:t>
            </a:r>
            <a:r>
              <a:rPr lang="en-US" dirty="0"/>
              <a:t> noise in that</a:t>
            </a:r>
            <a:r>
              <a:rPr lang="en-US" b="1" dirty="0"/>
              <a:t> I can’t study there</a:t>
            </a:r>
            <a:r>
              <a:rPr lang="en-US" dirty="0"/>
              <a:t>.</a:t>
            </a:r>
          </a:p>
          <a:p>
            <a:pPr lvl="0" algn="l"/>
            <a:r>
              <a:rPr lang="en-US" dirty="0"/>
              <a:t>There were </a:t>
            </a:r>
            <a:r>
              <a:rPr lang="en-US" b="1" dirty="0"/>
              <a:t>so many</a:t>
            </a:r>
            <a:r>
              <a:rPr lang="en-US" dirty="0"/>
              <a:t> students waiting for the principal </a:t>
            </a:r>
            <a:r>
              <a:rPr lang="en-US" b="1" dirty="0"/>
              <a:t>that I decided to come back later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3A012C-A4B2-42E0-B0B8-CAA8A13A8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04EA7-EFDA-4FCA-B60C-BB9E7911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AFF3A-FBE8-4A7A-8B3D-5393A8A48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16"/>
    </mc:Choice>
    <mc:Fallback xmlns="">
      <p:transition spd="slow" advTm="89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i="1" u="sng" dirty="0"/>
              <a:t>vi. Purpose Clauses:</a:t>
            </a:r>
            <a:endParaRPr lang="en-US" dirty="0"/>
          </a:p>
          <a:p>
            <a:pPr algn="l"/>
            <a:r>
              <a:rPr lang="en-US" b="1" dirty="0"/>
              <a:t> </a:t>
            </a:r>
            <a:endParaRPr lang="en-US" dirty="0"/>
          </a:p>
          <a:p>
            <a:pPr algn="l"/>
            <a:r>
              <a:rPr lang="en-US" dirty="0"/>
              <a:t>	An </a:t>
            </a:r>
            <a:r>
              <a:rPr lang="en-US" b="1" dirty="0"/>
              <a:t>adverbial purpose clause</a:t>
            </a:r>
            <a:r>
              <a:rPr lang="en-US" dirty="0"/>
              <a:t> states the purpose of the action in the independent clause. </a:t>
            </a:r>
          </a:p>
          <a:p>
            <a:pPr algn="l"/>
            <a:r>
              <a:rPr lang="en-US" dirty="0"/>
              <a:t>The purpose clause is introduced by the subordinators so that or in order that. </a:t>
            </a:r>
          </a:p>
          <a:p>
            <a:pPr algn="l"/>
            <a:r>
              <a:rPr lang="en-US" dirty="0"/>
              <a:t>The modals may/might, will/would, or have to usually occur in a purpose clause. </a:t>
            </a:r>
          </a:p>
          <a:p>
            <a:pPr lvl="0" algn="l"/>
            <a:r>
              <a:rPr lang="en-US" dirty="0"/>
              <a:t>Farmers use chemical pesticides </a:t>
            </a:r>
            <a:r>
              <a:rPr lang="en-US" b="1" dirty="0"/>
              <a:t>so that they can grow bigger harvests</a:t>
            </a:r>
            <a:r>
              <a:rPr lang="en-US" dirty="0"/>
              <a:t>.</a:t>
            </a:r>
          </a:p>
          <a:p>
            <a:pPr lvl="0" algn="l"/>
            <a:r>
              <a:rPr lang="en-US" dirty="0"/>
              <a:t>Farmers also spray their crops </a:t>
            </a:r>
            <a:r>
              <a:rPr lang="en-US" b="1" dirty="0"/>
              <a:t>in order that people might enjoy unblemished fruits and vegetables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E63D15-BE11-4B24-88EF-2D322FC98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DF9E5-45DA-499D-9E6C-B71AAB6BB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63FF2-9EC4-48C0-9DF5-8083E242B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9"/>
    </mc:Choice>
    <mc:Fallback xmlns="">
      <p:transition spd="slow" advTm="3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i="1" u="sng" dirty="0"/>
              <a:t>vii. Concession (Unexpected Result) Clauses:</a:t>
            </a:r>
            <a:endParaRPr lang="en-US" dirty="0"/>
          </a:p>
          <a:p>
            <a:pPr algn="l"/>
            <a:r>
              <a:rPr lang="en-US" b="1" dirty="0"/>
              <a:t> </a:t>
            </a:r>
            <a:endParaRPr lang="en-US" dirty="0"/>
          </a:p>
          <a:p>
            <a:pPr algn="l"/>
            <a:r>
              <a:rPr lang="en-US" b="1" dirty="0"/>
              <a:t>Adverbial clauses of concession</a:t>
            </a:r>
            <a:r>
              <a:rPr lang="en-US" dirty="0"/>
              <a:t> are used to express ideas or actions that are not expected. </a:t>
            </a:r>
          </a:p>
          <a:p>
            <a:pPr algn="l"/>
            <a:r>
              <a:rPr lang="en-US" dirty="0"/>
              <a:t>Adverbial clauses of concession are introduced by the subordinator </a:t>
            </a:r>
            <a:r>
              <a:rPr lang="en-US" b="1" dirty="0"/>
              <a:t>although, even though , and though.</a:t>
            </a:r>
            <a:endParaRPr lang="en-US" dirty="0"/>
          </a:p>
          <a:p>
            <a:pPr lvl="0" algn="l"/>
            <a:r>
              <a:rPr lang="en-US" b="1" dirty="0"/>
              <a:t>Although I studied all night,</a:t>
            </a:r>
            <a:r>
              <a:rPr lang="en-US" dirty="0"/>
              <a:t> I failed the test.</a:t>
            </a:r>
          </a:p>
          <a:p>
            <a:pPr lvl="0" algn="l"/>
            <a:r>
              <a:rPr lang="en-US" dirty="0"/>
              <a:t>I failed the test </a:t>
            </a:r>
            <a:r>
              <a:rPr lang="en-US" b="1" dirty="0"/>
              <a:t>although I studied all night,</a:t>
            </a:r>
            <a:endParaRPr lang="en-US" dirty="0"/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dirty="0"/>
              <a:t>	Notice the difference in meaning between because and even though.</a:t>
            </a:r>
          </a:p>
          <a:p>
            <a:pPr algn="l"/>
            <a:r>
              <a:rPr lang="en-US" dirty="0"/>
              <a:t> </a:t>
            </a:r>
          </a:p>
          <a:p>
            <a:pPr lvl="0" algn="l"/>
            <a:r>
              <a:rPr lang="en-US" b="1" dirty="0"/>
              <a:t>Because the weather was cold,</a:t>
            </a:r>
            <a:r>
              <a:rPr lang="en-US" dirty="0"/>
              <a:t> I didn’t go swimming, (expected result)</a:t>
            </a:r>
          </a:p>
          <a:p>
            <a:pPr lvl="0" algn="l"/>
            <a:r>
              <a:rPr lang="en-US" b="1" dirty="0"/>
              <a:t>Even though the weather was cold,</a:t>
            </a:r>
            <a:r>
              <a:rPr lang="en-US" dirty="0"/>
              <a:t> I went swimming. (unexpected result)</a:t>
            </a:r>
          </a:p>
          <a:p>
            <a:pPr algn="l"/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9E108D-B434-4D0B-9EDA-36D87E8EB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A1DCB-C722-4CDC-A363-924C2972F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7CC80-D743-452D-929E-FC1A3F83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8"/>
    </mc:Choice>
    <mc:Fallback xmlns="">
      <p:transition spd="slow" advTm="47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i="1" u="sng" dirty="0"/>
              <a:t>viii. Contrast (Direct Opposition) Clauses:</a:t>
            </a:r>
            <a:endParaRPr lang="en-US" dirty="0"/>
          </a:p>
          <a:p>
            <a:pPr algn="l"/>
            <a:r>
              <a:rPr lang="en-US" b="1" dirty="0"/>
              <a:t> </a:t>
            </a:r>
            <a:endParaRPr lang="en-US" dirty="0"/>
          </a:p>
          <a:p>
            <a:pPr algn="l"/>
            <a:r>
              <a:rPr lang="en-US" dirty="0"/>
              <a:t>In this type of </a:t>
            </a:r>
            <a:r>
              <a:rPr lang="en-US" b="1" dirty="0"/>
              <a:t>adverbial clause</a:t>
            </a:r>
            <a:r>
              <a:rPr lang="en-US" dirty="0"/>
              <a:t>, the information in the first clause is the direct opposite of the information in the second clause of the sentence. </a:t>
            </a:r>
          </a:p>
          <a:p>
            <a:pPr algn="l"/>
            <a:r>
              <a:rPr lang="en-US" dirty="0"/>
              <a:t>Use the subordinators </a:t>
            </a:r>
            <a:r>
              <a:rPr lang="en-US" b="1" dirty="0"/>
              <a:t>while or whereas</a:t>
            </a:r>
            <a:r>
              <a:rPr lang="en-US" dirty="0"/>
              <a:t> to introduce either clause. </a:t>
            </a:r>
          </a:p>
          <a:p>
            <a:pPr algn="l"/>
            <a:r>
              <a:rPr lang="en-US" dirty="0"/>
              <a:t>Place a comma between the two clauses. (This is an exception to the rule.)</a:t>
            </a:r>
          </a:p>
          <a:p>
            <a:pPr algn="l"/>
            <a:r>
              <a:rPr lang="en-US" b="1" dirty="0" err="1"/>
              <a:t>i</a:t>
            </a:r>
            <a:r>
              <a:rPr lang="en-US" b="1" dirty="0"/>
              <a:t>.</a:t>
            </a:r>
            <a:r>
              <a:rPr lang="en-US" dirty="0"/>
              <a:t>	Muree is very cool during the summer, </a:t>
            </a:r>
            <a:r>
              <a:rPr lang="en-US" b="1" dirty="0"/>
              <a:t>Whereas </a:t>
            </a:r>
            <a:r>
              <a:rPr lang="en-US" b="1" dirty="0" err="1"/>
              <a:t>Sibi</a:t>
            </a:r>
            <a:r>
              <a:rPr lang="en-US" b="1" dirty="0"/>
              <a:t> is extremely hot/</a:t>
            </a:r>
            <a:r>
              <a:rPr lang="en-US" dirty="0"/>
              <a:t> </a:t>
            </a:r>
            <a:r>
              <a:rPr lang="en-US" b="1" dirty="0"/>
              <a:t>While </a:t>
            </a:r>
            <a:r>
              <a:rPr lang="en-US" b="1" dirty="0" err="1"/>
              <a:t>Sibi</a:t>
            </a:r>
            <a:r>
              <a:rPr lang="en-US" b="1" dirty="0"/>
              <a:t> is extremely hot during the summer.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ED0DEE-8B30-447A-8502-9B0429465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502B7-668C-4293-B9BB-0318B8DC6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79C10-252B-4A25-A931-29189FF1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5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64"/>
    </mc:Choice>
    <mc:Fallback xmlns="">
      <p:transition spd="slow" advTm="74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Dependent clauses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 </a:t>
            </a:r>
          </a:p>
          <a:p>
            <a:pPr algn="l"/>
            <a:r>
              <a:rPr lang="en-US" b="1" dirty="0" err="1"/>
              <a:t>i</a:t>
            </a:r>
            <a:r>
              <a:rPr lang="en-US" b="1" dirty="0"/>
              <a:t>.  Subject:	                            </a:t>
            </a:r>
            <a:r>
              <a:rPr lang="en-US" dirty="0"/>
              <a:t>What he said was nothing but a pack of lies.</a:t>
            </a:r>
          </a:p>
          <a:p>
            <a:pPr algn="l"/>
            <a:r>
              <a:rPr lang="en-US" b="1" dirty="0"/>
              <a:t>ii.  Predicate Nominative:	</a:t>
            </a:r>
            <a:r>
              <a:rPr lang="en-US" dirty="0"/>
              <a:t>Prof. </a:t>
            </a:r>
            <a:r>
              <a:rPr lang="en-US" dirty="0" err="1"/>
              <a:t>Shibly</a:t>
            </a:r>
            <a:r>
              <a:rPr lang="en-US" dirty="0"/>
              <a:t> is what others wanted to see him.</a:t>
            </a:r>
          </a:p>
          <a:p>
            <a:pPr algn="l"/>
            <a:r>
              <a:rPr lang="en-US" b="1" dirty="0"/>
              <a:t>iii. </a:t>
            </a:r>
            <a:r>
              <a:rPr lang="en-US" dirty="0"/>
              <a:t> </a:t>
            </a:r>
            <a:r>
              <a:rPr lang="en-US" b="1" dirty="0"/>
              <a:t>Direct Object:	              </a:t>
            </a:r>
            <a:r>
              <a:rPr lang="en-US" dirty="0"/>
              <a:t>He thinks that he can make the most of himself by writing books.</a:t>
            </a:r>
          </a:p>
          <a:p>
            <a:pPr algn="l"/>
            <a:r>
              <a:rPr lang="en-US" b="1" dirty="0"/>
              <a:t>iv.  Appositive:	                            </a:t>
            </a:r>
            <a:r>
              <a:rPr lang="en-US" dirty="0"/>
              <a:t>His plan that I should resign remained unsuccessful.</a:t>
            </a:r>
          </a:p>
          <a:p>
            <a:pPr algn="l"/>
            <a:r>
              <a:rPr lang="en-US" b="1" dirty="0"/>
              <a:t>v.  Indirect Object:</a:t>
            </a:r>
            <a:r>
              <a:rPr lang="en-US" dirty="0"/>
              <a:t>	              Present whoever wins the race the first prize.</a:t>
            </a:r>
          </a:p>
          <a:p>
            <a:pPr algn="l"/>
            <a:r>
              <a:rPr lang="en-US" b="1" dirty="0"/>
              <a:t>vi.</a:t>
            </a:r>
            <a:r>
              <a:rPr lang="en-US" dirty="0"/>
              <a:t>  </a:t>
            </a:r>
            <a:r>
              <a:rPr lang="en-US" b="1" dirty="0"/>
              <a:t>Object of the Preposition:   </a:t>
            </a:r>
            <a:r>
              <a:rPr lang="en-US" dirty="0"/>
              <a:t>The first prize goes to whoever wins the race.</a:t>
            </a:r>
          </a:p>
          <a:p>
            <a:pPr algn="l"/>
            <a:endParaRPr lang="en-US" b="1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658D1A7-2EC1-44CA-99FE-CE152AFF5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01093-9308-415A-953C-4C762E417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82686-0EB0-430F-85AB-EF6B3B51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86"/>
    </mc:Choice>
    <mc:Fallback xmlns="">
      <p:transition spd="slow" advTm="59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dirty="0"/>
              <a:t>Find the adverb clauses in the following sentences and tell what they modify.</a:t>
            </a:r>
            <a:endParaRPr lang="en-US" sz="2000" dirty="0"/>
          </a:p>
          <a:p>
            <a:pPr marL="914400" lvl="1" indent="-457200" algn="l">
              <a:buFont typeface="+mj-lt"/>
              <a:buAutoNum type="arabicPeriod"/>
            </a:pPr>
            <a:r>
              <a:rPr lang="en-US" dirty="0"/>
              <a:t>You clean the bathroom while I clean the carpet.</a:t>
            </a:r>
            <a:endParaRPr lang="en-US" sz="1800" dirty="0"/>
          </a:p>
          <a:p>
            <a:pPr marL="914400" lvl="1" indent="-457200" algn="l">
              <a:buFont typeface="+mj-lt"/>
              <a:buAutoNum type="arabicPeriod"/>
            </a:pPr>
            <a:r>
              <a:rPr lang="en-US" dirty="0"/>
              <a:t>Anni was confident that she would play the best.</a:t>
            </a:r>
            <a:endParaRPr lang="en-US" sz="1800" dirty="0"/>
          </a:p>
          <a:p>
            <a:pPr marL="914400" lvl="1" indent="-457200" algn="l">
              <a:buFont typeface="+mj-lt"/>
              <a:buAutoNum type="arabicPeriod"/>
            </a:pPr>
            <a:r>
              <a:rPr lang="en-US" dirty="0"/>
              <a:t>Bring in the toys before they get destroyed.</a:t>
            </a:r>
            <a:endParaRPr lang="en-US" sz="1800" dirty="0"/>
          </a:p>
          <a:p>
            <a:pPr marL="914400" lvl="1" indent="-457200" algn="l">
              <a:buFont typeface="+mj-lt"/>
              <a:buAutoNum type="arabicPeriod"/>
            </a:pPr>
            <a:r>
              <a:rPr lang="en-US" dirty="0"/>
              <a:t>I stood on the box so that I could see the top of the shelf.</a:t>
            </a:r>
            <a:endParaRPr lang="en-US" sz="1800" dirty="0"/>
          </a:p>
          <a:p>
            <a:pPr marL="914400" lvl="1" indent="-457200" algn="l">
              <a:buFont typeface="+mj-lt"/>
              <a:buAutoNum type="arabicPeriod"/>
            </a:pPr>
            <a:r>
              <a:rPr lang="en-US" dirty="0"/>
              <a:t>Your face becomes red when you are angry.</a:t>
            </a:r>
            <a:endParaRPr lang="en-US" sz="1800" dirty="0"/>
          </a:p>
          <a:p>
            <a:pPr marL="457200" indent="-457200" algn="l">
              <a:buFont typeface="+mj-lt"/>
              <a:buAutoNum type="arabicPeriod"/>
            </a:pPr>
            <a:r>
              <a:rPr lang="en-US" dirty="0"/>
              <a:t> </a:t>
            </a:r>
            <a:endParaRPr lang="en-US" sz="2000" dirty="0"/>
          </a:p>
          <a:p>
            <a:pPr algn="l"/>
            <a:r>
              <a:rPr lang="en-US" dirty="0"/>
              <a:t>Sometimes the </a:t>
            </a:r>
            <a:r>
              <a:rPr lang="en-US" b="1" dirty="0"/>
              <a:t>adverb clause</a:t>
            </a:r>
            <a:r>
              <a:rPr lang="en-US" dirty="0"/>
              <a:t> is placed at the beginning of the sentence. </a:t>
            </a:r>
          </a:p>
          <a:p>
            <a:pPr algn="l"/>
            <a:r>
              <a:rPr lang="en-US" dirty="0"/>
              <a:t>When it introduces the sentence, it is always set off with a comma. </a:t>
            </a:r>
          </a:p>
          <a:p>
            <a:pPr algn="l"/>
            <a:r>
              <a:rPr lang="en-US" b="1" dirty="0"/>
              <a:t>Example: </a:t>
            </a:r>
            <a:r>
              <a:rPr lang="en-US" dirty="0"/>
              <a:t>Before the game had ended, they arrived.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F176CE-EBDB-4CCD-BFDD-6E6264D16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AB020-9D22-4A06-9763-9950AA3E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82046-03EB-4C0F-9FBF-E322A7726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79"/>
    </mc:Choice>
    <mc:Fallback xmlns="">
      <p:transition spd="slow" advTm="6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i="1" u="sng" dirty="0"/>
              <a:t>ix. Elliptical Clauses:</a:t>
            </a:r>
            <a:endParaRPr lang="en-US" dirty="0"/>
          </a:p>
          <a:p>
            <a:pPr algn="l"/>
            <a:r>
              <a:rPr lang="en-US" b="1" dirty="0"/>
              <a:t> </a:t>
            </a:r>
            <a:endParaRPr lang="en-US" dirty="0"/>
          </a:p>
          <a:p>
            <a:pPr algn="l"/>
            <a:r>
              <a:rPr lang="en-US" b="1" dirty="0"/>
              <a:t> </a:t>
            </a:r>
            <a:r>
              <a:rPr lang="en-US" dirty="0"/>
              <a:t>An </a:t>
            </a:r>
            <a:r>
              <a:rPr lang="en-US" i="1" dirty="0"/>
              <a:t>adverb clause</a:t>
            </a:r>
            <a:r>
              <a:rPr lang="en-US" dirty="0"/>
              <a:t> is a dependent clause that modifies a verb, adjective, or another adverb. It usually modifies the verb. </a:t>
            </a:r>
          </a:p>
          <a:p>
            <a:pPr algn="l"/>
            <a:r>
              <a:rPr lang="en-US" b="1" dirty="0"/>
              <a:t>Than </a:t>
            </a:r>
            <a:r>
              <a:rPr lang="en-US" dirty="0"/>
              <a:t>and </a:t>
            </a:r>
            <a:r>
              <a:rPr lang="en-US" b="1" dirty="0"/>
              <a:t>as</a:t>
            </a:r>
            <a:r>
              <a:rPr lang="en-US" dirty="0"/>
              <a:t> introduce clauses that are called </a:t>
            </a:r>
            <a:r>
              <a:rPr lang="en-US" b="1" dirty="0"/>
              <a:t>elliptical clauses</a:t>
            </a:r>
            <a:r>
              <a:rPr lang="en-US" dirty="0"/>
              <a:t>. </a:t>
            </a:r>
          </a:p>
          <a:p>
            <a:pPr algn="l"/>
            <a:r>
              <a:rPr lang="en-US" dirty="0"/>
              <a:t>That is they have some of their parts understood but not stated. </a:t>
            </a:r>
          </a:p>
          <a:p>
            <a:pPr algn="l"/>
            <a:r>
              <a:rPr lang="en-US" b="1" i="1" dirty="0"/>
              <a:t> </a:t>
            </a:r>
            <a:endParaRPr lang="en-US" dirty="0"/>
          </a:p>
          <a:p>
            <a:pPr algn="l"/>
            <a:r>
              <a:rPr lang="en-US" b="1" i="1" dirty="0"/>
              <a:t>Example:	</a:t>
            </a:r>
            <a:r>
              <a:rPr lang="en-US" dirty="0"/>
              <a:t>You are smarter than I. (am smart.) They always modify the comparative word (smarter).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3EE8C7-00A3-4BF9-81F1-7EF34A81E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B5479-EE55-4C4B-9B39-F02B7B5C1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71DB7-8B60-4B9D-87E6-A7B1B56DF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13"/>
    </mc:Choice>
    <mc:Fallback xmlns="">
      <p:transition spd="slow" advTm="60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Complete the elliptical adverb clauses in the following sentences and tell what they modify.</a:t>
            </a:r>
            <a:endParaRPr lang="en-US" dirty="0"/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My friend is older than I.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Ali can run faster than Hassan.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Sana spells more accurately than she keyboards.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He is trying as hard as Naeem.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Babar is a better tennis player than Junaid.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Although I became tired, I enjoyed the hike.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You cannot become an expert driver until you drive for several years.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Buy that coat now because it might be sold tomorrow.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I cannot reach the top window unless I have a ladder.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After you have eaten lunch, we will leave for New York.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Alia reads music better than Bader.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dog whined sadly as I walked into the house.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If you have time, finish doing the dishes for me.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Many operations are unsuccessful because the patient is not careful afterwards.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Whenever I go out the door, the dog barks to go also.</a:t>
            </a:r>
          </a:p>
          <a:p>
            <a:r>
              <a:rPr lang="en-US" b="1" dirty="0"/>
              <a:t> 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F17C95-F8EA-4887-B733-78CEC5EFD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0C166-2C3A-4934-AA65-38333800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3055E-A2EF-48FF-8539-9316B53D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1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17"/>
    </mc:Choice>
    <mc:Fallback xmlns="">
      <p:transition spd="slow" advTm="19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>
            <a:normAutofit/>
          </a:bodyPr>
          <a:lstStyle/>
          <a:p>
            <a:pPr algn="l"/>
            <a:r>
              <a:rPr lang="en-US" b="1" i="1" u="sng" dirty="0"/>
              <a:t>Reduced Adverb Clauses:</a:t>
            </a:r>
            <a:endParaRPr lang="en-US" dirty="0"/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dirty="0"/>
              <a:t>Adverb clauses like adjective clauses can give variety to your sentences. Sometimes we find adverb clauses that have left some words out. They are called reduced adverb clauses. Example:</a:t>
            </a:r>
          </a:p>
          <a:p>
            <a:pPr algn="l"/>
            <a:r>
              <a:rPr lang="en-US" dirty="0"/>
              <a:t>While (she was) speaking to the timid student, the teacher spoke slowly.</a:t>
            </a:r>
          </a:p>
          <a:p>
            <a:pPr algn="l"/>
            <a:r>
              <a:rPr lang="en-US" b="1" dirty="0"/>
              <a:t>Reduce the adverb clauses in these sentences.</a:t>
            </a:r>
            <a:endParaRPr lang="en-US" dirty="0"/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While he was watching the geese, he saw the fox.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 err="1"/>
              <a:t>Raheel</a:t>
            </a:r>
            <a:r>
              <a:rPr lang="en-US" dirty="0"/>
              <a:t> got a thorn in his finger when he was pruning the roses.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The cat meowed loudly after it searched for a way into the house.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Although the man feared being ostracized, he continued helping everyone.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Will measured the board again before he made his final cut.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A2440B-5647-4728-B232-957982D2A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85923-6934-4FCB-95E7-AF3373517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5D27D-601B-4596-8971-BAC66824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42"/>
    </mc:Choice>
    <mc:Fallback xmlns="">
      <p:transition spd="slow" advTm="6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          </a:t>
            </a:r>
          </a:p>
          <a:p>
            <a:pPr algn="l"/>
            <a:r>
              <a:rPr lang="en-US" dirty="0"/>
              <a:t>If the sentence has a dependent clause, tell whether it is a noun clause, adverb clause, or adjective clause</a:t>
            </a:r>
            <a:r>
              <a:rPr lang="en-US"/>
              <a:t>. </a:t>
            </a:r>
          </a:p>
          <a:p>
            <a:pPr algn="l"/>
            <a:r>
              <a:rPr lang="en-US"/>
              <a:t>Tell </a:t>
            </a:r>
            <a:r>
              <a:rPr lang="en-US" dirty="0"/>
              <a:t>which word the adverb and adjective clause modify</a:t>
            </a:r>
            <a:r>
              <a:rPr lang="en-US"/>
              <a:t>. </a:t>
            </a:r>
          </a:p>
          <a:p>
            <a:pPr algn="l"/>
            <a:r>
              <a:rPr lang="en-US" dirty="0"/>
              <a:t>Tell how the noun clause is used.</a:t>
            </a:r>
          </a:p>
          <a:p>
            <a:pPr algn="l"/>
            <a:r>
              <a:rPr lang="en-US" dirty="0"/>
              <a:t>1.	We offered whoever caused the accident a chance to confess.</a:t>
            </a:r>
          </a:p>
          <a:p>
            <a:pPr algn="l"/>
            <a:r>
              <a:rPr lang="en-US" dirty="0"/>
              <a:t>2.	The man whose leg was amputated was glad to be alive.</a:t>
            </a:r>
          </a:p>
          <a:p>
            <a:pPr algn="l"/>
            <a:r>
              <a:rPr lang="en-US" dirty="0"/>
              <a:t>3.	The judge is the person to whom you should talk.</a:t>
            </a:r>
          </a:p>
          <a:p>
            <a:pPr algn="l"/>
            <a:r>
              <a:rPr lang="en-US" dirty="0"/>
              <a:t>4.	When the mayor explained his plan, the citizens were pleased.</a:t>
            </a:r>
          </a:p>
          <a:p>
            <a:pPr algn="l"/>
            <a:r>
              <a:rPr lang="en-US" dirty="0"/>
              <a:t>5.	It is unfortunate that you do not agree.</a:t>
            </a:r>
          </a:p>
          <a:p>
            <a:pPr algn="l"/>
            <a:r>
              <a:rPr lang="en-US" dirty="0"/>
              <a:t>6.	The news that thousands had been killed was correct.</a:t>
            </a:r>
          </a:p>
          <a:p>
            <a:pPr algn="l"/>
            <a:r>
              <a:rPr lang="en-US" dirty="0"/>
              <a:t>7.	This house is where your grandmother lived.</a:t>
            </a:r>
          </a:p>
          <a:p>
            <a:pPr algn="l"/>
            <a:r>
              <a:rPr lang="en-US" dirty="0"/>
              <a:t>8.	Why you don't like him is hard to understand.</a:t>
            </a:r>
          </a:p>
          <a:p>
            <a:pPr algn="l"/>
            <a:r>
              <a:rPr lang="en-US" dirty="0"/>
              <a:t>9.	If you are unable to find it, call me at home.</a:t>
            </a:r>
          </a:p>
          <a:p>
            <a:pPr algn="l"/>
            <a:r>
              <a:rPr lang="en-US" dirty="0"/>
              <a:t>10.	The manager said that everyone would get a raise.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2D8F04-81F9-4F35-A5D0-1D535BCB0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F997B-C811-467C-94B9-8A41E40F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E9B11-EA22-4DF8-93B9-D0EC929A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6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3"/>
    </mc:Choice>
    <mc:Fallback xmlns="">
      <p:transition spd="slow" advTm="21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4800" b="1" dirty="0"/>
              <a:t>So we…………………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55A62E-8CBF-49BF-8585-B5B5A6B42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E4219-EB1E-4C28-ADD0-7E741D402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DAA51-43C7-48D3-A942-DBFD0107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8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3"/>
    </mc:Choice>
    <mc:Fallback xmlns="">
      <p:transition spd="slow" advTm="31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dirty="0"/>
              <a:t>To check a noun clause substitute the pronoun </a:t>
            </a:r>
            <a:r>
              <a:rPr lang="en-US" b="1" dirty="0"/>
              <a:t>it </a:t>
            </a:r>
            <a:r>
              <a:rPr lang="en-US" dirty="0"/>
              <a:t>or the proper form of the pronouns </a:t>
            </a:r>
            <a:r>
              <a:rPr lang="en-US" b="1" dirty="0"/>
              <a:t>he or she</a:t>
            </a:r>
            <a:r>
              <a:rPr lang="en-US" dirty="0"/>
              <a:t> for the noun clause. </a:t>
            </a:r>
          </a:p>
          <a:p>
            <a:pPr algn="l"/>
            <a:r>
              <a:rPr lang="en-US" b="1" i="1" dirty="0"/>
              <a:t> </a:t>
            </a:r>
            <a:endParaRPr lang="en-US" dirty="0"/>
          </a:p>
          <a:p>
            <a:pPr algn="l"/>
            <a:r>
              <a:rPr lang="en-US" b="1" i="1" dirty="0"/>
              <a:t>Examples: </a:t>
            </a:r>
            <a:endParaRPr lang="en-US" dirty="0"/>
          </a:p>
          <a:p>
            <a:pPr algn="l"/>
            <a:r>
              <a:rPr lang="en-US" b="1" dirty="0"/>
              <a:t> </a:t>
            </a:r>
            <a:endParaRPr lang="en-US" dirty="0"/>
          </a:p>
          <a:p>
            <a:pPr algn="l"/>
            <a:r>
              <a:rPr lang="en-US" b="1" dirty="0" err="1"/>
              <a:t>i</a:t>
            </a:r>
            <a:r>
              <a:rPr lang="en-US" b="1" dirty="0"/>
              <a:t>.	</a:t>
            </a:r>
            <a:r>
              <a:rPr lang="en-US" dirty="0"/>
              <a:t>I know </a:t>
            </a:r>
            <a:r>
              <a:rPr lang="en-US" b="1" dirty="0"/>
              <a:t>who said that</a:t>
            </a:r>
            <a:r>
              <a:rPr lang="en-US" dirty="0"/>
              <a:t>. (I know </a:t>
            </a:r>
            <a:r>
              <a:rPr lang="en-US" b="1" dirty="0"/>
              <a:t>it</a:t>
            </a:r>
            <a:r>
              <a:rPr lang="en-US" dirty="0"/>
              <a:t>.) </a:t>
            </a:r>
          </a:p>
          <a:p>
            <a:pPr algn="l"/>
            <a:r>
              <a:rPr lang="en-US" b="1" dirty="0"/>
              <a:t>ii.	Whoever said it</a:t>
            </a:r>
            <a:r>
              <a:rPr lang="en-US" dirty="0"/>
              <a:t> is wrong. (</a:t>
            </a:r>
            <a:r>
              <a:rPr lang="en-US" b="1" dirty="0"/>
              <a:t>He</a:t>
            </a:r>
            <a:r>
              <a:rPr lang="en-US" dirty="0"/>
              <a:t> is wrong.) 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dirty="0"/>
              <a:t>Sometimes a noun clause is used without the introductory word. </a:t>
            </a:r>
          </a:p>
          <a:p>
            <a:pPr algn="l"/>
            <a:r>
              <a:rPr lang="en-US" b="1" i="1" dirty="0"/>
              <a:t>Example:</a:t>
            </a:r>
            <a:endParaRPr lang="en-US" dirty="0"/>
          </a:p>
          <a:p>
            <a:pPr algn="l"/>
            <a:r>
              <a:rPr lang="en-US" b="1" dirty="0" err="1"/>
              <a:t>i</a:t>
            </a:r>
            <a:r>
              <a:rPr lang="en-US" b="1" dirty="0"/>
              <a:t>.	</a:t>
            </a:r>
            <a:r>
              <a:rPr lang="en-US" dirty="0"/>
              <a:t>I know </a:t>
            </a:r>
            <a:r>
              <a:rPr lang="en-US" b="1" dirty="0"/>
              <a:t>he is here</a:t>
            </a:r>
            <a:r>
              <a:rPr lang="en-US" dirty="0"/>
              <a:t>. (I </a:t>
            </a:r>
            <a:r>
              <a:rPr lang="en-US" b="1" dirty="0"/>
              <a:t>know that he is here</a:t>
            </a:r>
            <a:r>
              <a:rPr lang="en-US" dirty="0"/>
              <a:t>.)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BFB9AD-C293-4BC1-A832-3B6E84899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BA3C8-CB75-4BBE-B8D8-080E1A712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5D0B9-A55B-44B3-AE92-630C0948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95"/>
    </mc:Choice>
    <mc:Fallback xmlns="">
      <p:transition spd="slow" advTm="55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i="1" u="sng" dirty="0"/>
              <a:t>There are four types of Noun Clauses.</a:t>
            </a:r>
            <a:endParaRPr lang="en-US" dirty="0"/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b="1" dirty="0" err="1"/>
              <a:t>i</a:t>
            </a:r>
            <a:r>
              <a:rPr lang="en-US" b="1" dirty="0"/>
              <a:t>. 	That Clause:</a:t>
            </a:r>
            <a:endParaRPr lang="en-US" dirty="0"/>
          </a:p>
          <a:p>
            <a:pPr algn="l"/>
            <a:r>
              <a:rPr lang="en-US" b="1" dirty="0"/>
              <a:t>a.	</a:t>
            </a:r>
            <a:r>
              <a:rPr lang="en-US" dirty="0"/>
              <a:t>I know </a:t>
            </a:r>
            <a:r>
              <a:rPr lang="en-US" u="sng" dirty="0"/>
              <a:t>that people have different opinions about everything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						that clause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b="1" dirty="0"/>
              <a:t>ii.	Wh-word Clause:</a:t>
            </a:r>
            <a:endParaRPr lang="en-US" dirty="0"/>
          </a:p>
          <a:p>
            <a:pPr algn="l"/>
            <a:r>
              <a:rPr lang="en-US" dirty="0"/>
              <a:t>They begin with wh-words such as who, whoever, what, whatever, where, wherever, when, which, how, how much, how many, etc.</a:t>
            </a:r>
          </a:p>
          <a:p>
            <a:pPr algn="l"/>
            <a:r>
              <a:rPr lang="en-US" dirty="0"/>
              <a:t>	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a.	</a:t>
            </a:r>
            <a:r>
              <a:rPr lang="en-US" dirty="0"/>
              <a:t>I don’t know </a:t>
            </a:r>
            <a:r>
              <a:rPr lang="en-US" b="1" dirty="0"/>
              <a:t>where he lives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b.</a:t>
            </a:r>
            <a:r>
              <a:rPr lang="en-US" dirty="0"/>
              <a:t>	Prof. </a:t>
            </a:r>
            <a:r>
              <a:rPr lang="en-US" dirty="0" err="1"/>
              <a:t>Shibly</a:t>
            </a:r>
            <a:r>
              <a:rPr lang="en-US" dirty="0"/>
              <a:t> explained to the students </a:t>
            </a:r>
            <a:r>
              <a:rPr lang="en-US" b="1" dirty="0"/>
              <a:t>how English sentences are formed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c.</a:t>
            </a:r>
            <a:r>
              <a:rPr lang="en-US" dirty="0"/>
              <a:t>	Do you know </a:t>
            </a:r>
            <a:r>
              <a:rPr lang="en-US" b="1" dirty="0"/>
              <a:t>which answer is correct</a:t>
            </a:r>
            <a:r>
              <a:rPr lang="en-US" dirty="0"/>
              <a:t>?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d.	What you said</a:t>
            </a:r>
            <a:r>
              <a:rPr lang="en-US" dirty="0"/>
              <a:t> was not known to me.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C0D3F1-720A-4696-A99F-A53541418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F695F-9480-41F6-A47A-0E7BE2757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B725C-4C6D-4422-87B5-77044AE1A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9"/>
    </mc:Choice>
    <mc:Fallback xmlns="">
      <p:transition spd="slow" advTm="74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dirty="0"/>
              <a:t>iii.	If/whether Clause:</a:t>
            </a:r>
            <a:endParaRPr lang="en-US" dirty="0"/>
          </a:p>
          <a:p>
            <a:pPr algn="l"/>
            <a:r>
              <a:rPr lang="en-US" dirty="0"/>
              <a:t>	</a:t>
            </a:r>
            <a:r>
              <a:rPr lang="en-US" b="1" dirty="0"/>
              <a:t>a.</a:t>
            </a:r>
            <a:r>
              <a:rPr lang="en-US" dirty="0"/>
              <a:t>	These clause, begin with whether or if.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b.	</a:t>
            </a:r>
            <a:r>
              <a:rPr lang="en-US" dirty="0"/>
              <a:t>I don’t know </a:t>
            </a:r>
            <a:r>
              <a:rPr lang="en-US" u="sng" dirty="0"/>
              <a:t>whether (or nor) I should take computer science (or not)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						whether clause</a:t>
            </a:r>
          </a:p>
          <a:p>
            <a:pPr algn="l"/>
            <a:r>
              <a:rPr lang="en-US" dirty="0"/>
              <a:t>	</a:t>
            </a:r>
            <a:r>
              <a:rPr lang="en-US" b="1" dirty="0"/>
              <a:t>c.</a:t>
            </a:r>
            <a:r>
              <a:rPr lang="en-US" dirty="0"/>
              <a:t>	A teacher determines if the answer is correct (or not).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4B970A-7546-4030-BA31-A09C53FC2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952D0-61C4-4EB3-9243-478802AD4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9B93B-BF93-4C7B-AEF6-A8AF6ADC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94"/>
    </mc:Choice>
    <mc:Fallback xmlns="">
      <p:transition spd="slow" advTm="2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dirty="0"/>
              <a:t>IV Subjunctive Noun Clause:</a:t>
            </a:r>
            <a:endParaRPr lang="en-US" dirty="0"/>
          </a:p>
          <a:p>
            <a:pPr algn="l"/>
            <a:r>
              <a:rPr lang="en-US" dirty="0"/>
              <a:t>After certain verbs such as advise, direct, recommend, suggest, demand, etc. and adjectives admirable, important, essential, necessary, urgent, etc. the that clauses are subjunctive clauses. </a:t>
            </a:r>
            <a:r>
              <a:rPr lang="en-US" b="1" i="1" dirty="0"/>
              <a:t>For example</a:t>
            </a:r>
            <a:r>
              <a:rPr lang="en-US" dirty="0"/>
              <a:t>: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b="1" dirty="0"/>
              <a:t>a.	</a:t>
            </a:r>
            <a:r>
              <a:rPr lang="en-US" dirty="0"/>
              <a:t>The company president urged </a:t>
            </a:r>
            <a:r>
              <a:rPr lang="en-US" u="sng" dirty="0"/>
              <a:t>that the marketing department be more aggressive.</a:t>
            </a:r>
            <a:r>
              <a:rPr lang="en-US" dirty="0"/>
              <a:t>	       			Subjunctive (that) Noun Clause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b="1" dirty="0"/>
              <a:t>b.</a:t>
            </a:r>
            <a:r>
              <a:rPr lang="en-US" dirty="0"/>
              <a:t>	He insisted </a:t>
            </a:r>
            <a:r>
              <a:rPr lang="en-US" u="sng" dirty="0"/>
              <a:t>that the college not lose any more student to its competitors.</a:t>
            </a:r>
            <a:r>
              <a:rPr lang="en-US" dirty="0"/>
              <a:t>						            Noun Clause</a:t>
            </a:r>
          </a:p>
          <a:p>
            <a:pPr algn="l"/>
            <a:r>
              <a:rPr lang="en-US" dirty="0"/>
              <a:t> </a:t>
            </a:r>
          </a:p>
          <a:p>
            <a:pPr algn="l"/>
            <a:r>
              <a:rPr lang="en-US" b="1" dirty="0"/>
              <a:t>c.</a:t>
            </a:r>
            <a:r>
              <a:rPr lang="en-US" dirty="0"/>
              <a:t>	It was recommended </a:t>
            </a:r>
            <a:r>
              <a:rPr lang="en-US" u="sng" dirty="0"/>
              <a:t>that the department not hire new staff at the time.</a:t>
            </a:r>
            <a:r>
              <a:rPr lang="en-US" dirty="0"/>
              <a:t>							    Subjunctive Noun Clause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9DDA56-0444-4503-BDFE-AEB4A9FE5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488A6-8492-40FC-B455-761D5351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4A5CF-A2D5-41F7-9C5B-C3DA41CE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8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55"/>
    </mc:Choice>
    <mc:Fallback xmlns="">
      <p:transition spd="slow" advTm="98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/>
          <a:lstStyle/>
          <a:p>
            <a:pPr algn="l"/>
            <a:r>
              <a:rPr lang="en-US" b="1" dirty="0"/>
              <a:t>Find the noun clauses in the following sentences and tell how they are used. (Subject, predicate nominative, direct object, appositive, indirect object, or object of the preposition)</a:t>
            </a:r>
          </a:p>
          <a:p>
            <a:pPr algn="l"/>
            <a:endParaRPr lang="en-US" dirty="0"/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One should profit from what he sees and learns.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Her idea that I hire you was a very good one.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We wonder what your plans for the trip are.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My hope is that we may visit in Karachi.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en-US" dirty="0"/>
              <a:t>Why you did not hire me is hard to comprehend.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076CDF-E214-4954-BA58-D89953AFD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96479-41F1-4B94-8E56-3DBE6772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C0088-1F3D-4F23-835D-6D136358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46"/>
    </mc:Choice>
    <mc:Fallback xmlns="">
      <p:transition spd="slow" advTm="36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915F-42C8-4657-9B66-33589F8F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0"/>
            <a:ext cx="10803987" cy="77372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6C6A8-5F75-4E5F-A18B-3CB803683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1" y="773723"/>
            <a:ext cx="10803986" cy="5605975"/>
          </a:xfrm>
        </p:spPr>
        <p:txBody>
          <a:bodyPr>
            <a:normAutofit/>
          </a:bodyPr>
          <a:lstStyle/>
          <a:p>
            <a:pPr algn="l"/>
            <a:r>
              <a:rPr lang="en-US" b="1" i="1" u="sng" dirty="0"/>
              <a:t>Relative Clause:</a:t>
            </a:r>
            <a:endParaRPr lang="en-US" dirty="0"/>
          </a:p>
          <a:p>
            <a:pPr algn="l"/>
            <a:r>
              <a:rPr lang="en-US" dirty="0"/>
              <a:t>The adjective clause is used to modify a noun or a pronoun.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It will begin with a relative pronoun (</a:t>
            </a:r>
            <a:r>
              <a:rPr lang="en-US" b="1" dirty="0"/>
              <a:t>who, whose, whom, which, and that</a:t>
            </a:r>
            <a:r>
              <a:rPr lang="en-US" dirty="0"/>
              <a:t>) or a subordinate conjunction (</a:t>
            </a:r>
            <a:r>
              <a:rPr lang="en-US" b="1" dirty="0"/>
              <a:t>when and where</a:t>
            </a:r>
            <a:r>
              <a:rPr lang="en-US" dirty="0"/>
              <a:t>).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Those are the only words that can be used to introduce an </a:t>
            </a:r>
            <a:r>
              <a:rPr lang="en-US" b="1" dirty="0"/>
              <a:t>adjective clause</a:t>
            </a:r>
            <a:r>
              <a:rPr lang="en-US" dirty="0"/>
              <a:t>.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The introductory word will always rename the word that it follows and modifies except when used with a preposition which will come between the introductory word and the word it renames.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BBC02B-2377-445B-882C-C7571AECB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D13AB-E320-452D-A04E-4E7DFC03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Pedagogical Grammar by Prof Shakeel Amjad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49EAB-BB62-4607-8A3C-8F09BD95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57C2-B8E4-468B-8C1F-94E4587E0A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53"/>
    </mc:Choice>
    <mc:Fallback xmlns="">
      <p:transition spd="slow" advTm="37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3813</Words>
  <Application>Microsoft Office PowerPoint</Application>
  <PresentationFormat>Widescreen</PresentationFormat>
  <Paragraphs>372</Paragraphs>
  <Slides>35</Slides>
  <Notes>0</Notes>
  <HiddenSlides>0</HiddenSlides>
  <MMClips>35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Dependent clauses</vt:lpstr>
      <vt:lpstr>Dependent clauses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shakeel amjad</dc:creator>
  <cp:lastModifiedBy>shakeel amjad</cp:lastModifiedBy>
  <cp:revision>14</cp:revision>
  <dcterms:created xsi:type="dcterms:W3CDTF">2020-04-18T11:17:06Z</dcterms:created>
  <dcterms:modified xsi:type="dcterms:W3CDTF">2020-05-04T03:23:23Z</dcterms:modified>
</cp:coreProperties>
</file>