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1" r:id="rId7"/>
    <p:sldId id="275" r:id="rId8"/>
    <p:sldId id="276" r:id="rId9"/>
    <p:sldId id="277" r:id="rId10"/>
    <p:sldId id="263" r:id="rId11"/>
    <p:sldId id="262" r:id="rId12"/>
    <p:sldId id="278" r:id="rId13"/>
    <p:sldId id="266" r:id="rId14"/>
    <p:sldId id="264" r:id="rId15"/>
    <p:sldId id="268" r:id="rId16"/>
    <p:sldId id="279" r:id="rId17"/>
    <p:sldId id="271" r:id="rId18"/>
    <p:sldId id="272" r:id="rId19"/>
    <p:sldId id="273" r:id="rId20"/>
    <p:sldId id="274" r:id="rId21"/>
    <p:sldId id="26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18DC-20F4-426D-B8A2-F29BE051D138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29A-1601-4FAE-9715-374876910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18DC-20F4-426D-B8A2-F29BE051D138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29A-1601-4FAE-9715-374876910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18DC-20F4-426D-B8A2-F29BE051D138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29A-1601-4FAE-9715-374876910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18DC-20F4-426D-B8A2-F29BE051D138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29A-1601-4FAE-9715-374876910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18DC-20F4-426D-B8A2-F29BE051D138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29A-1601-4FAE-9715-374876910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18DC-20F4-426D-B8A2-F29BE051D138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29A-1601-4FAE-9715-374876910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18DC-20F4-426D-B8A2-F29BE051D138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29A-1601-4FAE-9715-374876910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18DC-20F4-426D-B8A2-F29BE051D138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29A-1601-4FAE-9715-374876910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18DC-20F4-426D-B8A2-F29BE051D138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29A-1601-4FAE-9715-374876910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18DC-20F4-426D-B8A2-F29BE051D138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29A-1601-4FAE-9715-374876910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18DC-20F4-426D-B8A2-F29BE051D138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29A-1601-4FAE-9715-374876910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418DC-20F4-426D-B8A2-F29BE051D138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8C29A-1601-4FAE-9715-374876910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Nonparametric Methods for Comparing Survival Distributions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Cox Mantel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Arrange survival time in ascending order for two groups together</a:t>
            </a:r>
          </a:p>
          <a:p>
            <a:r>
              <a:rPr lang="en-US" dirty="0" smtClean="0"/>
              <a:t>Compute m</a:t>
            </a:r>
            <a:r>
              <a:rPr lang="en-US" baseline="-25000" dirty="0" smtClean="0"/>
              <a:t>i </a:t>
            </a:r>
            <a:endParaRPr lang="en-US" dirty="0"/>
          </a:p>
          <a:p>
            <a:r>
              <a:rPr lang="en-US" dirty="0" smtClean="0"/>
              <a:t>Where m</a:t>
            </a:r>
            <a:r>
              <a:rPr lang="en-US" baseline="-25000" dirty="0" smtClean="0"/>
              <a:t>i</a:t>
            </a:r>
            <a:r>
              <a:rPr lang="en-US" dirty="0" smtClean="0"/>
              <a:t> is the no. of failure times equal to </a:t>
            </a:r>
            <a:r>
              <a:rPr lang="en-US" dirty="0" err="1"/>
              <a:t>t</a:t>
            </a:r>
            <a:r>
              <a:rPr lang="en-US" baseline="-25000" dirty="0" err="1" smtClean="0"/>
              <a:t>i</a:t>
            </a:r>
            <a:r>
              <a:rPr lang="en-US" dirty="0" err="1" smtClean="0"/>
              <a:t>,or</a:t>
            </a:r>
            <a:r>
              <a:rPr lang="en-US" dirty="0" smtClean="0"/>
              <a:t> multiplicity of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.</a:t>
            </a:r>
            <a:r>
              <a:rPr lang="en-US" dirty="0" smtClean="0"/>
              <a:t>So that</a:t>
            </a:r>
          </a:p>
          <a:p>
            <a:r>
              <a:rPr lang="en-US" dirty="0" smtClean="0"/>
              <a:t>R(t)=risk set at time t (whose failure times are at least t)</a:t>
            </a:r>
          </a:p>
          <a:p>
            <a:r>
              <a:rPr lang="en-US" dirty="0" smtClean="0"/>
              <a:t>                       be the n</a:t>
            </a:r>
          </a:p>
          <a:p>
            <a:r>
              <a:rPr lang="en-US" dirty="0" smtClean="0"/>
              <a:t>o. of patients in R(t) that belongs to group 1 and 2</a:t>
            </a:r>
          </a:p>
          <a:p>
            <a:r>
              <a:rPr lang="en-US" dirty="0" smtClean="0"/>
              <a:t>      is the proportion of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That belongs to group 1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3276600"/>
            <a:ext cx="1828800" cy="888763"/>
          </a:xfrm>
          <a:prstGeom prst="rect">
            <a:avLst/>
          </a:prstGeom>
          <a:noFill/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4800600"/>
            <a:ext cx="1645920" cy="457200"/>
          </a:xfrm>
          <a:prstGeom prst="rect">
            <a:avLst/>
          </a:prstGeom>
          <a:noFill/>
        </p:spPr>
      </p:pic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5791200"/>
            <a:ext cx="457200" cy="417443"/>
          </a:xfrm>
          <a:prstGeom prst="rect">
            <a:avLst/>
          </a:prstGeom>
          <a:noFill/>
        </p:spPr>
      </p:pic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Cox Mantel Test</a:t>
            </a:r>
            <a:endParaRPr lang="en-US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24334" y="2057400"/>
          <a:ext cx="8224500" cy="3886200"/>
        </p:xfrm>
        <a:graphic>
          <a:graphicData uri="http://schemas.openxmlformats.org/presentationml/2006/ole">
            <p:oleObj spid="_x0000_s4098" name="Document" r:id="rId3" imgW="5940848" imgH="206900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228600"/>
            <a:ext cx="6705600" cy="343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3909059"/>
            <a:ext cx="5486400" cy="2948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FEC36-EBC4-46EE-B9BE-59EC6C00E7CA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Log-Rank Test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85800" y="15240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52400" y="15240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990600" y="2209800"/>
            <a:ext cx="81534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The </a:t>
            </a:r>
            <a:r>
              <a:rPr lang="en-US" sz="2400" i="1">
                <a:latin typeface="Verdana" pitchFamily="34" charset="0"/>
              </a:rPr>
              <a:t>log-rank test</a:t>
            </a:r>
          </a:p>
          <a:p>
            <a:pPr lvl="1" indent="-334963" eaLnBrk="0" hangingPunct="0">
              <a:spcBef>
                <a:spcPct val="50000"/>
              </a:spcBef>
              <a:buFontTx/>
              <a:buChar char="•"/>
            </a:pPr>
            <a:r>
              <a:rPr lang="en-US" sz="2400">
                <a:latin typeface="Verdana" pitchFamily="34" charset="0"/>
              </a:rPr>
              <a:t>tests whether the survival functions are statistically equivalent</a:t>
            </a:r>
          </a:p>
          <a:p>
            <a:pPr lvl="1" indent="-334963" eaLnBrk="0" hangingPunct="0">
              <a:spcBef>
                <a:spcPct val="50000"/>
              </a:spcBef>
              <a:buFontTx/>
              <a:buChar char="•"/>
            </a:pPr>
            <a:r>
              <a:rPr lang="en-US" sz="2400">
                <a:latin typeface="Verdana" pitchFamily="34" charset="0"/>
              </a:rPr>
              <a:t>is a large-sample chi-square test that uses the observed and expected cell counts across the event times</a:t>
            </a:r>
          </a:p>
          <a:p>
            <a:pPr lvl="1" indent="-334963" eaLnBrk="0" hangingPunct="0">
              <a:spcBef>
                <a:spcPct val="50000"/>
              </a:spcBef>
              <a:buFontTx/>
              <a:buChar char="•"/>
            </a:pPr>
            <a:r>
              <a:rPr lang="en-US" sz="2400">
                <a:latin typeface="Verdana" pitchFamily="34" charset="0"/>
              </a:rPr>
              <a:t>has maximum power when the ratio of hazards is constant over time.</a:t>
            </a:r>
          </a:p>
          <a:p>
            <a:pPr lvl="1" indent="-334963" eaLnBrk="0" hangingPunct="0">
              <a:spcBef>
                <a:spcPct val="50000"/>
              </a:spcBef>
            </a:pPr>
            <a:endParaRPr lang="en-US" sz="24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Log-Rank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Arrange survival times of both samples in ascending order together</a:t>
            </a:r>
          </a:p>
          <a:p>
            <a:r>
              <a:rPr lang="en-US" dirty="0" smtClean="0"/>
              <a:t>Compute m</a:t>
            </a:r>
            <a:r>
              <a:rPr lang="en-US" baseline="-25000" dirty="0" smtClean="0"/>
              <a:t>i</a:t>
            </a:r>
            <a:r>
              <a:rPr lang="en-US" dirty="0" smtClean="0"/>
              <a:t> and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 for uncensored observations only</a:t>
            </a:r>
          </a:p>
          <a:p>
            <a:r>
              <a:rPr lang="en-US" dirty="0" smtClean="0"/>
              <a:t>Take ratio of m</a:t>
            </a:r>
            <a:r>
              <a:rPr lang="en-US" baseline="-25000" dirty="0" smtClean="0"/>
              <a:t>i</a:t>
            </a:r>
            <a:r>
              <a:rPr lang="en-US" dirty="0" smtClean="0"/>
              <a:t> /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Compute </a:t>
            </a:r>
          </a:p>
          <a:p>
            <a:endParaRPr lang="en-US" dirty="0" smtClean="0"/>
          </a:p>
          <a:p>
            <a:r>
              <a:rPr lang="en-US" dirty="0" smtClean="0"/>
              <a:t>Calculate </a:t>
            </a:r>
            <a:r>
              <a:rPr lang="en-US" dirty="0" err="1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scores suggested by </a:t>
            </a:r>
            <a:r>
              <a:rPr lang="en-US" dirty="0" err="1" smtClean="0"/>
              <a:t>Peto</a:t>
            </a:r>
            <a:r>
              <a:rPr lang="en-US" dirty="0" smtClean="0"/>
              <a:t> and </a:t>
            </a:r>
            <a:r>
              <a:rPr lang="en-US" dirty="0" err="1" smtClean="0"/>
              <a:t>Peto</a:t>
            </a:r>
            <a:endParaRPr lang="en-US" dirty="0"/>
          </a:p>
          <a:p>
            <a:endParaRPr lang="en-US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4495799"/>
            <a:ext cx="1981200" cy="723295"/>
          </a:xfrm>
          <a:prstGeom prst="rect">
            <a:avLst/>
          </a:prstGeom>
          <a:noFill/>
        </p:spPr>
      </p:pic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Log-Rank Test</a:t>
            </a:r>
            <a:endParaRPr lang="en-US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2209800"/>
            <a:ext cx="7627620" cy="419100"/>
          </a:xfrm>
          <a:prstGeom prst="rect">
            <a:avLst/>
          </a:prstGeom>
          <a:noFill/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3352800"/>
            <a:ext cx="3429000" cy="760036"/>
          </a:xfrm>
          <a:prstGeom prst="rect">
            <a:avLst/>
          </a:prstGeom>
          <a:noFill/>
        </p:spPr>
      </p:pic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4648200"/>
            <a:ext cx="1447800" cy="915521"/>
          </a:xfrm>
          <a:prstGeom prst="rect">
            <a:avLst/>
          </a:prstGeom>
          <a:noFill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1466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32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5715000"/>
            <a:ext cx="5029200" cy="843406"/>
          </a:xfrm>
          <a:prstGeom prst="rect">
            <a:avLst/>
          </a:prstGeom>
          <a:noFill/>
        </p:spPr>
      </p:pic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200" y="685800"/>
            <a:ext cx="4495800" cy="73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447800"/>
            <a:ext cx="4800600" cy="3102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4953000"/>
            <a:ext cx="4419600" cy="407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1295400" y="5334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V(S)=1.210</a:t>
            </a:r>
          </a:p>
          <a:p>
            <a:r>
              <a:rPr lang="en-US" dirty="0" smtClean="0"/>
              <a:t>L =2.751/ 1.210=2.5</a:t>
            </a:r>
          </a:p>
          <a:p>
            <a:r>
              <a:rPr lang="en-US" dirty="0" smtClean="0"/>
              <a:t>p=0.0064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F27D-0727-400D-9929-1ED5EE89BE2F}" type="slidenum">
              <a:rPr lang="en-US"/>
              <a:pPr/>
              <a:t>17</a:t>
            </a:fld>
            <a:endParaRPr lang="en-US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Log-rank test</a:t>
            </a:r>
          </a:p>
        </p:txBody>
      </p:sp>
      <p:sp>
        <p:nvSpPr>
          <p:cNvPr id="139304" name="Rectangle 40"/>
          <p:cNvSpPr>
            <a:spLocks noChangeArrowheads="1"/>
          </p:cNvSpPr>
          <p:nvPr/>
        </p:nvSpPr>
        <p:spPr bwMode="auto">
          <a:xfrm>
            <a:off x="165100" y="2682875"/>
            <a:ext cx="881538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Log-rank test is just a Cochran-Mantel-Haenszel chi-square test!</a:t>
            </a:r>
          </a:p>
          <a:p>
            <a:r>
              <a:rPr lang="en-US">
                <a:solidFill>
                  <a:schemeClr val="tx2"/>
                </a:solidFill>
              </a:rPr>
              <a:t/>
            </a:r>
            <a:br>
              <a:rPr lang="en-US">
                <a:solidFill>
                  <a:schemeClr val="tx2"/>
                </a:solidFill>
              </a:rPr>
            </a:br>
            <a:r>
              <a:rPr lang="en-US" sz="4400">
                <a:solidFill>
                  <a:schemeClr val="tx2"/>
                </a:solidFill>
              </a:rPr>
              <a:t/>
            </a:r>
            <a:br>
              <a:rPr lang="en-US" sz="4400">
                <a:solidFill>
                  <a:schemeClr val="tx2"/>
                </a:solidFill>
              </a:rPr>
            </a:br>
            <a:r>
              <a:rPr lang="en-US">
                <a:solidFill>
                  <a:schemeClr val="tx2"/>
                </a:solidFill>
              </a:rPr>
              <a:t>Anyone remember (know) what this 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9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9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304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/>
              <a:t>CMH test of conditional independence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90800" y="1676400"/>
            <a:ext cx="5181600" cy="2362200"/>
            <a:chOff x="43" y="0"/>
            <a:chExt cx="2273" cy="1094"/>
          </a:xfrm>
        </p:grpSpPr>
        <p:sp>
          <p:nvSpPr>
            <p:cNvPr id="140292" name="Rectangle 4"/>
            <p:cNvSpPr>
              <a:spLocks noChangeArrowheads="1"/>
            </p:cNvSpPr>
            <p:nvPr/>
          </p:nvSpPr>
          <p:spPr bwMode="auto">
            <a:xfrm>
              <a:off x="43" y="0"/>
              <a:ext cx="748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bIns="0"/>
            <a:lstStyle/>
            <a:p>
              <a:pPr algn="ctr"/>
              <a:r>
                <a:rPr lang="en-US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 </a:t>
              </a:r>
            </a:p>
            <a:p>
              <a:pPr algn="ctr" eaLnBrk="0" hangingPunct="0"/>
              <a:endParaRPr lang="en-US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40293" name="Rectangle 5"/>
            <p:cNvSpPr>
              <a:spLocks noChangeArrowheads="1"/>
            </p:cNvSpPr>
            <p:nvPr/>
          </p:nvSpPr>
          <p:spPr bwMode="auto">
            <a:xfrm>
              <a:off x="43" y="413"/>
              <a:ext cx="748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bIns="0"/>
            <a:lstStyle/>
            <a:p>
              <a:pPr algn="ctr"/>
              <a:r>
                <a:rPr lang="en-US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Group 1 </a:t>
              </a:r>
            </a:p>
            <a:p>
              <a:pPr algn="ctr" eaLnBrk="0" hangingPunct="0"/>
              <a:endParaRPr lang="en-US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40294" name="Rectangle 6"/>
            <p:cNvSpPr>
              <a:spLocks noChangeArrowheads="1"/>
            </p:cNvSpPr>
            <p:nvPr/>
          </p:nvSpPr>
          <p:spPr bwMode="auto">
            <a:xfrm>
              <a:off x="43" y="758"/>
              <a:ext cx="74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bIns="0"/>
            <a:lstStyle/>
            <a:p>
              <a:pPr algn="ctr"/>
              <a:r>
                <a:rPr lang="en-US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Group 2</a:t>
              </a:r>
            </a:p>
            <a:p>
              <a:pPr algn="ctr" eaLnBrk="0" hangingPunct="0"/>
              <a:endParaRPr lang="en-US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748" y="0"/>
              <a:ext cx="734" cy="413"/>
              <a:chOff x="748" y="0"/>
              <a:chExt cx="734" cy="413"/>
            </a:xfrm>
          </p:grpSpPr>
          <p:sp>
            <p:nvSpPr>
              <p:cNvPr id="140296" name="Rectangle 8"/>
              <p:cNvSpPr>
                <a:spLocks noChangeArrowheads="1"/>
              </p:cNvSpPr>
              <p:nvPr/>
            </p:nvSpPr>
            <p:spPr bwMode="auto">
              <a:xfrm>
                <a:off x="791" y="0"/>
                <a:ext cx="648" cy="4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bIns="0"/>
              <a:lstStyle/>
              <a:p>
                <a:pPr algn="ctr"/>
                <a:r>
                  <a:rPr lang="en-US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 </a:t>
                </a:r>
              </a:p>
              <a:p>
                <a:pPr algn="ctr" eaLnBrk="0" hangingPunct="0"/>
                <a:r>
                  <a:rPr lang="en-US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Event</a:t>
                </a:r>
              </a:p>
              <a:p>
                <a:pPr algn="ctr" eaLnBrk="0" hangingPunct="0"/>
                <a:endParaRPr lang="en-US">
                  <a:solidFill>
                    <a:schemeClr val="tx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0297" name="Rectangle 9"/>
              <p:cNvSpPr>
                <a:spLocks noChangeArrowheads="1"/>
              </p:cNvSpPr>
              <p:nvPr/>
            </p:nvSpPr>
            <p:spPr bwMode="auto">
              <a:xfrm>
                <a:off x="748" y="0"/>
                <a:ext cx="734" cy="41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 bIns="0"/>
              <a:lstStyle/>
              <a:p>
                <a:endParaRPr lang="en-US"/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1482" y="0"/>
              <a:ext cx="834" cy="413"/>
              <a:chOff x="1482" y="0"/>
              <a:chExt cx="834" cy="413"/>
            </a:xfrm>
          </p:grpSpPr>
          <p:sp>
            <p:nvSpPr>
              <p:cNvPr id="140299" name="Rectangle 11"/>
              <p:cNvSpPr>
                <a:spLocks noChangeArrowheads="1"/>
              </p:cNvSpPr>
              <p:nvPr/>
            </p:nvSpPr>
            <p:spPr bwMode="auto">
              <a:xfrm>
                <a:off x="1525" y="0"/>
                <a:ext cx="748" cy="4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bIns="0"/>
              <a:lstStyle/>
              <a:p>
                <a:pPr algn="ctr"/>
                <a:endParaRPr lang="en-US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No Event</a:t>
                </a:r>
              </a:p>
              <a:p>
                <a:pPr algn="ctr" eaLnBrk="0" hangingPunct="0"/>
                <a:endParaRPr lang="en-US">
                  <a:solidFill>
                    <a:schemeClr val="tx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0300" name="Rectangle 12"/>
              <p:cNvSpPr>
                <a:spLocks noChangeArrowheads="1"/>
              </p:cNvSpPr>
              <p:nvPr/>
            </p:nvSpPr>
            <p:spPr bwMode="auto">
              <a:xfrm>
                <a:off x="1482" y="0"/>
                <a:ext cx="834" cy="41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 bIns="0"/>
              <a:lstStyle/>
              <a:p>
                <a:endParaRPr lang="en-US"/>
              </a:p>
            </p:txBody>
          </p:sp>
        </p:grpSp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748" y="413"/>
              <a:ext cx="734" cy="345"/>
              <a:chOff x="748" y="413"/>
              <a:chExt cx="734" cy="345"/>
            </a:xfrm>
          </p:grpSpPr>
          <p:sp>
            <p:nvSpPr>
              <p:cNvPr id="140302" name="Rectangle 14"/>
              <p:cNvSpPr>
                <a:spLocks noChangeArrowheads="1"/>
              </p:cNvSpPr>
              <p:nvPr/>
            </p:nvSpPr>
            <p:spPr bwMode="auto">
              <a:xfrm>
                <a:off x="748" y="413"/>
                <a:ext cx="734" cy="345"/>
              </a:xfrm>
              <a:prstGeom prst="rect">
                <a:avLst/>
              </a:prstGeom>
              <a:solidFill>
                <a:srgbClr val="E0E0E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bIns="0"/>
              <a:lstStyle/>
              <a:p>
                <a:endParaRPr lang="en-US"/>
              </a:p>
            </p:txBody>
          </p:sp>
          <p:grpSp>
            <p:nvGrpSpPr>
              <p:cNvPr id="6" name="Group 15"/>
              <p:cNvGrpSpPr>
                <a:grpSpLocks/>
              </p:cNvGrpSpPr>
              <p:nvPr/>
            </p:nvGrpSpPr>
            <p:grpSpPr bwMode="auto">
              <a:xfrm>
                <a:off x="748" y="413"/>
                <a:ext cx="734" cy="345"/>
                <a:chOff x="748" y="413"/>
                <a:chExt cx="734" cy="345"/>
              </a:xfrm>
            </p:grpSpPr>
            <p:sp>
              <p:nvSpPr>
                <p:cNvPr id="140304" name="Rectangle 16"/>
                <p:cNvSpPr>
                  <a:spLocks noChangeArrowheads="1"/>
                </p:cNvSpPr>
                <p:nvPr/>
              </p:nvSpPr>
              <p:spPr bwMode="auto">
                <a:xfrm>
                  <a:off x="791" y="413"/>
                  <a:ext cx="648" cy="345"/>
                </a:xfrm>
                <a:prstGeom prst="rect">
                  <a:avLst/>
                </a:prstGeom>
                <a:solidFill>
                  <a:srgbClr val="E0E0E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bIns="0"/>
                <a:lstStyle/>
                <a:p>
                  <a:pPr algn="ctr"/>
                  <a:r>
                    <a:rPr lang="en-US" b="1">
                      <a:solidFill>
                        <a:srgbClr val="000000"/>
                      </a:solidFill>
                      <a:latin typeface="Times New Roman" pitchFamily="18" charset="0"/>
                      <a:cs typeface="Times New Roman" pitchFamily="18" charset="0"/>
                    </a:rPr>
                    <a:t>a </a:t>
                  </a:r>
                  <a:endParaRPr lang="en-US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40305" name="Rectangle 17"/>
                <p:cNvSpPr>
                  <a:spLocks noChangeArrowheads="1"/>
                </p:cNvSpPr>
                <p:nvPr/>
              </p:nvSpPr>
              <p:spPr bwMode="auto">
                <a:xfrm>
                  <a:off x="748" y="413"/>
                  <a:ext cx="734" cy="34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1482" y="413"/>
              <a:ext cx="834" cy="345"/>
              <a:chOff x="1482" y="413"/>
              <a:chExt cx="834" cy="345"/>
            </a:xfrm>
          </p:grpSpPr>
          <p:sp>
            <p:nvSpPr>
              <p:cNvPr id="140307" name="Rectangle 19"/>
              <p:cNvSpPr>
                <a:spLocks noChangeArrowheads="1"/>
              </p:cNvSpPr>
              <p:nvPr/>
            </p:nvSpPr>
            <p:spPr bwMode="auto">
              <a:xfrm>
                <a:off x="1482" y="413"/>
                <a:ext cx="834" cy="345"/>
              </a:xfrm>
              <a:prstGeom prst="rect">
                <a:avLst/>
              </a:prstGeom>
              <a:solidFill>
                <a:srgbClr val="E0E0E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bIns="0"/>
              <a:lstStyle/>
              <a:p>
                <a:endParaRPr lang="en-US"/>
              </a:p>
            </p:txBody>
          </p:sp>
          <p:grpSp>
            <p:nvGrpSpPr>
              <p:cNvPr id="8" name="Group 20"/>
              <p:cNvGrpSpPr>
                <a:grpSpLocks/>
              </p:cNvGrpSpPr>
              <p:nvPr/>
            </p:nvGrpSpPr>
            <p:grpSpPr bwMode="auto">
              <a:xfrm>
                <a:off x="1482" y="413"/>
                <a:ext cx="834" cy="345"/>
                <a:chOff x="1482" y="413"/>
                <a:chExt cx="834" cy="345"/>
              </a:xfrm>
            </p:grpSpPr>
            <p:sp>
              <p:nvSpPr>
                <p:cNvPr id="140309" name="Rectangle 21"/>
                <p:cNvSpPr>
                  <a:spLocks noChangeArrowheads="1"/>
                </p:cNvSpPr>
                <p:nvPr/>
              </p:nvSpPr>
              <p:spPr bwMode="auto">
                <a:xfrm>
                  <a:off x="1525" y="413"/>
                  <a:ext cx="748" cy="345"/>
                </a:xfrm>
                <a:prstGeom prst="rect">
                  <a:avLst/>
                </a:prstGeom>
                <a:solidFill>
                  <a:srgbClr val="E0E0E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bIns="0"/>
                <a:lstStyle/>
                <a:p>
                  <a:pPr algn="ctr"/>
                  <a:r>
                    <a:rPr lang="en-US">
                      <a:solidFill>
                        <a:srgbClr val="000000"/>
                      </a:solidFill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</a:p>
                <a:p>
                  <a:pPr algn="ctr" eaLnBrk="0" hangingPunct="0"/>
                  <a:endParaRPr lang="en-US">
                    <a:solidFill>
                      <a:schemeClr val="tx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40310" name="Rectangle 22"/>
                <p:cNvSpPr>
                  <a:spLocks noChangeArrowheads="1"/>
                </p:cNvSpPr>
                <p:nvPr/>
              </p:nvSpPr>
              <p:spPr bwMode="auto">
                <a:xfrm>
                  <a:off x="1482" y="413"/>
                  <a:ext cx="834" cy="34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" name="Group 23"/>
            <p:cNvGrpSpPr>
              <a:grpSpLocks/>
            </p:cNvGrpSpPr>
            <p:nvPr/>
          </p:nvGrpSpPr>
          <p:grpSpPr bwMode="auto">
            <a:xfrm>
              <a:off x="748" y="758"/>
              <a:ext cx="734" cy="336"/>
              <a:chOff x="748" y="758"/>
              <a:chExt cx="734" cy="336"/>
            </a:xfrm>
          </p:grpSpPr>
          <p:sp>
            <p:nvSpPr>
              <p:cNvPr id="140312" name="Rectangle 24"/>
              <p:cNvSpPr>
                <a:spLocks noChangeArrowheads="1"/>
              </p:cNvSpPr>
              <p:nvPr/>
            </p:nvSpPr>
            <p:spPr bwMode="auto">
              <a:xfrm>
                <a:off x="748" y="758"/>
                <a:ext cx="734" cy="336"/>
              </a:xfrm>
              <a:prstGeom prst="rect">
                <a:avLst/>
              </a:prstGeom>
              <a:solidFill>
                <a:srgbClr val="E0E0E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bIns="0"/>
              <a:lstStyle/>
              <a:p>
                <a:endParaRPr lang="en-US"/>
              </a:p>
            </p:txBody>
          </p:sp>
          <p:grpSp>
            <p:nvGrpSpPr>
              <p:cNvPr id="10" name="Group 25"/>
              <p:cNvGrpSpPr>
                <a:grpSpLocks/>
              </p:cNvGrpSpPr>
              <p:nvPr/>
            </p:nvGrpSpPr>
            <p:grpSpPr bwMode="auto">
              <a:xfrm>
                <a:off x="748" y="758"/>
                <a:ext cx="734" cy="336"/>
                <a:chOff x="748" y="758"/>
                <a:chExt cx="734" cy="336"/>
              </a:xfrm>
            </p:grpSpPr>
            <p:sp>
              <p:nvSpPr>
                <p:cNvPr id="140314" name="Rectangle 26"/>
                <p:cNvSpPr>
                  <a:spLocks noChangeArrowheads="1"/>
                </p:cNvSpPr>
                <p:nvPr/>
              </p:nvSpPr>
              <p:spPr bwMode="auto">
                <a:xfrm>
                  <a:off x="791" y="758"/>
                  <a:ext cx="648" cy="336"/>
                </a:xfrm>
                <a:prstGeom prst="rect">
                  <a:avLst/>
                </a:prstGeom>
                <a:solidFill>
                  <a:srgbClr val="E0E0E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bIns="0"/>
                <a:lstStyle/>
                <a:p>
                  <a:pPr algn="ctr"/>
                  <a:r>
                    <a:rPr lang="en-US">
                      <a:solidFill>
                        <a:srgbClr val="000000"/>
                      </a:solidFill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</a:p>
                <a:p>
                  <a:pPr algn="ctr" eaLnBrk="0" hangingPunct="0"/>
                  <a:endParaRPr lang="en-US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40315" name="Rectangle 27"/>
                <p:cNvSpPr>
                  <a:spLocks noChangeArrowheads="1"/>
                </p:cNvSpPr>
                <p:nvPr/>
              </p:nvSpPr>
              <p:spPr bwMode="auto">
                <a:xfrm>
                  <a:off x="748" y="758"/>
                  <a:ext cx="734" cy="33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1482" y="758"/>
              <a:ext cx="834" cy="336"/>
              <a:chOff x="1482" y="758"/>
              <a:chExt cx="834" cy="336"/>
            </a:xfrm>
          </p:grpSpPr>
          <p:sp>
            <p:nvSpPr>
              <p:cNvPr id="140317" name="Rectangle 29"/>
              <p:cNvSpPr>
                <a:spLocks noChangeArrowheads="1"/>
              </p:cNvSpPr>
              <p:nvPr/>
            </p:nvSpPr>
            <p:spPr bwMode="auto">
              <a:xfrm>
                <a:off x="1482" y="758"/>
                <a:ext cx="834" cy="336"/>
              </a:xfrm>
              <a:prstGeom prst="rect">
                <a:avLst/>
              </a:prstGeom>
              <a:solidFill>
                <a:srgbClr val="E0E0E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bIns="0"/>
              <a:lstStyle/>
              <a:p>
                <a:endParaRPr lang="en-US"/>
              </a:p>
            </p:txBody>
          </p:sp>
          <p:grpSp>
            <p:nvGrpSpPr>
              <p:cNvPr id="12" name="Group 30"/>
              <p:cNvGrpSpPr>
                <a:grpSpLocks/>
              </p:cNvGrpSpPr>
              <p:nvPr/>
            </p:nvGrpSpPr>
            <p:grpSpPr bwMode="auto">
              <a:xfrm>
                <a:off x="1482" y="758"/>
                <a:ext cx="834" cy="336"/>
                <a:chOff x="1482" y="758"/>
                <a:chExt cx="834" cy="336"/>
              </a:xfrm>
            </p:grpSpPr>
            <p:sp>
              <p:nvSpPr>
                <p:cNvPr id="140319" name="Rectangle 31"/>
                <p:cNvSpPr>
                  <a:spLocks noChangeArrowheads="1"/>
                </p:cNvSpPr>
                <p:nvPr/>
              </p:nvSpPr>
              <p:spPr bwMode="auto">
                <a:xfrm>
                  <a:off x="1525" y="758"/>
                  <a:ext cx="748" cy="336"/>
                </a:xfrm>
                <a:prstGeom prst="rect">
                  <a:avLst/>
                </a:prstGeom>
                <a:solidFill>
                  <a:srgbClr val="E0E0E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bIns="0"/>
                <a:lstStyle/>
                <a:p>
                  <a:pPr algn="ctr"/>
                  <a:r>
                    <a:rPr lang="en-US">
                      <a:solidFill>
                        <a:srgbClr val="000000"/>
                      </a:solidFill>
                      <a:latin typeface="Times New Roman" pitchFamily="18" charset="0"/>
                      <a:cs typeface="Times New Roman" pitchFamily="18" charset="0"/>
                    </a:rPr>
                    <a:t>d</a:t>
                  </a:r>
                </a:p>
                <a:p>
                  <a:pPr algn="ctr" eaLnBrk="0" hangingPunct="0"/>
                  <a:endParaRPr lang="en-US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40320" name="Rectangle 32"/>
                <p:cNvSpPr>
                  <a:spLocks noChangeArrowheads="1"/>
                </p:cNvSpPr>
                <p:nvPr/>
              </p:nvSpPr>
              <p:spPr bwMode="auto">
                <a:xfrm>
                  <a:off x="1482" y="758"/>
                  <a:ext cx="834" cy="33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40321" name="Text Box 33"/>
          <p:cNvSpPr txBox="1">
            <a:spLocks noChangeArrowheads="1"/>
          </p:cNvSpPr>
          <p:nvPr/>
        </p:nvSpPr>
        <p:spPr bwMode="auto">
          <a:xfrm>
            <a:off x="609600" y="2286000"/>
            <a:ext cx="1905000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  <a:latin typeface="Times New Roman" pitchFamily="18" charset="0"/>
              </a:rPr>
              <a:t>K Strata = unique event times</a:t>
            </a:r>
          </a:p>
        </p:txBody>
      </p:sp>
      <p:graphicFrame>
        <p:nvGraphicFramePr>
          <p:cNvPr id="221184" name="Object 0"/>
          <p:cNvGraphicFramePr>
            <a:graphicFrameLocks noChangeAspect="1"/>
          </p:cNvGraphicFramePr>
          <p:nvPr/>
        </p:nvGraphicFramePr>
        <p:xfrm>
          <a:off x="381000" y="4368800"/>
          <a:ext cx="4114800" cy="2489200"/>
        </p:xfrm>
        <a:graphic>
          <a:graphicData uri="http://schemas.openxmlformats.org/presentationml/2006/ole">
            <p:oleObj spid="_x0000_s21506" name="Equation" r:id="rId3" imgW="1384200" imgH="838080" progId="Equation.3">
              <p:embed/>
            </p:oleObj>
          </a:graphicData>
        </a:graphic>
      </p:graphicFrame>
      <p:sp>
        <p:nvSpPr>
          <p:cNvPr id="140323" name="Line 35"/>
          <p:cNvSpPr>
            <a:spLocks noChangeShapeType="1"/>
          </p:cNvSpPr>
          <p:nvPr/>
        </p:nvSpPr>
        <p:spPr bwMode="auto">
          <a:xfrm flipV="1">
            <a:off x="1371600" y="2971800"/>
            <a:ext cx="3200400" cy="19050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arrow" w="med" len="med"/>
          </a:ln>
          <a:effectLst/>
        </p:spPr>
        <p:txBody>
          <a:bodyPr bIns="0"/>
          <a:lstStyle/>
          <a:p>
            <a:endParaRPr lang="en-US"/>
          </a:p>
        </p:txBody>
      </p:sp>
      <p:sp>
        <p:nvSpPr>
          <p:cNvPr id="140324" name="Text Box 36"/>
          <p:cNvSpPr txBox="1">
            <a:spLocks noChangeArrowheads="1"/>
          </p:cNvSpPr>
          <p:nvPr/>
        </p:nvSpPr>
        <p:spPr bwMode="auto">
          <a:xfrm>
            <a:off x="7620000" y="3886200"/>
            <a:ext cx="838200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chemeClr val="tx2"/>
                </a:solidFill>
                <a:latin typeface="Times New Roman" pitchFamily="18" charset="0"/>
              </a:rPr>
              <a:t>N</a:t>
            </a:r>
            <a:r>
              <a:rPr lang="en-US" sz="3600" baseline="-25000">
                <a:solidFill>
                  <a:schemeClr val="tx2"/>
                </a:solidFill>
                <a:latin typeface="Times New Roman" pitchFamily="18" charset="0"/>
              </a:rPr>
              <a:t>k</a:t>
            </a:r>
            <a:endParaRPr lang="en-US" sz="3600">
              <a:solidFill>
                <a:schemeClr val="tx2"/>
              </a:solidFill>
              <a:latin typeface="Times New Roman" pitchFamily="18" charset="0"/>
            </a:endParaRPr>
          </a:p>
        </p:txBody>
      </p:sp>
      <p:graphicFrame>
        <p:nvGraphicFramePr>
          <p:cNvPr id="221185" name="Object 1"/>
          <p:cNvGraphicFramePr>
            <a:graphicFrameLocks noChangeAspect="1"/>
          </p:cNvGraphicFramePr>
          <p:nvPr/>
        </p:nvGraphicFramePr>
        <p:xfrm>
          <a:off x="4567238" y="5548313"/>
          <a:ext cx="4657725" cy="1309687"/>
        </p:xfrm>
        <a:graphic>
          <a:graphicData uri="http://schemas.openxmlformats.org/presentationml/2006/ole">
            <p:oleObj spid="_x0000_s21507" name="Equation" r:id="rId4" imgW="2933640" imgH="825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0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1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1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3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/>
              <a:t>CMH test of conditional independence</a:t>
            </a:r>
          </a:p>
        </p:txBody>
      </p:sp>
      <p:graphicFrame>
        <p:nvGraphicFramePr>
          <p:cNvPr id="222208" name="Object 0"/>
          <p:cNvGraphicFramePr>
            <a:graphicFrameLocks noChangeAspect="1"/>
          </p:cNvGraphicFramePr>
          <p:nvPr/>
        </p:nvGraphicFramePr>
        <p:xfrm>
          <a:off x="381000" y="4368800"/>
          <a:ext cx="4114800" cy="2489200"/>
        </p:xfrm>
        <a:graphic>
          <a:graphicData uri="http://schemas.openxmlformats.org/presentationml/2006/ole">
            <p:oleObj spid="_x0000_s22530" name="Equation" r:id="rId3" imgW="1384200" imgH="838080" progId="Equation.3">
              <p:embed/>
            </p:oleObj>
          </a:graphicData>
        </a:graphic>
      </p:graphicFrame>
      <p:graphicFrame>
        <p:nvGraphicFramePr>
          <p:cNvPr id="222209" name="Object 1"/>
          <p:cNvGraphicFramePr>
            <a:graphicFrameLocks noChangeAspect="1"/>
          </p:cNvGraphicFramePr>
          <p:nvPr/>
        </p:nvGraphicFramePr>
        <p:xfrm>
          <a:off x="5410200" y="5494338"/>
          <a:ext cx="3733800" cy="1363662"/>
        </p:xfrm>
        <a:graphic>
          <a:graphicData uri="http://schemas.openxmlformats.org/presentationml/2006/ole">
            <p:oleObj spid="_x0000_s22531" name="Equation" r:id="rId4" imgW="2260440" imgH="825480" progId="Equation.3">
              <p:embed/>
            </p:oleObj>
          </a:graphicData>
        </a:graphic>
      </p:graphicFrame>
      <p:sp>
        <p:nvSpPr>
          <p:cNvPr id="141349" name="Text Box 37"/>
          <p:cNvSpPr txBox="1">
            <a:spLocks noChangeArrowheads="1"/>
          </p:cNvSpPr>
          <p:nvPr/>
        </p:nvSpPr>
        <p:spPr bwMode="auto">
          <a:xfrm>
            <a:off x="7620000" y="3886200"/>
            <a:ext cx="838200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chemeClr val="tx2"/>
                </a:solidFill>
                <a:latin typeface="Times New Roman" pitchFamily="18" charset="0"/>
              </a:rPr>
              <a:t>N</a:t>
            </a:r>
            <a:r>
              <a:rPr lang="en-US" sz="3600" baseline="-25000">
                <a:solidFill>
                  <a:schemeClr val="tx2"/>
                </a:solidFill>
                <a:latin typeface="Times New Roman" pitchFamily="18" charset="0"/>
              </a:rPr>
              <a:t>k</a:t>
            </a:r>
            <a:endParaRPr lang="en-US" sz="3600">
              <a:solidFill>
                <a:schemeClr val="tx2"/>
              </a:solidFill>
              <a:latin typeface="Times New Roman" pitchFamily="18" charset="0"/>
            </a:endParaRPr>
          </a:p>
        </p:txBody>
      </p:sp>
      <p:grpSp>
        <p:nvGrpSpPr>
          <p:cNvPr id="2" name="Group 70"/>
          <p:cNvGrpSpPr>
            <a:grpSpLocks/>
          </p:cNvGrpSpPr>
          <p:nvPr/>
        </p:nvGrpSpPr>
        <p:grpSpPr bwMode="auto">
          <a:xfrm>
            <a:off x="2590800" y="1676400"/>
            <a:ext cx="5181600" cy="2362200"/>
            <a:chOff x="43" y="0"/>
            <a:chExt cx="2273" cy="1094"/>
          </a:xfrm>
        </p:grpSpPr>
        <p:sp>
          <p:nvSpPr>
            <p:cNvPr id="141383" name="Rectangle 71"/>
            <p:cNvSpPr>
              <a:spLocks noChangeArrowheads="1"/>
            </p:cNvSpPr>
            <p:nvPr/>
          </p:nvSpPr>
          <p:spPr bwMode="auto">
            <a:xfrm>
              <a:off x="43" y="0"/>
              <a:ext cx="748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bIns="0"/>
            <a:lstStyle/>
            <a:p>
              <a:pPr algn="ctr"/>
              <a:r>
                <a:rPr lang="en-US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 </a:t>
              </a:r>
            </a:p>
            <a:p>
              <a:pPr algn="ctr" eaLnBrk="0" hangingPunct="0"/>
              <a:endParaRPr lang="en-US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41384" name="Rectangle 72"/>
            <p:cNvSpPr>
              <a:spLocks noChangeArrowheads="1"/>
            </p:cNvSpPr>
            <p:nvPr/>
          </p:nvSpPr>
          <p:spPr bwMode="auto">
            <a:xfrm>
              <a:off x="43" y="413"/>
              <a:ext cx="748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bIns="0"/>
            <a:lstStyle/>
            <a:p>
              <a:pPr algn="ctr"/>
              <a:r>
                <a:rPr lang="en-US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Group 1 </a:t>
              </a:r>
            </a:p>
            <a:p>
              <a:pPr algn="ctr" eaLnBrk="0" hangingPunct="0"/>
              <a:endParaRPr lang="en-US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41385" name="Rectangle 73"/>
            <p:cNvSpPr>
              <a:spLocks noChangeArrowheads="1"/>
            </p:cNvSpPr>
            <p:nvPr/>
          </p:nvSpPr>
          <p:spPr bwMode="auto">
            <a:xfrm>
              <a:off x="43" y="758"/>
              <a:ext cx="74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bIns="0"/>
            <a:lstStyle/>
            <a:p>
              <a:pPr algn="ctr"/>
              <a:r>
                <a:rPr lang="en-US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Group 2</a:t>
              </a:r>
            </a:p>
            <a:p>
              <a:pPr algn="ctr" eaLnBrk="0" hangingPunct="0"/>
              <a:endParaRPr lang="en-US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74"/>
            <p:cNvGrpSpPr>
              <a:grpSpLocks/>
            </p:cNvGrpSpPr>
            <p:nvPr/>
          </p:nvGrpSpPr>
          <p:grpSpPr bwMode="auto">
            <a:xfrm>
              <a:off x="748" y="0"/>
              <a:ext cx="734" cy="413"/>
              <a:chOff x="748" y="0"/>
              <a:chExt cx="734" cy="413"/>
            </a:xfrm>
          </p:grpSpPr>
          <p:sp>
            <p:nvSpPr>
              <p:cNvPr id="141387" name="Rectangle 75"/>
              <p:cNvSpPr>
                <a:spLocks noChangeArrowheads="1"/>
              </p:cNvSpPr>
              <p:nvPr/>
            </p:nvSpPr>
            <p:spPr bwMode="auto">
              <a:xfrm>
                <a:off x="791" y="0"/>
                <a:ext cx="648" cy="4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bIns="0"/>
              <a:lstStyle/>
              <a:p>
                <a:pPr algn="ctr"/>
                <a:r>
                  <a:rPr lang="en-US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 </a:t>
                </a:r>
              </a:p>
              <a:p>
                <a:pPr algn="ctr" eaLnBrk="0" hangingPunct="0"/>
                <a:r>
                  <a:rPr lang="en-US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Event</a:t>
                </a:r>
              </a:p>
              <a:p>
                <a:pPr algn="ctr" eaLnBrk="0" hangingPunct="0"/>
                <a:endParaRPr lang="en-US">
                  <a:solidFill>
                    <a:schemeClr val="tx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388" name="Rectangle 76"/>
              <p:cNvSpPr>
                <a:spLocks noChangeArrowheads="1"/>
              </p:cNvSpPr>
              <p:nvPr/>
            </p:nvSpPr>
            <p:spPr bwMode="auto">
              <a:xfrm>
                <a:off x="748" y="0"/>
                <a:ext cx="734" cy="41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 bIns="0"/>
              <a:lstStyle/>
              <a:p>
                <a:endParaRPr lang="en-US"/>
              </a:p>
            </p:txBody>
          </p:sp>
        </p:grpSp>
        <p:grpSp>
          <p:nvGrpSpPr>
            <p:cNvPr id="4" name="Group 77"/>
            <p:cNvGrpSpPr>
              <a:grpSpLocks/>
            </p:cNvGrpSpPr>
            <p:nvPr/>
          </p:nvGrpSpPr>
          <p:grpSpPr bwMode="auto">
            <a:xfrm>
              <a:off x="1482" y="0"/>
              <a:ext cx="834" cy="413"/>
              <a:chOff x="1482" y="0"/>
              <a:chExt cx="834" cy="413"/>
            </a:xfrm>
          </p:grpSpPr>
          <p:sp>
            <p:nvSpPr>
              <p:cNvPr id="141390" name="Rectangle 78"/>
              <p:cNvSpPr>
                <a:spLocks noChangeArrowheads="1"/>
              </p:cNvSpPr>
              <p:nvPr/>
            </p:nvSpPr>
            <p:spPr bwMode="auto">
              <a:xfrm>
                <a:off x="1525" y="0"/>
                <a:ext cx="748" cy="4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bIns="0"/>
              <a:lstStyle/>
              <a:p>
                <a:pPr algn="ctr"/>
                <a:endParaRPr lang="en-US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No Event</a:t>
                </a:r>
              </a:p>
              <a:p>
                <a:pPr algn="ctr" eaLnBrk="0" hangingPunct="0"/>
                <a:endParaRPr lang="en-US">
                  <a:solidFill>
                    <a:schemeClr val="tx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391" name="Rectangle 79"/>
              <p:cNvSpPr>
                <a:spLocks noChangeArrowheads="1"/>
              </p:cNvSpPr>
              <p:nvPr/>
            </p:nvSpPr>
            <p:spPr bwMode="auto">
              <a:xfrm>
                <a:off x="1482" y="0"/>
                <a:ext cx="834" cy="41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 bIns="0"/>
              <a:lstStyle/>
              <a:p>
                <a:endParaRPr lang="en-US"/>
              </a:p>
            </p:txBody>
          </p:sp>
        </p:grpSp>
        <p:grpSp>
          <p:nvGrpSpPr>
            <p:cNvPr id="5" name="Group 80"/>
            <p:cNvGrpSpPr>
              <a:grpSpLocks/>
            </p:cNvGrpSpPr>
            <p:nvPr/>
          </p:nvGrpSpPr>
          <p:grpSpPr bwMode="auto">
            <a:xfrm>
              <a:off x="748" y="413"/>
              <a:ext cx="734" cy="345"/>
              <a:chOff x="748" y="413"/>
              <a:chExt cx="734" cy="345"/>
            </a:xfrm>
          </p:grpSpPr>
          <p:sp>
            <p:nvSpPr>
              <p:cNvPr id="141393" name="Rectangle 81"/>
              <p:cNvSpPr>
                <a:spLocks noChangeArrowheads="1"/>
              </p:cNvSpPr>
              <p:nvPr/>
            </p:nvSpPr>
            <p:spPr bwMode="auto">
              <a:xfrm>
                <a:off x="748" y="413"/>
                <a:ext cx="734" cy="345"/>
              </a:xfrm>
              <a:prstGeom prst="rect">
                <a:avLst/>
              </a:prstGeom>
              <a:solidFill>
                <a:srgbClr val="E0E0E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bIns="0"/>
              <a:lstStyle/>
              <a:p>
                <a:endParaRPr lang="en-US"/>
              </a:p>
            </p:txBody>
          </p:sp>
          <p:grpSp>
            <p:nvGrpSpPr>
              <p:cNvPr id="6" name="Group 82"/>
              <p:cNvGrpSpPr>
                <a:grpSpLocks/>
              </p:cNvGrpSpPr>
              <p:nvPr/>
            </p:nvGrpSpPr>
            <p:grpSpPr bwMode="auto">
              <a:xfrm>
                <a:off x="748" y="413"/>
                <a:ext cx="734" cy="345"/>
                <a:chOff x="748" y="413"/>
                <a:chExt cx="734" cy="345"/>
              </a:xfrm>
            </p:grpSpPr>
            <p:sp>
              <p:nvSpPr>
                <p:cNvPr id="141395" name="Rectangle 83"/>
                <p:cNvSpPr>
                  <a:spLocks noChangeArrowheads="1"/>
                </p:cNvSpPr>
                <p:nvPr/>
              </p:nvSpPr>
              <p:spPr bwMode="auto">
                <a:xfrm>
                  <a:off x="791" y="413"/>
                  <a:ext cx="648" cy="345"/>
                </a:xfrm>
                <a:prstGeom prst="rect">
                  <a:avLst/>
                </a:prstGeom>
                <a:solidFill>
                  <a:srgbClr val="E0E0E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bIns="0"/>
                <a:lstStyle/>
                <a:p>
                  <a:pPr algn="ctr"/>
                  <a:r>
                    <a:rPr lang="en-US" b="1">
                      <a:solidFill>
                        <a:srgbClr val="000000"/>
                      </a:solidFill>
                      <a:latin typeface="Times New Roman" pitchFamily="18" charset="0"/>
                      <a:cs typeface="Times New Roman" pitchFamily="18" charset="0"/>
                    </a:rPr>
                    <a:t>a </a:t>
                  </a:r>
                  <a:endParaRPr lang="en-US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41396" name="Rectangle 84"/>
                <p:cNvSpPr>
                  <a:spLocks noChangeArrowheads="1"/>
                </p:cNvSpPr>
                <p:nvPr/>
              </p:nvSpPr>
              <p:spPr bwMode="auto">
                <a:xfrm>
                  <a:off x="748" y="413"/>
                  <a:ext cx="734" cy="34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" name="Group 85"/>
            <p:cNvGrpSpPr>
              <a:grpSpLocks/>
            </p:cNvGrpSpPr>
            <p:nvPr/>
          </p:nvGrpSpPr>
          <p:grpSpPr bwMode="auto">
            <a:xfrm>
              <a:off x="1482" y="413"/>
              <a:ext cx="834" cy="345"/>
              <a:chOff x="1482" y="413"/>
              <a:chExt cx="834" cy="345"/>
            </a:xfrm>
          </p:grpSpPr>
          <p:sp>
            <p:nvSpPr>
              <p:cNvPr id="141398" name="Rectangle 86"/>
              <p:cNvSpPr>
                <a:spLocks noChangeArrowheads="1"/>
              </p:cNvSpPr>
              <p:nvPr/>
            </p:nvSpPr>
            <p:spPr bwMode="auto">
              <a:xfrm>
                <a:off x="1482" y="413"/>
                <a:ext cx="834" cy="345"/>
              </a:xfrm>
              <a:prstGeom prst="rect">
                <a:avLst/>
              </a:prstGeom>
              <a:solidFill>
                <a:srgbClr val="E0E0E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bIns="0"/>
              <a:lstStyle/>
              <a:p>
                <a:endParaRPr lang="en-US"/>
              </a:p>
            </p:txBody>
          </p:sp>
          <p:grpSp>
            <p:nvGrpSpPr>
              <p:cNvPr id="8" name="Group 87"/>
              <p:cNvGrpSpPr>
                <a:grpSpLocks/>
              </p:cNvGrpSpPr>
              <p:nvPr/>
            </p:nvGrpSpPr>
            <p:grpSpPr bwMode="auto">
              <a:xfrm>
                <a:off x="1482" y="413"/>
                <a:ext cx="834" cy="345"/>
                <a:chOff x="1482" y="413"/>
                <a:chExt cx="834" cy="345"/>
              </a:xfrm>
            </p:grpSpPr>
            <p:sp>
              <p:nvSpPr>
                <p:cNvPr id="141400" name="Rectangle 88"/>
                <p:cNvSpPr>
                  <a:spLocks noChangeArrowheads="1"/>
                </p:cNvSpPr>
                <p:nvPr/>
              </p:nvSpPr>
              <p:spPr bwMode="auto">
                <a:xfrm>
                  <a:off x="1525" y="413"/>
                  <a:ext cx="748" cy="345"/>
                </a:xfrm>
                <a:prstGeom prst="rect">
                  <a:avLst/>
                </a:prstGeom>
                <a:solidFill>
                  <a:srgbClr val="E0E0E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bIns="0"/>
                <a:lstStyle/>
                <a:p>
                  <a:pPr algn="ctr"/>
                  <a:r>
                    <a:rPr lang="en-US">
                      <a:solidFill>
                        <a:srgbClr val="000000"/>
                      </a:solidFill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</a:p>
                <a:p>
                  <a:pPr algn="ctr" eaLnBrk="0" hangingPunct="0"/>
                  <a:endParaRPr lang="en-US">
                    <a:solidFill>
                      <a:schemeClr val="tx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41401" name="Rectangle 89"/>
                <p:cNvSpPr>
                  <a:spLocks noChangeArrowheads="1"/>
                </p:cNvSpPr>
                <p:nvPr/>
              </p:nvSpPr>
              <p:spPr bwMode="auto">
                <a:xfrm>
                  <a:off x="1482" y="413"/>
                  <a:ext cx="834" cy="34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" name="Group 90"/>
            <p:cNvGrpSpPr>
              <a:grpSpLocks/>
            </p:cNvGrpSpPr>
            <p:nvPr/>
          </p:nvGrpSpPr>
          <p:grpSpPr bwMode="auto">
            <a:xfrm>
              <a:off x="748" y="758"/>
              <a:ext cx="734" cy="336"/>
              <a:chOff x="748" y="758"/>
              <a:chExt cx="734" cy="336"/>
            </a:xfrm>
          </p:grpSpPr>
          <p:sp>
            <p:nvSpPr>
              <p:cNvPr id="141403" name="Rectangle 91"/>
              <p:cNvSpPr>
                <a:spLocks noChangeArrowheads="1"/>
              </p:cNvSpPr>
              <p:nvPr/>
            </p:nvSpPr>
            <p:spPr bwMode="auto">
              <a:xfrm>
                <a:off x="748" y="758"/>
                <a:ext cx="734" cy="336"/>
              </a:xfrm>
              <a:prstGeom prst="rect">
                <a:avLst/>
              </a:prstGeom>
              <a:solidFill>
                <a:srgbClr val="E0E0E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bIns="0"/>
              <a:lstStyle/>
              <a:p>
                <a:endParaRPr lang="en-US"/>
              </a:p>
            </p:txBody>
          </p:sp>
          <p:grpSp>
            <p:nvGrpSpPr>
              <p:cNvPr id="10" name="Group 92"/>
              <p:cNvGrpSpPr>
                <a:grpSpLocks/>
              </p:cNvGrpSpPr>
              <p:nvPr/>
            </p:nvGrpSpPr>
            <p:grpSpPr bwMode="auto">
              <a:xfrm>
                <a:off x="748" y="758"/>
                <a:ext cx="734" cy="336"/>
                <a:chOff x="748" y="758"/>
                <a:chExt cx="734" cy="336"/>
              </a:xfrm>
            </p:grpSpPr>
            <p:sp>
              <p:nvSpPr>
                <p:cNvPr id="141405" name="Rectangle 93"/>
                <p:cNvSpPr>
                  <a:spLocks noChangeArrowheads="1"/>
                </p:cNvSpPr>
                <p:nvPr/>
              </p:nvSpPr>
              <p:spPr bwMode="auto">
                <a:xfrm>
                  <a:off x="791" y="758"/>
                  <a:ext cx="648" cy="336"/>
                </a:xfrm>
                <a:prstGeom prst="rect">
                  <a:avLst/>
                </a:prstGeom>
                <a:solidFill>
                  <a:srgbClr val="E0E0E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bIns="0"/>
                <a:lstStyle/>
                <a:p>
                  <a:pPr algn="ctr"/>
                  <a:r>
                    <a:rPr lang="en-US">
                      <a:solidFill>
                        <a:srgbClr val="000000"/>
                      </a:solidFill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</a:p>
                <a:p>
                  <a:pPr algn="ctr" eaLnBrk="0" hangingPunct="0"/>
                  <a:endParaRPr lang="en-US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41406" name="Rectangle 94"/>
                <p:cNvSpPr>
                  <a:spLocks noChangeArrowheads="1"/>
                </p:cNvSpPr>
                <p:nvPr/>
              </p:nvSpPr>
              <p:spPr bwMode="auto">
                <a:xfrm>
                  <a:off x="748" y="758"/>
                  <a:ext cx="734" cy="33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95"/>
            <p:cNvGrpSpPr>
              <a:grpSpLocks/>
            </p:cNvGrpSpPr>
            <p:nvPr/>
          </p:nvGrpSpPr>
          <p:grpSpPr bwMode="auto">
            <a:xfrm>
              <a:off x="1482" y="758"/>
              <a:ext cx="834" cy="336"/>
              <a:chOff x="1482" y="758"/>
              <a:chExt cx="834" cy="336"/>
            </a:xfrm>
          </p:grpSpPr>
          <p:sp>
            <p:nvSpPr>
              <p:cNvPr id="141408" name="Rectangle 96"/>
              <p:cNvSpPr>
                <a:spLocks noChangeArrowheads="1"/>
              </p:cNvSpPr>
              <p:nvPr/>
            </p:nvSpPr>
            <p:spPr bwMode="auto">
              <a:xfrm>
                <a:off x="1482" y="758"/>
                <a:ext cx="834" cy="336"/>
              </a:xfrm>
              <a:prstGeom prst="rect">
                <a:avLst/>
              </a:prstGeom>
              <a:solidFill>
                <a:srgbClr val="E0E0E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bIns="0"/>
              <a:lstStyle/>
              <a:p>
                <a:endParaRPr lang="en-US"/>
              </a:p>
            </p:txBody>
          </p:sp>
          <p:grpSp>
            <p:nvGrpSpPr>
              <p:cNvPr id="12" name="Group 97"/>
              <p:cNvGrpSpPr>
                <a:grpSpLocks/>
              </p:cNvGrpSpPr>
              <p:nvPr/>
            </p:nvGrpSpPr>
            <p:grpSpPr bwMode="auto">
              <a:xfrm>
                <a:off x="1482" y="758"/>
                <a:ext cx="834" cy="336"/>
                <a:chOff x="1482" y="758"/>
                <a:chExt cx="834" cy="336"/>
              </a:xfrm>
            </p:grpSpPr>
            <p:sp>
              <p:nvSpPr>
                <p:cNvPr id="141410" name="Rectangle 98"/>
                <p:cNvSpPr>
                  <a:spLocks noChangeArrowheads="1"/>
                </p:cNvSpPr>
                <p:nvPr/>
              </p:nvSpPr>
              <p:spPr bwMode="auto">
                <a:xfrm>
                  <a:off x="1525" y="758"/>
                  <a:ext cx="748" cy="336"/>
                </a:xfrm>
                <a:prstGeom prst="rect">
                  <a:avLst/>
                </a:prstGeom>
                <a:solidFill>
                  <a:srgbClr val="E0E0E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bIns="0"/>
                <a:lstStyle/>
                <a:p>
                  <a:pPr algn="ctr"/>
                  <a:r>
                    <a:rPr lang="en-US">
                      <a:solidFill>
                        <a:srgbClr val="000000"/>
                      </a:solidFill>
                      <a:latin typeface="Times New Roman" pitchFamily="18" charset="0"/>
                      <a:cs typeface="Times New Roman" pitchFamily="18" charset="0"/>
                    </a:rPr>
                    <a:t>d</a:t>
                  </a:r>
                </a:p>
                <a:p>
                  <a:pPr algn="ctr" eaLnBrk="0" hangingPunct="0"/>
                  <a:endParaRPr lang="en-US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41411" name="Rectangle 99"/>
                <p:cNvSpPr>
                  <a:spLocks noChangeArrowheads="1"/>
                </p:cNvSpPr>
                <p:nvPr/>
              </p:nvSpPr>
              <p:spPr bwMode="auto">
                <a:xfrm>
                  <a:off x="1482" y="758"/>
                  <a:ext cx="834" cy="33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41413" name="Text Box 101"/>
          <p:cNvSpPr txBox="1">
            <a:spLocks noChangeArrowheads="1"/>
          </p:cNvSpPr>
          <p:nvPr/>
        </p:nvSpPr>
        <p:spPr bwMode="auto">
          <a:xfrm>
            <a:off x="609600" y="2286000"/>
            <a:ext cx="1905000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  <a:latin typeface="Times New Roman" pitchFamily="18" charset="0"/>
              </a:rPr>
              <a:t>K Strata = unique event times</a:t>
            </a:r>
          </a:p>
        </p:txBody>
      </p:sp>
      <p:sp>
        <p:nvSpPr>
          <p:cNvPr id="141347" name="Line 35"/>
          <p:cNvSpPr>
            <a:spLocks noChangeShapeType="1"/>
          </p:cNvSpPr>
          <p:nvPr/>
        </p:nvSpPr>
        <p:spPr bwMode="auto">
          <a:xfrm flipV="1">
            <a:off x="1371600" y="2971800"/>
            <a:ext cx="3200400" cy="190500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arrow" w="med" len="med"/>
          </a:ln>
          <a:effectLst/>
        </p:spPr>
        <p:txBody>
          <a:bodyPr bIns="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 of Two Survival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n</a:t>
            </a:r>
            <a:r>
              <a:rPr lang="en-US" sz="2800" baseline="-25000" dirty="0"/>
              <a:t>1</a:t>
            </a:r>
            <a:r>
              <a:rPr lang="en-US" sz="2800" dirty="0"/>
              <a:t>=Patients who receive treatment </a:t>
            </a:r>
            <a:r>
              <a:rPr lang="en-US" sz="2800" dirty="0" smtClean="0"/>
              <a:t>1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smtClean="0"/>
              <a:t>	n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=Patients </a:t>
            </a:r>
            <a:r>
              <a:rPr lang="en-US" sz="2800" dirty="0"/>
              <a:t>who receive treatment </a:t>
            </a:r>
            <a:r>
              <a:rPr lang="en-US" sz="2800" dirty="0" smtClean="0"/>
              <a:t>2</a:t>
            </a:r>
          </a:p>
          <a:p>
            <a:pPr>
              <a:buNone/>
            </a:pPr>
            <a:endParaRPr lang="en-US" sz="2800" dirty="0"/>
          </a:p>
          <a:p>
            <a:r>
              <a:rPr lang="en-US" sz="2800" dirty="0"/>
              <a:t>x</a:t>
            </a:r>
            <a:r>
              <a:rPr lang="en-US" sz="2800" baseline="-25000" dirty="0"/>
              <a:t>1</a:t>
            </a:r>
            <a:r>
              <a:rPr lang="en-US" sz="2800" dirty="0"/>
              <a:t>,x</a:t>
            </a:r>
            <a:r>
              <a:rPr lang="en-US" sz="2800" baseline="-25000" dirty="0"/>
              <a:t>2</a:t>
            </a:r>
            <a:r>
              <a:rPr lang="en-US" sz="2800" dirty="0"/>
              <a:t>,……x</a:t>
            </a:r>
            <a:r>
              <a:rPr lang="en-US" sz="2800" baseline="-25000" dirty="0"/>
              <a:t>r1 </a:t>
            </a:r>
            <a:r>
              <a:rPr lang="en-US" sz="2800" dirty="0"/>
              <a:t>=r</a:t>
            </a:r>
            <a:r>
              <a:rPr lang="en-US" sz="2800" baseline="-25000" dirty="0"/>
              <a:t>1</a:t>
            </a:r>
            <a:r>
              <a:rPr lang="en-US" sz="2800" dirty="0"/>
              <a:t> Failure observations in group </a:t>
            </a:r>
            <a:r>
              <a:rPr lang="en-US" sz="2800" dirty="0" smtClean="0"/>
              <a:t>1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smtClean="0"/>
              <a:t>	x</a:t>
            </a:r>
            <a:r>
              <a:rPr lang="en-US" sz="2800" baseline="-25000" dirty="0" smtClean="0"/>
              <a:t>r1+1</a:t>
            </a:r>
            <a:r>
              <a:rPr lang="en-US" sz="2800" dirty="0"/>
              <a:t>,……x</a:t>
            </a:r>
            <a:r>
              <a:rPr lang="en-US" sz="2800" baseline="-25000" dirty="0"/>
              <a:t>n1 </a:t>
            </a:r>
            <a:r>
              <a:rPr lang="en-US" sz="2800" dirty="0"/>
              <a:t>=n</a:t>
            </a:r>
            <a:r>
              <a:rPr lang="en-US" sz="2800" baseline="-25000" dirty="0"/>
              <a:t>1</a:t>
            </a:r>
            <a:r>
              <a:rPr lang="en-US" sz="2800" dirty="0"/>
              <a:t>-r</a:t>
            </a:r>
            <a:r>
              <a:rPr lang="en-US" sz="2800" baseline="-25000" dirty="0"/>
              <a:t>1</a:t>
            </a:r>
            <a:r>
              <a:rPr lang="en-US" sz="2800" dirty="0"/>
              <a:t> Censored observations in group </a:t>
            </a:r>
            <a:r>
              <a:rPr lang="en-US" sz="2800" dirty="0" smtClean="0"/>
              <a:t>1</a:t>
            </a:r>
          </a:p>
          <a:p>
            <a:pPr>
              <a:buNone/>
            </a:pPr>
            <a:endParaRPr lang="en-US" sz="2800" dirty="0"/>
          </a:p>
          <a:p>
            <a:r>
              <a:rPr lang="en-US" sz="2800" dirty="0"/>
              <a:t>y</a:t>
            </a:r>
            <a:r>
              <a:rPr lang="en-US" sz="2800" baseline="-25000" dirty="0"/>
              <a:t>1</a:t>
            </a:r>
            <a:r>
              <a:rPr lang="en-US" sz="2800" dirty="0"/>
              <a:t>,y</a:t>
            </a:r>
            <a:r>
              <a:rPr lang="en-US" sz="2800" baseline="-25000" dirty="0"/>
              <a:t>2</a:t>
            </a:r>
            <a:r>
              <a:rPr lang="en-US" sz="2800" dirty="0"/>
              <a:t>,……y</a:t>
            </a:r>
            <a:r>
              <a:rPr lang="en-US" sz="2800" baseline="-25000" dirty="0"/>
              <a:t>r2 </a:t>
            </a:r>
            <a:r>
              <a:rPr lang="en-US" sz="2800" dirty="0"/>
              <a:t>=r</a:t>
            </a:r>
            <a:r>
              <a:rPr lang="en-US" sz="2800" baseline="-25000" dirty="0"/>
              <a:t>2</a:t>
            </a:r>
            <a:r>
              <a:rPr lang="en-US" sz="2800" dirty="0"/>
              <a:t> Failure observations in group </a:t>
            </a:r>
            <a:r>
              <a:rPr lang="en-US" sz="2800" dirty="0" smtClean="0"/>
              <a:t>1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smtClean="0"/>
              <a:t>	y</a:t>
            </a:r>
            <a:r>
              <a:rPr lang="en-US" sz="2800" baseline="-25000" dirty="0" smtClean="0"/>
              <a:t>r2+1</a:t>
            </a:r>
            <a:r>
              <a:rPr lang="en-US" sz="2800" dirty="0"/>
              <a:t>,……y</a:t>
            </a:r>
            <a:r>
              <a:rPr lang="en-US" sz="2800" baseline="-25000" dirty="0"/>
              <a:t>n2 </a:t>
            </a:r>
            <a:r>
              <a:rPr lang="en-US" sz="2800" dirty="0"/>
              <a:t>=n</a:t>
            </a:r>
            <a:r>
              <a:rPr lang="en-US" sz="2800" baseline="-25000" dirty="0"/>
              <a:t>2</a:t>
            </a:r>
            <a:r>
              <a:rPr lang="en-US" sz="2800" dirty="0"/>
              <a:t>-r</a:t>
            </a:r>
            <a:r>
              <a:rPr lang="en-US" sz="2800" baseline="-25000" dirty="0"/>
              <a:t>2</a:t>
            </a:r>
            <a:r>
              <a:rPr lang="en-US" sz="2800" dirty="0"/>
              <a:t> Censored observations in group 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3232" name="Object 0"/>
          <p:cNvGraphicFramePr>
            <a:graphicFrameLocks noChangeAspect="1"/>
          </p:cNvGraphicFramePr>
          <p:nvPr/>
        </p:nvGraphicFramePr>
        <p:xfrm>
          <a:off x="990600" y="2057400"/>
          <a:ext cx="3467100" cy="1143000"/>
        </p:xfrm>
        <a:graphic>
          <a:graphicData uri="http://schemas.openxmlformats.org/presentationml/2006/ole">
            <p:oleObj spid="_x0000_s23554" name="Equation" r:id="rId3" imgW="3466800" imgH="1143000" progId="Equation.3">
              <p:embed/>
            </p:oleObj>
          </a:graphicData>
        </a:graphic>
      </p:graphicFrame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/>
              <a:t>CMH test of conditional independence</a:t>
            </a:r>
          </a:p>
        </p:txBody>
      </p:sp>
      <p:graphicFrame>
        <p:nvGraphicFramePr>
          <p:cNvPr id="223233" name="Object 1"/>
          <p:cNvGraphicFramePr>
            <a:graphicFrameLocks noChangeAspect="1"/>
          </p:cNvGraphicFramePr>
          <p:nvPr/>
        </p:nvGraphicFramePr>
        <p:xfrm>
          <a:off x="457200" y="3429000"/>
          <a:ext cx="4114800" cy="2489200"/>
        </p:xfrm>
        <a:graphic>
          <a:graphicData uri="http://schemas.openxmlformats.org/presentationml/2006/ole">
            <p:oleObj spid="_x0000_s23555" name="Equation" r:id="rId4" imgW="1384200" imgH="838080" progId="Equation.3">
              <p:embed/>
            </p:oleObj>
          </a:graphicData>
        </a:graphic>
      </p:graphicFrame>
      <p:graphicFrame>
        <p:nvGraphicFramePr>
          <p:cNvPr id="223234" name="Object 2"/>
          <p:cNvGraphicFramePr>
            <a:graphicFrameLocks noChangeAspect="1"/>
          </p:cNvGraphicFramePr>
          <p:nvPr/>
        </p:nvGraphicFramePr>
        <p:xfrm>
          <a:off x="5105400" y="4038600"/>
          <a:ext cx="3733800" cy="1363663"/>
        </p:xfrm>
        <a:graphic>
          <a:graphicData uri="http://schemas.openxmlformats.org/presentationml/2006/ole">
            <p:oleObj spid="_x0000_s23556" name="Equation" r:id="rId5" imgW="2260440" imgH="825480" progId="Equation.3">
              <p:embed/>
            </p:oleObj>
          </a:graphicData>
        </a:graphic>
      </p:graphicFrame>
      <p:sp>
        <p:nvSpPr>
          <p:cNvPr id="146470" name="Text Box 38"/>
          <p:cNvSpPr txBox="1">
            <a:spLocks noChangeArrowheads="1"/>
          </p:cNvSpPr>
          <p:nvPr/>
        </p:nvSpPr>
        <p:spPr bwMode="auto">
          <a:xfrm>
            <a:off x="914400" y="1981200"/>
            <a:ext cx="3581400" cy="1196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How do you know that this is a chi-square with 1 df?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5181600" y="2819400"/>
            <a:ext cx="2895600" cy="1295400"/>
            <a:chOff x="3264" y="1776"/>
            <a:chExt cx="1824" cy="816"/>
          </a:xfrm>
        </p:grpSpPr>
        <p:sp>
          <p:nvSpPr>
            <p:cNvPr id="146471" name="Text Box 39"/>
            <p:cNvSpPr txBox="1">
              <a:spLocks noChangeArrowheads="1"/>
            </p:cNvSpPr>
            <p:nvPr/>
          </p:nvSpPr>
          <p:spPr bwMode="auto">
            <a:xfrm>
              <a:off x="3264" y="1776"/>
              <a:ext cx="1824" cy="75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Why is this the expected value in each stratum?</a:t>
              </a:r>
            </a:p>
          </p:txBody>
        </p:sp>
        <p:sp>
          <p:nvSpPr>
            <p:cNvPr id="146473" name="Line 41"/>
            <p:cNvSpPr>
              <a:spLocks noChangeShapeType="1"/>
            </p:cNvSpPr>
            <p:nvPr/>
          </p:nvSpPr>
          <p:spPr bwMode="auto">
            <a:xfrm>
              <a:off x="3744" y="2304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3581400" y="5334000"/>
            <a:ext cx="4876800" cy="1365250"/>
            <a:chOff x="2256" y="3360"/>
            <a:chExt cx="3072" cy="860"/>
          </a:xfrm>
        </p:grpSpPr>
        <p:sp>
          <p:nvSpPr>
            <p:cNvPr id="146472" name="Text Box 40"/>
            <p:cNvSpPr txBox="1">
              <a:spLocks noChangeArrowheads="1"/>
            </p:cNvSpPr>
            <p:nvPr/>
          </p:nvSpPr>
          <p:spPr bwMode="auto">
            <a:xfrm>
              <a:off x="2256" y="3696"/>
              <a:ext cx="3072" cy="52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Variance is the variance of a hypergeometric distribution</a:t>
              </a:r>
            </a:p>
          </p:txBody>
        </p:sp>
        <p:sp>
          <p:nvSpPr>
            <p:cNvPr id="146475" name="Line 43"/>
            <p:cNvSpPr>
              <a:spLocks noChangeShapeType="1"/>
            </p:cNvSpPr>
            <p:nvPr/>
          </p:nvSpPr>
          <p:spPr bwMode="auto">
            <a:xfrm flipV="1">
              <a:off x="3312" y="3360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4419600" y="1371600"/>
            <a:ext cx="3352800" cy="762000"/>
            <a:chOff x="43" y="0"/>
            <a:chExt cx="2273" cy="1094"/>
          </a:xfrm>
        </p:grpSpPr>
        <p:sp>
          <p:nvSpPr>
            <p:cNvPr id="146478" name="Rectangle 46"/>
            <p:cNvSpPr>
              <a:spLocks noChangeArrowheads="1"/>
            </p:cNvSpPr>
            <p:nvPr/>
          </p:nvSpPr>
          <p:spPr bwMode="auto">
            <a:xfrm>
              <a:off x="43" y="0"/>
              <a:ext cx="748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bIns="0"/>
            <a:lstStyle/>
            <a:p>
              <a:pPr algn="ctr"/>
              <a:r>
                <a:rPr lang="en-US" sz="120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 </a:t>
              </a:r>
            </a:p>
            <a:p>
              <a:pPr algn="ctr" eaLnBrk="0" hangingPunct="0"/>
              <a:endParaRPr lang="en-US" sz="12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46479" name="Rectangle 47"/>
            <p:cNvSpPr>
              <a:spLocks noChangeArrowheads="1"/>
            </p:cNvSpPr>
            <p:nvPr/>
          </p:nvSpPr>
          <p:spPr bwMode="auto">
            <a:xfrm>
              <a:off x="43" y="413"/>
              <a:ext cx="748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bIns="0"/>
            <a:lstStyle/>
            <a:p>
              <a:pPr algn="ctr"/>
              <a:r>
                <a:rPr lang="en-US" sz="120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Group 1</a:t>
              </a:r>
            </a:p>
            <a:p>
              <a:pPr algn="ctr" eaLnBrk="0" hangingPunct="0"/>
              <a:endParaRPr lang="en-US" sz="12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46480" name="Rectangle 48"/>
            <p:cNvSpPr>
              <a:spLocks noChangeArrowheads="1"/>
            </p:cNvSpPr>
            <p:nvPr/>
          </p:nvSpPr>
          <p:spPr bwMode="auto">
            <a:xfrm>
              <a:off x="43" y="758"/>
              <a:ext cx="74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bIns="0"/>
            <a:lstStyle/>
            <a:p>
              <a:pPr algn="ctr"/>
              <a:r>
                <a:rPr lang="en-US" sz="120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Group 2</a:t>
              </a:r>
            </a:p>
            <a:p>
              <a:pPr algn="ctr" eaLnBrk="0" hangingPunct="0"/>
              <a:endParaRPr lang="en-US" sz="12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grpSp>
          <p:nvGrpSpPr>
            <p:cNvPr id="5" name="Group 49"/>
            <p:cNvGrpSpPr>
              <a:grpSpLocks/>
            </p:cNvGrpSpPr>
            <p:nvPr/>
          </p:nvGrpSpPr>
          <p:grpSpPr bwMode="auto">
            <a:xfrm>
              <a:off x="748" y="0"/>
              <a:ext cx="734" cy="413"/>
              <a:chOff x="748" y="0"/>
              <a:chExt cx="734" cy="413"/>
            </a:xfrm>
          </p:grpSpPr>
          <p:sp>
            <p:nvSpPr>
              <p:cNvPr id="146482" name="Rectangle 50"/>
              <p:cNvSpPr>
                <a:spLocks noChangeArrowheads="1"/>
              </p:cNvSpPr>
              <p:nvPr/>
            </p:nvSpPr>
            <p:spPr bwMode="auto">
              <a:xfrm>
                <a:off x="791" y="0"/>
                <a:ext cx="648" cy="4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bIns="0"/>
              <a:lstStyle/>
              <a:p>
                <a:pPr algn="ctr"/>
                <a:r>
                  <a:rPr lang="en-US" sz="120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Event </a:t>
                </a:r>
              </a:p>
              <a:p>
                <a:pPr algn="ctr" eaLnBrk="0" hangingPunct="0"/>
                <a:endParaRPr lang="en-US" sz="1200">
                  <a:solidFill>
                    <a:schemeClr val="tx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6483" name="Rectangle 51"/>
              <p:cNvSpPr>
                <a:spLocks noChangeArrowheads="1"/>
              </p:cNvSpPr>
              <p:nvPr/>
            </p:nvSpPr>
            <p:spPr bwMode="auto">
              <a:xfrm>
                <a:off x="748" y="0"/>
                <a:ext cx="734" cy="41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 bIns="0"/>
              <a:lstStyle/>
              <a:p>
                <a:endParaRPr lang="en-US"/>
              </a:p>
            </p:txBody>
          </p:sp>
        </p:grpSp>
        <p:grpSp>
          <p:nvGrpSpPr>
            <p:cNvPr id="6" name="Group 52"/>
            <p:cNvGrpSpPr>
              <a:grpSpLocks/>
            </p:cNvGrpSpPr>
            <p:nvPr/>
          </p:nvGrpSpPr>
          <p:grpSpPr bwMode="auto">
            <a:xfrm>
              <a:off x="1482" y="0"/>
              <a:ext cx="834" cy="413"/>
              <a:chOff x="1482" y="0"/>
              <a:chExt cx="834" cy="413"/>
            </a:xfrm>
          </p:grpSpPr>
          <p:sp>
            <p:nvSpPr>
              <p:cNvPr id="146485" name="Rectangle 53"/>
              <p:cNvSpPr>
                <a:spLocks noChangeArrowheads="1"/>
              </p:cNvSpPr>
              <p:nvPr/>
            </p:nvSpPr>
            <p:spPr bwMode="auto">
              <a:xfrm>
                <a:off x="1525" y="0"/>
                <a:ext cx="748" cy="4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bIns="0"/>
              <a:lstStyle/>
              <a:p>
                <a:pPr algn="ctr"/>
                <a:r>
                  <a:rPr lang="en-US" sz="120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No Event</a:t>
                </a:r>
              </a:p>
              <a:p>
                <a:pPr algn="ctr" eaLnBrk="0" hangingPunct="0"/>
                <a:endParaRPr lang="en-US" sz="1200">
                  <a:solidFill>
                    <a:schemeClr val="tx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6486" name="Rectangle 54"/>
              <p:cNvSpPr>
                <a:spLocks noChangeArrowheads="1"/>
              </p:cNvSpPr>
              <p:nvPr/>
            </p:nvSpPr>
            <p:spPr bwMode="auto">
              <a:xfrm>
                <a:off x="1482" y="0"/>
                <a:ext cx="834" cy="41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 bIns="0"/>
              <a:lstStyle/>
              <a:p>
                <a:endParaRPr lang="en-US"/>
              </a:p>
            </p:txBody>
          </p:sp>
        </p:grpSp>
        <p:grpSp>
          <p:nvGrpSpPr>
            <p:cNvPr id="7" name="Group 55"/>
            <p:cNvGrpSpPr>
              <a:grpSpLocks/>
            </p:cNvGrpSpPr>
            <p:nvPr/>
          </p:nvGrpSpPr>
          <p:grpSpPr bwMode="auto">
            <a:xfrm>
              <a:off x="748" y="413"/>
              <a:ext cx="734" cy="345"/>
              <a:chOff x="748" y="413"/>
              <a:chExt cx="734" cy="345"/>
            </a:xfrm>
          </p:grpSpPr>
          <p:sp>
            <p:nvSpPr>
              <p:cNvPr id="146488" name="Rectangle 56"/>
              <p:cNvSpPr>
                <a:spLocks noChangeArrowheads="1"/>
              </p:cNvSpPr>
              <p:nvPr/>
            </p:nvSpPr>
            <p:spPr bwMode="auto">
              <a:xfrm>
                <a:off x="748" y="413"/>
                <a:ext cx="734" cy="345"/>
              </a:xfrm>
              <a:prstGeom prst="rect">
                <a:avLst/>
              </a:prstGeom>
              <a:solidFill>
                <a:srgbClr val="E0E0E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bIns="0"/>
              <a:lstStyle/>
              <a:p>
                <a:endParaRPr lang="en-US"/>
              </a:p>
            </p:txBody>
          </p:sp>
          <p:grpSp>
            <p:nvGrpSpPr>
              <p:cNvPr id="8" name="Group 57"/>
              <p:cNvGrpSpPr>
                <a:grpSpLocks/>
              </p:cNvGrpSpPr>
              <p:nvPr/>
            </p:nvGrpSpPr>
            <p:grpSpPr bwMode="auto">
              <a:xfrm>
                <a:off x="748" y="413"/>
                <a:ext cx="734" cy="345"/>
                <a:chOff x="748" y="413"/>
                <a:chExt cx="734" cy="345"/>
              </a:xfrm>
            </p:grpSpPr>
            <p:sp>
              <p:nvSpPr>
                <p:cNvPr id="146490" name="Rectangle 58"/>
                <p:cNvSpPr>
                  <a:spLocks noChangeArrowheads="1"/>
                </p:cNvSpPr>
                <p:nvPr/>
              </p:nvSpPr>
              <p:spPr bwMode="auto">
                <a:xfrm>
                  <a:off x="791" y="413"/>
                  <a:ext cx="648" cy="345"/>
                </a:xfrm>
                <a:prstGeom prst="rect">
                  <a:avLst/>
                </a:prstGeom>
                <a:solidFill>
                  <a:srgbClr val="E0E0E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bIns="0"/>
                <a:lstStyle/>
                <a:p>
                  <a:pPr algn="ctr"/>
                  <a:r>
                    <a:rPr lang="en-US" sz="1200" b="1">
                      <a:solidFill>
                        <a:srgbClr val="000000"/>
                      </a:solidFill>
                      <a:latin typeface="Times New Roman" pitchFamily="18" charset="0"/>
                      <a:cs typeface="Times New Roman" pitchFamily="18" charset="0"/>
                    </a:rPr>
                    <a:t>a </a:t>
                  </a:r>
                  <a:endParaRPr lang="en-US" sz="12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2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46491" name="Rectangle 59"/>
                <p:cNvSpPr>
                  <a:spLocks noChangeArrowheads="1"/>
                </p:cNvSpPr>
                <p:nvPr/>
              </p:nvSpPr>
              <p:spPr bwMode="auto">
                <a:xfrm>
                  <a:off x="748" y="413"/>
                  <a:ext cx="734" cy="34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" name="Group 60"/>
            <p:cNvGrpSpPr>
              <a:grpSpLocks/>
            </p:cNvGrpSpPr>
            <p:nvPr/>
          </p:nvGrpSpPr>
          <p:grpSpPr bwMode="auto">
            <a:xfrm>
              <a:off x="1482" y="413"/>
              <a:ext cx="834" cy="345"/>
              <a:chOff x="1482" y="413"/>
              <a:chExt cx="834" cy="345"/>
            </a:xfrm>
          </p:grpSpPr>
          <p:sp>
            <p:nvSpPr>
              <p:cNvPr id="146493" name="Rectangle 61"/>
              <p:cNvSpPr>
                <a:spLocks noChangeArrowheads="1"/>
              </p:cNvSpPr>
              <p:nvPr/>
            </p:nvSpPr>
            <p:spPr bwMode="auto">
              <a:xfrm>
                <a:off x="1482" y="413"/>
                <a:ext cx="834" cy="345"/>
              </a:xfrm>
              <a:prstGeom prst="rect">
                <a:avLst/>
              </a:prstGeom>
              <a:solidFill>
                <a:srgbClr val="E0E0E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bIns="0"/>
              <a:lstStyle/>
              <a:p>
                <a:endParaRPr lang="en-US"/>
              </a:p>
            </p:txBody>
          </p:sp>
          <p:grpSp>
            <p:nvGrpSpPr>
              <p:cNvPr id="10" name="Group 62"/>
              <p:cNvGrpSpPr>
                <a:grpSpLocks/>
              </p:cNvGrpSpPr>
              <p:nvPr/>
            </p:nvGrpSpPr>
            <p:grpSpPr bwMode="auto">
              <a:xfrm>
                <a:off x="1482" y="413"/>
                <a:ext cx="834" cy="345"/>
                <a:chOff x="1482" y="413"/>
                <a:chExt cx="834" cy="345"/>
              </a:xfrm>
            </p:grpSpPr>
            <p:sp>
              <p:nvSpPr>
                <p:cNvPr id="146495" name="Rectangle 63"/>
                <p:cNvSpPr>
                  <a:spLocks noChangeArrowheads="1"/>
                </p:cNvSpPr>
                <p:nvPr/>
              </p:nvSpPr>
              <p:spPr bwMode="auto">
                <a:xfrm>
                  <a:off x="1525" y="413"/>
                  <a:ext cx="748" cy="345"/>
                </a:xfrm>
                <a:prstGeom prst="rect">
                  <a:avLst/>
                </a:prstGeom>
                <a:solidFill>
                  <a:srgbClr val="E0E0E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bIns="0"/>
                <a:lstStyle/>
                <a:p>
                  <a:pPr algn="ctr"/>
                  <a:r>
                    <a:rPr lang="en-US" sz="1200">
                      <a:solidFill>
                        <a:srgbClr val="000000"/>
                      </a:solidFill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</a:p>
                <a:p>
                  <a:pPr algn="ctr" eaLnBrk="0" hangingPunct="0"/>
                  <a:endParaRPr lang="en-US" sz="1200">
                    <a:solidFill>
                      <a:schemeClr val="tx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46496" name="Rectangle 64"/>
                <p:cNvSpPr>
                  <a:spLocks noChangeArrowheads="1"/>
                </p:cNvSpPr>
                <p:nvPr/>
              </p:nvSpPr>
              <p:spPr bwMode="auto">
                <a:xfrm>
                  <a:off x="1482" y="413"/>
                  <a:ext cx="834" cy="34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65"/>
            <p:cNvGrpSpPr>
              <a:grpSpLocks/>
            </p:cNvGrpSpPr>
            <p:nvPr/>
          </p:nvGrpSpPr>
          <p:grpSpPr bwMode="auto">
            <a:xfrm>
              <a:off x="748" y="758"/>
              <a:ext cx="734" cy="336"/>
              <a:chOff x="748" y="758"/>
              <a:chExt cx="734" cy="336"/>
            </a:xfrm>
          </p:grpSpPr>
          <p:sp>
            <p:nvSpPr>
              <p:cNvPr id="146498" name="Rectangle 66"/>
              <p:cNvSpPr>
                <a:spLocks noChangeArrowheads="1"/>
              </p:cNvSpPr>
              <p:nvPr/>
            </p:nvSpPr>
            <p:spPr bwMode="auto">
              <a:xfrm>
                <a:off x="748" y="758"/>
                <a:ext cx="734" cy="336"/>
              </a:xfrm>
              <a:prstGeom prst="rect">
                <a:avLst/>
              </a:prstGeom>
              <a:solidFill>
                <a:srgbClr val="E0E0E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bIns="0"/>
              <a:lstStyle/>
              <a:p>
                <a:endParaRPr lang="en-US"/>
              </a:p>
            </p:txBody>
          </p:sp>
          <p:grpSp>
            <p:nvGrpSpPr>
              <p:cNvPr id="12" name="Group 67"/>
              <p:cNvGrpSpPr>
                <a:grpSpLocks/>
              </p:cNvGrpSpPr>
              <p:nvPr/>
            </p:nvGrpSpPr>
            <p:grpSpPr bwMode="auto">
              <a:xfrm>
                <a:off x="748" y="758"/>
                <a:ext cx="734" cy="336"/>
                <a:chOff x="748" y="758"/>
                <a:chExt cx="734" cy="336"/>
              </a:xfrm>
            </p:grpSpPr>
            <p:sp>
              <p:nvSpPr>
                <p:cNvPr id="146500" name="Rectangle 68"/>
                <p:cNvSpPr>
                  <a:spLocks noChangeArrowheads="1"/>
                </p:cNvSpPr>
                <p:nvPr/>
              </p:nvSpPr>
              <p:spPr bwMode="auto">
                <a:xfrm>
                  <a:off x="791" y="758"/>
                  <a:ext cx="648" cy="336"/>
                </a:xfrm>
                <a:prstGeom prst="rect">
                  <a:avLst/>
                </a:prstGeom>
                <a:solidFill>
                  <a:srgbClr val="E0E0E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bIns="0"/>
                <a:lstStyle/>
                <a:p>
                  <a:pPr algn="ctr"/>
                  <a:r>
                    <a:rPr lang="en-US" sz="1200">
                      <a:solidFill>
                        <a:srgbClr val="000000"/>
                      </a:solidFill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</a:p>
                <a:p>
                  <a:pPr algn="ctr" eaLnBrk="0" hangingPunct="0"/>
                  <a:endParaRPr lang="en-US" sz="12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46501" name="Rectangle 69"/>
                <p:cNvSpPr>
                  <a:spLocks noChangeArrowheads="1"/>
                </p:cNvSpPr>
                <p:nvPr/>
              </p:nvSpPr>
              <p:spPr bwMode="auto">
                <a:xfrm>
                  <a:off x="748" y="758"/>
                  <a:ext cx="734" cy="33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" name="Group 70"/>
            <p:cNvGrpSpPr>
              <a:grpSpLocks/>
            </p:cNvGrpSpPr>
            <p:nvPr/>
          </p:nvGrpSpPr>
          <p:grpSpPr bwMode="auto">
            <a:xfrm>
              <a:off x="1482" y="758"/>
              <a:ext cx="834" cy="336"/>
              <a:chOff x="1482" y="758"/>
              <a:chExt cx="834" cy="336"/>
            </a:xfrm>
          </p:grpSpPr>
          <p:sp>
            <p:nvSpPr>
              <p:cNvPr id="146503" name="Rectangle 71"/>
              <p:cNvSpPr>
                <a:spLocks noChangeArrowheads="1"/>
              </p:cNvSpPr>
              <p:nvPr/>
            </p:nvSpPr>
            <p:spPr bwMode="auto">
              <a:xfrm>
                <a:off x="1482" y="758"/>
                <a:ext cx="834" cy="336"/>
              </a:xfrm>
              <a:prstGeom prst="rect">
                <a:avLst/>
              </a:prstGeom>
              <a:solidFill>
                <a:srgbClr val="E0E0E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bIns="0"/>
              <a:lstStyle/>
              <a:p>
                <a:endParaRPr lang="en-US"/>
              </a:p>
            </p:txBody>
          </p:sp>
          <p:grpSp>
            <p:nvGrpSpPr>
              <p:cNvPr id="14" name="Group 72"/>
              <p:cNvGrpSpPr>
                <a:grpSpLocks/>
              </p:cNvGrpSpPr>
              <p:nvPr/>
            </p:nvGrpSpPr>
            <p:grpSpPr bwMode="auto">
              <a:xfrm>
                <a:off x="1482" y="758"/>
                <a:ext cx="834" cy="336"/>
                <a:chOff x="1482" y="758"/>
                <a:chExt cx="834" cy="336"/>
              </a:xfrm>
            </p:grpSpPr>
            <p:sp>
              <p:nvSpPr>
                <p:cNvPr id="146505" name="Rectangle 73"/>
                <p:cNvSpPr>
                  <a:spLocks noChangeArrowheads="1"/>
                </p:cNvSpPr>
                <p:nvPr/>
              </p:nvSpPr>
              <p:spPr bwMode="auto">
                <a:xfrm>
                  <a:off x="1525" y="758"/>
                  <a:ext cx="748" cy="336"/>
                </a:xfrm>
                <a:prstGeom prst="rect">
                  <a:avLst/>
                </a:prstGeom>
                <a:solidFill>
                  <a:srgbClr val="E0E0E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bIns="0"/>
                <a:lstStyle/>
                <a:p>
                  <a:pPr algn="ctr"/>
                  <a:r>
                    <a:rPr lang="en-US" sz="1200">
                      <a:solidFill>
                        <a:srgbClr val="000000"/>
                      </a:solidFill>
                      <a:latin typeface="Times New Roman" pitchFamily="18" charset="0"/>
                      <a:cs typeface="Times New Roman" pitchFamily="18" charset="0"/>
                    </a:rPr>
                    <a:t>d</a:t>
                  </a:r>
                </a:p>
                <a:p>
                  <a:pPr algn="ctr" eaLnBrk="0" hangingPunct="0"/>
                  <a:endParaRPr lang="en-US" sz="12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46506" name="Rectangle 74"/>
                <p:cNvSpPr>
                  <a:spLocks noChangeArrowheads="1"/>
                </p:cNvSpPr>
                <p:nvPr/>
              </p:nvSpPr>
              <p:spPr bwMode="auto">
                <a:xfrm>
                  <a:off x="1482" y="758"/>
                  <a:ext cx="834" cy="33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bIns="0"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32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3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70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55ADFD-5ADB-4A99-B54E-8F28D2F88CBE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Log-rank versus Wilcoxon Test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066800" y="1905000"/>
            <a:ext cx="7696200" cy="35607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Log-rank test</a:t>
            </a:r>
          </a:p>
          <a:p>
            <a:pPr lvl="1" indent="-334963" eaLnBrk="0" hangingPunct="0">
              <a:spcBef>
                <a:spcPct val="50000"/>
              </a:spcBef>
              <a:buFontTx/>
              <a:buChar char="•"/>
            </a:pPr>
            <a:r>
              <a:rPr lang="en-US" sz="2400">
                <a:latin typeface="Verdana" pitchFamily="34" charset="0"/>
              </a:rPr>
              <a:t>is more sensitive than the Wilcoxon test to differences between groups in later points in time.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Wilcoxon test</a:t>
            </a:r>
          </a:p>
          <a:p>
            <a:pPr lvl="1" indent="-334963" eaLnBrk="0" hangingPunct="0">
              <a:spcBef>
                <a:spcPct val="50000"/>
              </a:spcBef>
              <a:buFontTx/>
              <a:buChar char="•"/>
            </a:pPr>
            <a:r>
              <a:rPr lang="en-US" sz="2400">
                <a:latin typeface="Verdana" pitchFamily="34" charset="0"/>
              </a:rPr>
              <a:t>is more sensitive than the log-rank test to differences between groups that occur in early points in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dirty="0">
              <a:ea typeface="Times New Roman"/>
              <a:cs typeface="Times New Roman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78368" y="2743200"/>
          <a:ext cx="7164341" cy="2286000"/>
        </p:xfrm>
        <a:graphic>
          <a:graphicData uri="http://schemas.openxmlformats.org/presentationml/2006/ole">
            <p:oleObj spid="_x0000_s1026" name="Document" r:id="rId3" imgW="5940848" imgH="94743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7969D-361E-4AD7-B198-1BB1A1DDE1C9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Wilcoxon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Test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143000" y="1981200"/>
            <a:ext cx="7239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The </a:t>
            </a:r>
            <a:r>
              <a:rPr lang="en-US" sz="2400" i="1">
                <a:latin typeface="Verdana" pitchFamily="34" charset="0"/>
              </a:rPr>
              <a:t>Wilcoxon test</a:t>
            </a:r>
          </a:p>
          <a:p>
            <a:pPr lvl="1" indent="-334963" eaLnBrk="0" hangingPunct="0">
              <a:spcBef>
                <a:spcPct val="50000"/>
              </a:spcBef>
              <a:buFontTx/>
              <a:buChar char="•"/>
            </a:pPr>
            <a:r>
              <a:rPr lang="en-US" sz="2400">
                <a:latin typeface="Verdana" pitchFamily="34" charset="0"/>
              </a:rPr>
              <a:t>weights the observed number of events minus the expected number of events by the number at risk across the event times</a:t>
            </a:r>
          </a:p>
          <a:p>
            <a:pPr lvl="1" indent="-334963" eaLnBrk="0" hangingPunct="0">
              <a:spcBef>
                <a:spcPct val="50000"/>
              </a:spcBef>
              <a:buFontTx/>
              <a:buChar char="•"/>
            </a:pPr>
            <a:r>
              <a:rPr lang="en-US" sz="2400">
                <a:latin typeface="Verdana" pitchFamily="34" charset="0"/>
              </a:rPr>
              <a:t>can be biased if the pattern of censoring is different between the groups.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Gehan’s</a:t>
            </a:r>
            <a:r>
              <a:rPr lang="en-US" dirty="0" smtClean="0"/>
              <a:t> Generalized </a:t>
            </a:r>
            <a:r>
              <a:rPr lang="en-US" dirty="0" err="1" smtClean="0"/>
              <a:t>Wilcoxen</a:t>
            </a:r>
            <a:r>
              <a:rPr lang="en-US" dirty="0" smtClean="0"/>
              <a:t>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Computation of R</a:t>
            </a:r>
            <a:r>
              <a:rPr lang="en-US" baseline="-25000" dirty="0" smtClean="0"/>
              <a:t>1i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Rank from left to right omitting censored observations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Assign next higher rank to censored observations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Reduce the rank of tied observations to the lower rank for the value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R</a:t>
            </a:r>
            <a:r>
              <a:rPr lang="en-US" baseline="-25000" dirty="0" smtClean="0"/>
              <a:t>1i</a:t>
            </a:r>
            <a:endParaRPr lang="en-US" dirty="0" smtClean="0"/>
          </a:p>
          <a:p>
            <a:r>
              <a:rPr lang="en-US" dirty="0" smtClean="0"/>
              <a:t>Computation of R</a:t>
            </a:r>
            <a:r>
              <a:rPr lang="en-US" baseline="-25000" dirty="0" smtClean="0"/>
              <a:t>2i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Rank from right to left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Reduce the rank of tied observations to the lowest rank for the value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Reduce the rank of censored observations to 1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R</a:t>
            </a:r>
            <a:r>
              <a:rPr lang="en-US" baseline="-25000" dirty="0" smtClean="0"/>
              <a:t>2i</a:t>
            </a:r>
          </a:p>
          <a:p>
            <a:r>
              <a:rPr lang="en-US" dirty="0" err="1"/>
              <a:t>U</a:t>
            </a:r>
            <a:r>
              <a:rPr lang="en-US" baseline="-25000" dirty="0" err="1"/>
              <a:t>i</a:t>
            </a:r>
            <a:r>
              <a:rPr lang="en-US" dirty="0"/>
              <a:t>=R</a:t>
            </a:r>
            <a:r>
              <a:rPr lang="en-US" baseline="-25000" dirty="0"/>
              <a:t>1i</a:t>
            </a:r>
            <a:r>
              <a:rPr lang="en-US" dirty="0"/>
              <a:t>- R</a:t>
            </a:r>
            <a:r>
              <a:rPr lang="en-US" baseline="-25000" dirty="0"/>
              <a:t>2i</a:t>
            </a:r>
            <a:endParaRPr lang="en-US" dirty="0"/>
          </a:p>
          <a:p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Gehan’s</a:t>
            </a:r>
            <a:r>
              <a:rPr lang="en-US" dirty="0" smtClean="0"/>
              <a:t> Generalized </a:t>
            </a:r>
            <a:r>
              <a:rPr lang="en-US" dirty="0" err="1" smtClean="0"/>
              <a:t>Wilcoxen</a:t>
            </a:r>
            <a:r>
              <a:rPr lang="en-US" dirty="0" smtClean="0"/>
              <a:t> Test</a:t>
            </a:r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0" y="2133600"/>
          <a:ext cx="8936356" cy="3200400"/>
        </p:xfrm>
        <a:graphic>
          <a:graphicData uri="http://schemas.openxmlformats.org/presentationml/2006/ole">
            <p:oleObj spid="_x0000_s3074" name="Document" r:id="rId3" imgW="5940848" imgH="170235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5824" y="914400"/>
            <a:ext cx="8898176" cy="4458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0" y="457200"/>
            <a:ext cx="5791200" cy="619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2057400"/>
            <a:ext cx="6895511" cy="246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2819400"/>
            <a:ext cx="2667000" cy="350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3830" y="4267200"/>
            <a:ext cx="8980170" cy="1179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449</Words>
  <Application>Microsoft Office PowerPoint</Application>
  <PresentationFormat>On-screen Show (4:3)</PresentationFormat>
  <Paragraphs>112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Office Theme</vt:lpstr>
      <vt:lpstr>Document</vt:lpstr>
      <vt:lpstr>Equation</vt:lpstr>
      <vt:lpstr>Nonparametric Methods for Comparing Survival Distributions</vt:lpstr>
      <vt:lpstr>Comparison of Two Survival Distribution</vt:lpstr>
      <vt:lpstr>Hypothesis</vt:lpstr>
      <vt:lpstr>Wilcoxon Test</vt:lpstr>
      <vt:lpstr>Gehan’s Generalized Wilcoxen Test</vt:lpstr>
      <vt:lpstr>Gehan’s Generalized Wilcoxen Test</vt:lpstr>
      <vt:lpstr>Slide 7</vt:lpstr>
      <vt:lpstr>Slide 8</vt:lpstr>
      <vt:lpstr>Slide 9</vt:lpstr>
      <vt:lpstr>Cox Mantel Test</vt:lpstr>
      <vt:lpstr>Cox Mantel Test</vt:lpstr>
      <vt:lpstr>Slide 12</vt:lpstr>
      <vt:lpstr>Log-Rank Test</vt:lpstr>
      <vt:lpstr>Log-Rank Test</vt:lpstr>
      <vt:lpstr>Log-Rank Test</vt:lpstr>
      <vt:lpstr>Slide 16</vt:lpstr>
      <vt:lpstr>Log-rank test</vt:lpstr>
      <vt:lpstr>CMH test of conditional independence</vt:lpstr>
      <vt:lpstr>CMH test of conditional independence</vt:lpstr>
      <vt:lpstr>CMH test of conditional independence</vt:lpstr>
      <vt:lpstr>Log-rank versus Wilcoxon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Nonparametric Methods for Comparing Survival Distributions</dc:title>
  <dc:creator>admin</dc:creator>
  <cp:lastModifiedBy>admin</cp:lastModifiedBy>
  <cp:revision>40</cp:revision>
  <dcterms:created xsi:type="dcterms:W3CDTF">2015-04-25T12:54:59Z</dcterms:created>
  <dcterms:modified xsi:type="dcterms:W3CDTF">2015-04-29T06:02:27Z</dcterms:modified>
</cp:coreProperties>
</file>