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94" r:id="rId2"/>
    <p:sldId id="257" r:id="rId3"/>
    <p:sldId id="295" r:id="rId4"/>
    <p:sldId id="258" r:id="rId5"/>
    <p:sldId id="274" r:id="rId6"/>
    <p:sldId id="296" r:id="rId7"/>
    <p:sldId id="293" r:id="rId8"/>
    <p:sldId id="259" r:id="rId9"/>
    <p:sldId id="260" r:id="rId10"/>
    <p:sldId id="298" r:id="rId11"/>
    <p:sldId id="275" r:id="rId12"/>
    <p:sldId id="297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76" r:id="rId21"/>
    <p:sldId id="277" r:id="rId22"/>
    <p:sldId id="278" r:id="rId23"/>
    <p:sldId id="279" r:id="rId24"/>
    <p:sldId id="268" r:id="rId25"/>
    <p:sldId id="280" r:id="rId26"/>
    <p:sldId id="299" r:id="rId27"/>
    <p:sldId id="300" r:id="rId28"/>
    <p:sldId id="281" r:id="rId29"/>
    <p:sldId id="269" r:id="rId30"/>
    <p:sldId id="301" r:id="rId31"/>
    <p:sldId id="302" r:id="rId32"/>
    <p:sldId id="303" r:id="rId33"/>
    <p:sldId id="270" r:id="rId34"/>
    <p:sldId id="282" r:id="rId35"/>
    <p:sldId id="271" r:id="rId36"/>
    <p:sldId id="283" r:id="rId37"/>
    <p:sldId id="284" r:id="rId38"/>
    <p:sldId id="272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304" r:id="rId48"/>
    <p:sldId id="305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DDD10-EAEA-4F53-B48B-2F43BAC53091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04E01-F16F-49A8-8B14-75CA8E3C2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B5985-CE3D-4B9A-BD40-9B6350795801}" type="slidenum">
              <a:rPr lang="en-US"/>
              <a:pPr/>
              <a:t>2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430A1-E22A-44B1-94EF-95155F0C2D72}" type="slidenum">
              <a:rPr lang="en-US"/>
              <a:pPr/>
              <a:t>4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145902-04F9-4F32-96A6-C85A7E746563}" type="slidenum">
              <a:rPr lang="en-US"/>
              <a:pPr/>
              <a:t>5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DFE5-8AF4-4DC4-A649-13673D99C2F3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C1D0-B99A-496E-A6A9-9F1C9DB78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DFE5-8AF4-4DC4-A649-13673D99C2F3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C1D0-B99A-496E-A6A9-9F1C9DB78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DFE5-8AF4-4DC4-A649-13673D99C2F3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C1D0-B99A-496E-A6A9-9F1C9DB78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DFE5-8AF4-4DC4-A649-13673D99C2F3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C1D0-B99A-496E-A6A9-9F1C9DB78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DFE5-8AF4-4DC4-A649-13673D99C2F3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C1D0-B99A-496E-A6A9-9F1C9DB78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DFE5-8AF4-4DC4-A649-13673D99C2F3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C1D0-B99A-496E-A6A9-9F1C9DB78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DFE5-8AF4-4DC4-A649-13673D99C2F3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C1D0-B99A-496E-A6A9-9F1C9DB78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DFE5-8AF4-4DC4-A649-13673D99C2F3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C1D0-B99A-496E-A6A9-9F1C9DB78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DFE5-8AF4-4DC4-A649-13673D99C2F3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C1D0-B99A-496E-A6A9-9F1C9DB78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DFE5-8AF4-4DC4-A649-13673D99C2F3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C1D0-B99A-496E-A6A9-9F1C9DB78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DFE5-8AF4-4DC4-A649-13673D99C2F3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C1D0-B99A-496E-A6A9-9F1C9DB78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ADFE5-8AF4-4DC4-A649-13673D99C2F3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4C1D0-B99A-496E-A6A9-9F1C9DB78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3C21E-5569-419E-A375-F71A3142544B}" type="slidenum">
              <a:rPr lang="en-US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93800" y="614363"/>
          <a:ext cx="6132513" cy="6043612"/>
        </p:xfrm>
        <a:graphic>
          <a:graphicData uri="http://schemas.openxmlformats.org/presentationml/2006/ole">
            <p:oleObj spid="_x0000_s1026" name="Image" r:id="rId3" imgW="6624841" imgH="6528829" progId="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610600" cy="60198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Animal studies usually start with a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fixed number of animals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to which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treatment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 treatments is given. Because of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time and/or cost limitations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researcher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often cannot wait for the death of all the animals. One option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observe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a fixed period of time, say six months, after which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surviving animals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sacrificed. Survival times recorded for the animals that died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during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study period are the times from the start of the experiment to their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death. These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called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exact or uncensored observations. 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survival times of </a:t>
            </a:r>
            <a:r>
              <a:rPr lang="en-US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sacrificed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animals are not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known exactly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but are recorded as at least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length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study period. These are called </a:t>
            </a:r>
            <a:r>
              <a:rPr lang="en-US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censored observations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 Some animals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could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lost or die accidentally. Their survival times, from the start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experiment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loss or death, are also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censored observations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In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type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 censoring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if there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accidental losses, all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censored observations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equal the length of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study period.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AD3BAA0-E660-414C-9A76-CF55AAF42368}" type="datetime1">
              <a:rPr lang="en-US" altLang="en-US"/>
              <a:pPr/>
              <a:t>2/28/2016</a:t>
            </a:fld>
            <a:endParaRPr lang="en-US" altLang="en-US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survival analysis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48549A-149A-4134-8CC7-75AB8899F07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Right Censoring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Observation begins at the defined time origin and </a:t>
            </a:r>
            <a:r>
              <a:rPr lang="en-US" altLang="en-US" b="1" smtClean="0">
                <a:solidFill>
                  <a:schemeClr val="tx1"/>
                </a:solidFill>
              </a:rPr>
              <a:t>ceases</a:t>
            </a:r>
            <a:r>
              <a:rPr lang="en-US" altLang="en-US" smtClean="0"/>
              <a:t> </a:t>
            </a:r>
            <a:r>
              <a:rPr lang="en-US" altLang="en-US" b="1" smtClean="0">
                <a:solidFill>
                  <a:schemeClr val="tx1"/>
                </a:solidFill>
              </a:rPr>
              <a:t>before</a:t>
            </a:r>
            <a:r>
              <a:rPr lang="en-US" altLang="en-US" smtClean="0"/>
              <a:t> the event of interest is realized.</a:t>
            </a:r>
          </a:p>
          <a:p>
            <a:pPr lvl="1" eaLnBrk="1" hangingPunct="1"/>
            <a:r>
              <a:rPr lang="en-US" altLang="en-US" smtClean="0"/>
              <a:t>The survival time is only known to exceed a certain value.</a:t>
            </a:r>
          </a:p>
          <a:p>
            <a:pPr lvl="1" eaLnBrk="1" hangingPunct="1"/>
            <a:r>
              <a:rPr lang="en-US" altLang="en-US" smtClean="0"/>
              <a:t>Incomplete nature of the observation occurs in the </a:t>
            </a:r>
            <a:r>
              <a:rPr lang="en-US" altLang="en-US" b="1" smtClean="0">
                <a:solidFill>
                  <a:schemeClr val="tx1"/>
                </a:solidFill>
              </a:rPr>
              <a:t>right</a:t>
            </a:r>
            <a:r>
              <a:rPr lang="en-US" altLang="en-US" smtClean="0"/>
              <a:t> tail of the time axis.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Rats Example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6429375" cy="46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example: Type I censoring</a:t>
            </a:r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1828800" y="24384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127125" y="5441950"/>
            <a:ext cx="974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 0</a:t>
            </a:r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>
            <a:off x="1828800" y="28194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1828800" y="35814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1828800" y="4267200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1828800" y="4724400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1828800" y="50292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1828800" y="3124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1828800" y="25146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1828800" y="39624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Introduce “administrative” censoring</a:t>
            </a:r>
          </a:p>
        </p:txBody>
      </p:sp>
      <p:sp>
        <p:nvSpPr>
          <p:cNvPr id="63491" name="Line 3"/>
          <p:cNvSpPr>
            <a:spLocks noChangeShapeType="1"/>
          </p:cNvSpPr>
          <p:nvPr/>
        </p:nvSpPr>
        <p:spPr bwMode="auto">
          <a:xfrm>
            <a:off x="1828800" y="24384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127125" y="5441950"/>
            <a:ext cx="974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 0</a:t>
            </a:r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1828800" y="28194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1828800" y="35814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>
            <a:off x="1828800" y="4267200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1828800" y="4724400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1828800" y="50292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>
            <a:off x="1828800" y="3124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>
            <a:off x="1828800" y="25146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>
            <a:off x="1828800" y="39624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5699125" y="5518150"/>
            <a:ext cx="153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STUDY END</a:t>
            </a:r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6553200" y="24384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Introduce “administrative” censoring</a:t>
            </a:r>
          </a:p>
        </p:txBody>
      </p:sp>
      <p:sp>
        <p:nvSpPr>
          <p:cNvPr id="64515" name="Line 3"/>
          <p:cNvSpPr>
            <a:spLocks noChangeShapeType="1"/>
          </p:cNvSpPr>
          <p:nvPr/>
        </p:nvSpPr>
        <p:spPr bwMode="auto">
          <a:xfrm>
            <a:off x="1828800" y="24384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127125" y="5441950"/>
            <a:ext cx="974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 0</a:t>
            </a:r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>
            <a:off x="1828800" y="28194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1828800" y="3581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>
            <a:off x="1828800" y="4267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>
            <a:off x="18288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>
            <a:off x="1828800" y="5029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22" name="Line 10"/>
          <p:cNvSpPr>
            <a:spLocks noChangeShapeType="1"/>
          </p:cNvSpPr>
          <p:nvPr/>
        </p:nvSpPr>
        <p:spPr bwMode="auto">
          <a:xfrm>
            <a:off x="1828800" y="3124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>
            <a:off x="1828800" y="25146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>
            <a:off x="1828800" y="39624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5699125" y="5518150"/>
            <a:ext cx="153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STUDY END</a:t>
            </a:r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>
            <a:off x="6553200" y="24384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27" name="Oval 15"/>
          <p:cNvSpPr>
            <a:spLocks noChangeArrowheads="1"/>
          </p:cNvSpPr>
          <p:nvPr/>
        </p:nvSpPr>
        <p:spPr bwMode="auto">
          <a:xfrm>
            <a:off x="6477000" y="3505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28" name="Oval 16"/>
          <p:cNvSpPr>
            <a:spLocks noChangeArrowheads="1"/>
          </p:cNvSpPr>
          <p:nvPr/>
        </p:nvSpPr>
        <p:spPr bwMode="auto">
          <a:xfrm>
            <a:off x="6477000" y="4191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29" name="Oval 17"/>
          <p:cNvSpPr>
            <a:spLocks noChangeArrowheads="1"/>
          </p:cNvSpPr>
          <p:nvPr/>
        </p:nvSpPr>
        <p:spPr bwMode="auto">
          <a:xfrm>
            <a:off x="6477000" y="4648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30" name="Oval 18"/>
          <p:cNvSpPr>
            <a:spLocks noChangeArrowheads="1"/>
          </p:cNvSpPr>
          <p:nvPr/>
        </p:nvSpPr>
        <p:spPr bwMode="auto">
          <a:xfrm>
            <a:off x="6477000" y="4953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realistic: clinical trial</a:t>
            </a:r>
          </a:p>
        </p:txBody>
      </p:sp>
      <p:sp>
        <p:nvSpPr>
          <p:cNvPr id="67587" name="Line 3"/>
          <p:cNvSpPr>
            <a:spLocks noChangeShapeType="1"/>
          </p:cNvSpPr>
          <p:nvPr/>
        </p:nvSpPr>
        <p:spPr bwMode="auto">
          <a:xfrm>
            <a:off x="990600" y="24384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88925" y="5441950"/>
            <a:ext cx="974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 0</a:t>
            </a:r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>
            <a:off x="3048000" y="28194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>
            <a:off x="2667000" y="35814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>
            <a:off x="3048000" y="4267200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1905000" y="4724400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990600" y="50292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>
            <a:off x="3657600" y="3124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>
            <a:off x="2133600" y="25146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>
            <a:off x="990600" y="39624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4860925" y="5518150"/>
            <a:ext cx="153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STUDY END</a:t>
            </a:r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>
            <a:off x="5715000" y="24384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1508125" y="1708150"/>
            <a:ext cx="374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“Generalized Type I censoring”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realistic: clinical trial</a:t>
            </a:r>
          </a:p>
        </p:txBody>
      </p:sp>
      <p:sp>
        <p:nvSpPr>
          <p:cNvPr id="68611" name="Line 3"/>
          <p:cNvSpPr>
            <a:spLocks noChangeShapeType="1"/>
          </p:cNvSpPr>
          <p:nvPr/>
        </p:nvSpPr>
        <p:spPr bwMode="auto">
          <a:xfrm>
            <a:off x="990600" y="24384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88925" y="5441950"/>
            <a:ext cx="974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 0</a:t>
            </a:r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3048000" y="28194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2667000" y="35814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3048000" y="42672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>
            <a:off x="1905000" y="47244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>
            <a:off x="990600" y="5029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3657600" y="3124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>
            <a:off x="2133600" y="25146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990600" y="39624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4860925" y="5518150"/>
            <a:ext cx="153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STUDY END</a:t>
            </a:r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>
            <a:off x="5715000" y="24384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23" name="Oval 15"/>
          <p:cNvSpPr>
            <a:spLocks noChangeArrowheads="1"/>
          </p:cNvSpPr>
          <p:nvPr/>
        </p:nvSpPr>
        <p:spPr bwMode="auto">
          <a:xfrm>
            <a:off x="5638800" y="3505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4" name="Oval 16"/>
          <p:cNvSpPr>
            <a:spLocks noChangeArrowheads="1"/>
          </p:cNvSpPr>
          <p:nvPr/>
        </p:nvSpPr>
        <p:spPr bwMode="auto">
          <a:xfrm>
            <a:off x="5638800" y="4191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5" name="Oval 17"/>
          <p:cNvSpPr>
            <a:spLocks noChangeArrowheads="1"/>
          </p:cNvSpPr>
          <p:nvPr/>
        </p:nvSpPr>
        <p:spPr bwMode="auto">
          <a:xfrm>
            <a:off x="5638800" y="4648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6" name="Oval 18"/>
          <p:cNvSpPr>
            <a:spLocks noChangeArrowheads="1"/>
          </p:cNvSpPr>
          <p:nvPr/>
        </p:nvSpPr>
        <p:spPr bwMode="auto">
          <a:xfrm>
            <a:off x="5638800" y="4953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7" name="Oval 19"/>
          <p:cNvSpPr>
            <a:spLocks noChangeArrowheads="1"/>
          </p:cNvSpPr>
          <p:nvPr/>
        </p:nvSpPr>
        <p:spPr bwMode="auto">
          <a:xfrm>
            <a:off x="5638800" y="2743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8" name="Text Box 20"/>
          <p:cNvSpPr txBox="1">
            <a:spLocks noChangeArrowheads="1"/>
          </p:cNvSpPr>
          <p:nvPr/>
        </p:nvSpPr>
        <p:spPr bwMode="auto">
          <a:xfrm>
            <a:off x="1508125" y="1708150"/>
            <a:ext cx="374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“Generalized Type I censoring”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issues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Patient drop-out</a:t>
            </a:r>
          </a:p>
          <a:p>
            <a:r>
              <a:rPr lang="en-US"/>
              <a:t>Loss to follow-up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Drop-out or LTFU</a:t>
            </a:r>
          </a:p>
        </p:txBody>
      </p:sp>
      <p:sp>
        <p:nvSpPr>
          <p:cNvPr id="70659" name="Line 3"/>
          <p:cNvSpPr>
            <a:spLocks noChangeShapeType="1"/>
          </p:cNvSpPr>
          <p:nvPr/>
        </p:nvSpPr>
        <p:spPr bwMode="auto">
          <a:xfrm>
            <a:off x="990600" y="24384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88925" y="5441950"/>
            <a:ext cx="974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 0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3048000" y="28194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2667000" y="35814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>
            <a:off x="3048000" y="4267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>
            <a:off x="1905000" y="47244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990600" y="5029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>
            <a:off x="3657600" y="3124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>
            <a:off x="2133600" y="25146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>
            <a:off x="990600" y="39624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4860925" y="5518150"/>
            <a:ext cx="153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STUDY END</a:t>
            </a:r>
          </a:p>
        </p:txBody>
      </p:sp>
      <p:sp>
        <p:nvSpPr>
          <p:cNvPr id="70670" name="Line 14"/>
          <p:cNvSpPr>
            <a:spLocks noChangeShapeType="1"/>
          </p:cNvSpPr>
          <p:nvPr/>
        </p:nvSpPr>
        <p:spPr bwMode="auto">
          <a:xfrm>
            <a:off x="5715000" y="24384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71" name="Oval 15"/>
          <p:cNvSpPr>
            <a:spLocks noChangeArrowheads="1"/>
          </p:cNvSpPr>
          <p:nvPr/>
        </p:nvSpPr>
        <p:spPr bwMode="auto">
          <a:xfrm>
            <a:off x="5638800" y="3505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72" name="Oval 16"/>
          <p:cNvSpPr>
            <a:spLocks noChangeArrowheads="1"/>
          </p:cNvSpPr>
          <p:nvPr/>
        </p:nvSpPr>
        <p:spPr bwMode="auto">
          <a:xfrm>
            <a:off x="4267200" y="4191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73" name="Oval 17"/>
          <p:cNvSpPr>
            <a:spLocks noChangeArrowheads="1"/>
          </p:cNvSpPr>
          <p:nvPr/>
        </p:nvSpPr>
        <p:spPr bwMode="auto">
          <a:xfrm>
            <a:off x="5638800" y="4648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74" name="Oval 18"/>
          <p:cNvSpPr>
            <a:spLocks noChangeArrowheads="1"/>
          </p:cNvSpPr>
          <p:nvPr/>
        </p:nvSpPr>
        <p:spPr bwMode="auto">
          <a:xfrm>
            <a:off x="3048000" y="4953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75" name="Oval 19"/>
          <p:cNvSpPr>
            <a:spLocks noChangeArrowheads="1"/>
          </p:cNvSpPr>
          <p:nvPr/>
        </p:nvSpPr>
        <p:spPr bwMode="auto">
          <a:xfrm>
            <a:off x="5638800" y="2743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>
                <a:solidFill>
                  <a:srgbClr val="000066"/>
                </a:solidFill>
                <a:latin typeface="Arial" charset="0"/>
              </a:rPr>
              <a:t>What is Survival Analysis?</a:t>
            </a: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6482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b="1">
                <a:latin typeface="Arial" charset="0"/>
                <a:cs typeface="Arial" charset="0"/>
              </a:rPr>
              <a:t>Survival Analysis is referred to statistical methods for analyzing survival data</a:t>
            </a:r>
          </a:p>
          <a:p>
            <a:pPr>
              <a:lnSpc>
                <a:spcPct val="90000"/>
              </a:lnSpc>
            </a:pPr>
            <a:endParaRPr lang="en-US" b="1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b="1">
                <a:latin typeface="Arial" charset="0"/>
                <a:cs typeface="Arial" charset="0"/>
              </a:rPr>
              <a:t>Survival data could be derived from laboratory studies of animals or from clinical and epidemiologic studies </a:t>
            </a:r>
          </a:p>
          <a:p>
            <a:pPr>
              <a:lnSpc>
                <a:spcPct val="90000"/>
              </a:lnSpc>
            </a:pPr>
            <a:endParaRPr lang="en-US" b="1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b="1">
                <a:latin typeface="Arial" charset="0"/>
                <a:cs typeface="Arial" charset="0"/>
              </a:rPr>
              <a:t>Survival data could relate to outcomes for studying acute or chronic diseases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26D5540-6A5B-45B9-82BE-5949898CC2BD}" type="datetime1">
              <a:rPr lang="en-US" altLang="en-US"/>
              <a:pPr/>
              <a:t>2/28/2016</a:t>
            </a:fld>
            <a:endParaRPr lang="en-US" altLang="en-US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survival analysis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F0DCE1-9053-433A-AD6F-48920F89CF95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Example: Diet-tumor Study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A laboratory investigator is interested in the relationship between diet and the development of tumors.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3 diet groups: low-fat, saturated-fat, unsaturated-fat diets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30 rates per group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An identical amount of tumor cells were injected into a foot pad of each rat, and the tumor-free times of the rats were recorded.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The study was terminated after 200 days.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9D86DD8-0E61-4E75-B6CF-63BF855E19D9}" type="datetime1">
              <a:rPr lang="en-US" altLang="en-US"/>
              <a:pPr/>
              <a:t>2/28/2016</a:t>
            </a:fld>
            <a:endParaRPr lang="en-US" altLang="en-US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survival analysis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4DE7C6-85CB-4D17-A639-5BD9421F5E17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Example: Diet-tumor Study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Tumor-free times (days) for the low-fat group are as follows: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/>
              <a:t>	140, 177, 50, 65, 86, 153, 181, 191, 77, 84, 87, 56, 66, 73, 119, 140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/>
              <a:t>	and 200+ for the other 14 rats.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/>
              <a:t>	“+” denotes a censored observation.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smtClean="0">
                <a:solidFill>
                  <a:schemeClr val="tx1"/>
                </a:solidFill>
              </a:rPr>
              <a:t>Q:</a:t>
            </a:r>
            <a:r>
              <a:rPr lang="en-US" altLang="en-US" smtClean="0"/>
              <a:t> What are Cis?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B99C17B-EBF1-4B69-B03F-1EFF2B2CBD1E}" type="datetime1">
              <a:rPr lang="en-US" altLang="en-US"/>
              <a:pPr/>
              <a:t>2/28/2016</a:t>
            </a:fld>
            <a:endParaRPr lang="en-US" altLang="en-US"/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survival analysis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B92CB7-A0DB-4A12-8745-A8D4FF03C81A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Example: HIV+ Study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Subjects were enrolled from 1/1/1989 to 12/31/1991. </a:t>
            </a:r>
          </a:p>
          <a:p>
            <a:pPr eaLnBrk="1" hangingPunct="1"/>
            <a:r>
              <a:rPr lang="en-US" altLang="en-US" smtClean="0"/>
              <a:t>The study ended on 12/31/1995.</a:t>
            </a:r>
          </a:p>
          <a:p>
            <a:pPr eaLnBrk="1" hangingPunct="1"/>
            <a:r>
              <a:rPr lang="en-US" altLang="en-US" smtClean="0"/>
              <a:t>The event of interest is death due to AIDS or AIDS-related complications.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3978FEF-269A-403A-A9CD-5EB353C2FDF8}" type="datetime1">
              <a:rPr lang="en-US" altLang="en-US"/>
              <a:pPr/>
              <a:t>2/28/2016</a:t>
            </a:fld>
            <a:endParaRPr lang="en-US" altLang="en-US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survival analysis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BBD346-8080-4570-941C-3425B07E93DA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Example: HIV+ Study</a:t>
            </a:r>
          </a:p>
        </p:txBody>
      </p:sp>
      <p:pic>
        <p:nvPicPr>
          <p:cNvPr id="1741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9377" t="11252" r="7501" b="16252"/>
          <a:stretch>
            <a:fillRect/>
          </a:stretch>
        </p:blipFill>
        <p:spPr>
          <a:xfrm>
            <a:off x="1371600" y="1828800"/>
            <a:ext cx="7467600" cy="3824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we ‘treat” the data?</a:t>
            </a:r>
          </a:p>
        </p:txBody>
      </p:sp>
      <p:sp>
        <p:nvSpPr>
          <p:cNvPr id="84995" name="Line 3"/>
          <p:cNvSpPr>
            <a:spLocks noChangeShapeType="1"/>
          </p:cNvSpPr>
          <p:nvPr/>
        </p:nvSpPr>
        <p:spPr bwMode="auto">
          <a:xfrm>
            <a:off x="1905000" y="24384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066800" y="5334000"/>
            <a:ext cx="1589088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Time of </a:t>
            </a:r>
          </a:p>
          <a:p>
            <a:pPr algn="ctr"/>
            <a:r>
              <a:rPr lang="en-US" b="1"/>
              <a:t>enrollment</a:t>
            </a:r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1905000" y="28194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1905000" y="35814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1905000" y="4267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>
            <a:off x="1905000" y="47244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01" name="Line 9"/>
          <p:cNvSpPr>
            <a:spLocks noChangeShapeType="1"/>
          </p:cNvSpPr>
          <p:nvPr/>
        </p:nvSpPr>
        <p:spPr bwMode="auto">
          <a:xfrm>
            <a:off x="1905000" y="5029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02" name="Line 10"/>
          <p:cNvSpPr>
            <a:spLocks noChangeShapeType="1"/>
          </p:cNvSpPr>
          <p:nvPr/>
        </p:nvSpPr>
        <p:spPr bwMode="auto">
          <a:xfrm>
            <a:off x="1905000" y="3124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>
            <a:off x="1905000" y="25146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04" name="Line 12"/>
          <p:cNvSpPr>
            <a:spLocks noChangeShapeType="1"/>
          </p:cNvSpPr>
          <p:nvPr/>
        </p:nvSpPr>
        <p:spPr bwMode="auto">
          <a:xfrm>
            <a:off x="1905000" y="39624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07" name="Oval 15"/>
          <p:cNvSpPr>
            <a:spLocks noChangeArrowheads="1"/>
          </p:cNvSpPr>
          <p:nvPr/>
        </p:nvSpPr>
        <p:spPr bwMode="auto">
          <a:xfrm>
            <a:off x="4876800" y="3505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08" name="Oval 16"/>
          <p:cNvSpPr>
            <a:spLocks noChangeArrowheads="1"/>
          </p:cNvSpPr>
          <p:nvPr/>
        </p:nvSpPr>
        <p:spPr bwMode="auto">
          <a:xfrm>
            <a:off x="3124200" y="4191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09" name="Oval 17"/>
          <p:cNvSpPr>
            <a:spLocks noChangeArrowheads="1"/>
          </p:cNvSpPr>
          <p:nvPr/>
        </p:nvSpPr>
        <p:spPr bwMode="auto">
          <a:xfrm>
            <a:off x="5638800" y="4648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10" name="Oval 18"/>
          <p:cNvSpPr>
            <a:spLocks noChangeArrowheads="1"/>
          </p:cNvSpPr>
          <p:nvPr/>
        </p:nvSpPr>
        <p:spPr bwMode="auto">
          <a:xfrm>
            <a:off x="3962400" y="4953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11" name="Oval 19"/>
          <p:cNvSpPr>
            <a:spLocks noChangeArrowheads="1"/>
          </p:cNvSpPr>
          <p:nvPr/>
        </p:nvSpPr>
        <p:spPr bwMode="auto">
          <a:xfrm>
            <a:off x="4495800" y="2743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12" name="Text Box 20"/>
          <p:cNvSpPr txBox="1">
            <a:spLocks noChangeArrowheads="1"/>
          </p:cNvSpPr>
          <p:nvPr/>
        </p:nvSpPr>
        <p:spPr bwMode="auto">
          <a:xfrm>
            <a:off x="6629400" y="2895600"/>
            <a:ext cx="20256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Shift everything</a:t>
            </a:r>
          </a:p>
          <a:p>
            <a:r>
              <a:rPr lang="en-US"/>
              <a:t>so each </a:t>
            </a:r>
          </a:p>
          <a:p>
            <a:r>
              <a:rPr lang="en-US"/>
              <a:t>patient time</a:t>
            </a:r>
          </a:p>
          <a:p>
            <a:r>
              <a:rPr lang="en-US"/>
              <a:t>represents time</a:t>
            </a:r>
          </a:p>
          <a:p>
            <a:r>
              <a:rPr lang="en-US"/>
              <a:t>on study</a:t>
            </a:r>
          </a:p>
        </p:txBody>
      </p:sp>
      <p:sp>
        <p:nvSpPr>
          <p:cNvPr id="85013" name="AutoShape 21"/>
          <p:cNvSpPr>
            <a:spLocks noChangeArrowheads="1"/>
          </p:cNvSpPr>
          <p:nvPr/>
        </p:nvSpPr>
        <p:spPr bwMode="auto">
          <a:xfrm>
            <a:off x="5562600" y="2895600"/>
            <a:ext cx="990600" cy="533400"/>
          </a:xfrm>
          <a:prstGeom prst="leftArrow">
            <a:avLst>
              <a:gd name="adj1" fmla="val 50000"/>
              <a:gd name="adj2" fmla="val 464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9CDC596-648B-4FBA-84E7-DDB9614807B5}" type="datetime1">
              <a:rPr lang="en-US" altLang="en-US"/>
              <a:pPr/>
              <a:t>2/28/2016</a:t>
            </a:fld>
            <a:endParaRPr lang="en-US" altLang="en-US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survival analysis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F8C14B-9C07-4A50-A98B-B23602921BB8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Right Censoring: Type II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Arises when n subjects start on study at the same time, with the study terminating once r failures have been observed, where r is some pre-determined integer (r&lt;n).</a:t>
            </a:r>
          </a:p>
          <a:p>
            <a:pPr eaLnBrk="1" hangingPunct="1"/>
            <a:r>
              <a:rPr lang="en-US" altLang="en-US" dirty="0" smtClean="0"/>
              <a:t>Experiments involving type II censoring are often used in testing of equipment life.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153400" cy="5287963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Another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option in animal studies is to wait until a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fixed portion of the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animals have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say 80 of 100, after which the surviving animals are sacrificed.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case,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type II censoring, if there are no accidental losses,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censored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observations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equal the largest uncensored observation. For example,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experiment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six rats (Figure 1.2), the investigator may decide to terminate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study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after four of the six rats have developed tumors. The survival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tumor-free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times are then 10, 15, 35, 25, 35, and 19 weeks.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167195"/>
            <a:ext cx="6248400" cy="502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F21FD63-3A97-42D0-9E69-D43A383EF104}" type="datetime1">
              <a:rPr lang="en-US" altLang="en-US"/>
              <a:pPr/>
              <a:t>2/28/2016</a:t>
            </a:fld>
            <a:endParaRPr lang="en-US" altLang="en-US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survival analysis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8E51AC-AFD3-4343-BAB3-C749356039A2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life test of aircraft components cannot wait until all components have failed.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Others?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Another type of censoring:</a:t>
            </a:r>
            <a:br>
              <a:rPr lang="en-US" sz="3200"/>
            </a:br>
            <a:r>
              <a:rPr lang="en-US" sz="3200"/>
              <a:t>Competing Risks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500"/>
              <a:t>Patient can have either event of interest or another event prior to it</a:t>
            </a:r>
          </a:p>
          <a:p>
            <a:r>
              <a:rPr lang="en-US" sz="2500"/>
              <a:t>Event types ‘compete’ with one another</a:t>
            </a:r>
          </a:p>
          <a:p>
            <a:r>
              <a:rPr lang="en-US" sz="2500"/>
              <a:t>Example of competers:</a:t>
            </a:r>
          </a:p>
          <a:p>
            <a:pPr lvl="1"/>
            <a:r>
              <a:rPr lang="en-US" sz="2100"/>
              <a:t>Death from lung cancer</a:t>
            </a:r>
          </a:p>
          <a:p>
            <a:pPr lvl="1"/>
            <a:r>
              <a:rPr lang="en-US" sz="2100"/>
              <a:t>Death from heart disease</a:t>
            </a:r>
          </a:p>
          <a:p>
            <a:r>
              <a:rPr lang="en-US" sz="2500"/>
              <a:t>Common issue not commonly addressed, but gaining more 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Survival 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Survival data can include survival time, response to a given treatment,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and patient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characteristics related to response, survival, and the development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disease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study of survival data has focused on predicting the probability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of response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survival, or mean lifetime, comparing the survival distributions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of experimental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animals or of human patients and the identification of risk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and/or prognostic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factors related to response, survival, and the development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disease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Type III Censoring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clinical and epidemiologic studies the period of study is fixed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patients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enter the study at different times during that period. Some may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die before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end of the study; their exact survival times are known. Others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may withdraw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before the end of the study and are lost to follow-up. Still others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may be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alive at the end of the study. For ‘‘lost’’ patients, survival times are 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least from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their entrance to the last contact. For patients still alive, survival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times are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least from entry to the end of the study. The latter two kinds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observations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censored observations. Since the entry times are not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simultaneous,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censored times are also different.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7848600" cy="530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305800" cy="55165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Type I and type II censored observations are also called 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singly 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censored data</a:t>
            </a:r>
          </a:p>
          <a:p>
            <a:endParaRPr lang="en-US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Type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III, 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progressively censored 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data.</a:t>
            </a:r>
          </a:p>
          <a:p>
            <a:pPr>
              <a:buNone/>
            </a:pPr>
            <a:endParaRPr lang="en-US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Another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commonly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used name for type III censoring is 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random censoring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censoring are 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right censoring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or censoring to the right.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Censoring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event has occurred prior to the start of the study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 the true survival time is less than the person’s observed survival time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 know the event occurred, but unsure when prior to observation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this kind of study, exact time would be known if it occurred after the study started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Survey question:  when did you first smoke?</a:t>
            </a:r>
          </a:p>
          <a:p>
            <a:pPr lvl="1">
              <a:lnSpc>
                <a:spcPct val="80000"/>
              </a:lnSpc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Alzheimers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disease:  onset generally hard to determine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HPV: infection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time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example, an epidemiologist wishes to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know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age at diagnosis in a follow-up study of diabetic retinopathy.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BE693D2-A181-40FD-BA85-8F4A4E8468C1}" type="datetime1">
              <a:rPr lang="en-US" altLang="en-US"/>
              <a:pPr/>
              <a:t>2/28/2016</a:t>
            </a:fld>
            <a:endParaRPr lang="en-US" altLang="en-US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survival analysis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EFEC43-CB5C-4009-AB21-EEF484940A2B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Left Censoring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Arises when the event of interest has </a:t>
            </a:r>
            <a:r>
              <a:rPr lang="en-US" altLang="en-US" b="1" smtClean="0">
                <a:solidFill>
                  <a:schemeClr val="tx1"/>
                </a:solidFill>
              </a:rPr>
              <a:t>already occurred</a:t>
            </a:r>
            <a:r>
              <a:rPr lang="en-US" altLang="en-US" smtClean="0"/>
              <a:t> for the individual before observation time.</a:t>
            </a:r>
          </a:p>
          <a:p>
            <a:pPr lvl="1" eaLnBrk="1" hangingPunct="1"/>
            <a:r>
              <a:rPr lang="en-US" altLang="en-US" smtClean="0"/>
              <a:t>The survival time is only known to be less than a certain value.</a:t>
            </a:r>
          </a:p>
          <a:p>
            <a:pPr lvl="1" eaLnBrk="1" hangingPunct="1"/>
            <a:r>
              <a:rPr lang="en-US" altLang="en-US" smtClean="0"/>
              <a:t>Incomplete nature of the observation occurs in the </a:t>
            </a:r>
            <a:r>
              <a:rPr lang="en-US" altLang="en-US" b="1" smtClean="0">
                <a:solidFill>
                  <a:schemeClr val="tx1"/>
                </a:solidFill>
              </a:rPr>
              <a:t>left</a:t>
            </a:r>
            <a:r>
              <a:rPr lang="en-US" altLang="en-US" smtClean="0"/>
              <a:t> tail of the time axis.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Interval censoring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502920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800" i="1" dirty="0" smtClean="0"/>
              <a:t>Interval censoring occurs when the event of interest is known to </a:t>
            </a:r>
            <a:r>
              <a:rPr lang="en-US" sz="2800" i="1" dirty="0" smtClean="0"/>
              <a:t>have </a:t>
            </a:r>
            <a:r>
              <a:rPr lang="en-US" sz="2800" dirty="0" smtClean="0"/>
              <a:t>occurred </a:t>
            </a:r>
            <a:r>
              <a:rPr lang="en-US" sz="2800" dirty="0" smtClean="0"/>
              <a:t>between times </a:t>
            </a:r>
            <a:r>
              <a:rPr lang="en-US" sz="2800" i="1" dirty="0" smtClean="0"/>
              <a:t>a and b. For example, if medical records indicate </a:t>
            </a:r>
            <a:r>
              <a:rPr lang="en-US" sz="2800" i="1" dirty="0" smtClean="0"/>
              <a:t>that </a:t>
            </a:r>
            <a:r>
              <a:rPr lang="en-US" sz="2800" dirty="0" smtClean="0"/>
              <a:t>at </a:t>
            </a:r>
            <a:r>
              <a:rPr lang="en-US" sz="2800" dirty="0" smtClean="0"/>
              <a:t>age 45, the patient in the example above did not have retinopathy, his </a:t>
            </a:r>
            <a:r>
              <a:rPr lang="en-US" sz="2800" dirty="0" smtClean="0"/>
              <a:t>age at </a:t>
            </a:r>
            <a:r>
              <a:rPr lang="en-US" sz="2800" dirty="0" smtClean="0"/>
              <a:t>diagnosis is between 45 and 50 years.</a:t>
            </a:r>
            <a:endParaRPr lang="en-US" sz="2500" dirty="0" smtClean="0"/>
          </a:p>
          <a:p>
            <a:r>
              <a:rPr lang="en-US" sz="2500" dirty="0" smtClean="0"/>
              <a:t>D</a:t>
            </a:r>
            <a:r>
              <a:rPr lang="en-US" sz="2500" dirty="0" smtClean="0"/>
              <a:t>ue </a:t>
            </a:r>
            <a:r>
              <a:rPr lang="en-US" sz="2500" dirty="0"/>
              <a:t>to discrete observation times, actual times not observed</a:t>
            </a:r>
          </a:p>
          <a:p>
            <a:r>
              <a:rPr lang="en-US" sz="2500" dirty="0"/>
              <a:t>Example:  progression-free survival</a:t>
            </a:r>
          </a:p>
          <a:p>
            <a:pPr lvl="1"/>
            <a:r>
              <a:rPr lang="en-US" sz="2100" dirty="0"/>
              <a:t>Progression of cancer defined by change in tumor size</a:t>
            </a:r>
          </a:p>
          <a:p>
            <a:pPr lvl="1"/>
            <a:r>
              <a:rPr lang="en-US" sz="2100" dirty="0"/>
              <a:t>Measure in 3-6 month intervals</a:t>
            </a:r>
          </a:p>
          <a:p>
            <a:pPr lvl="1"/>
            <a:r>
              <a:rPr lang="en-US" sz="2100" dirty="0"/>
              <a:t>If increase occurs, it is known to be within interval, but not exactly when.</a:t>
            </a:r>
          </a:p>
          <a:p>
            <a:r>
              <a:rPr lang="en-US" sz="2500" dirty="0"/>
              <a:t>Times are biased to longer values </a:t>
            </a:r>
          </a:p>
          <a:p>
            <a:r>
              <a:rPr lang="en-US" sz="2500" dirty="0"/>
              <a:t>Challenging issue when intervals are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DA3EA11-87CF-4985-A216-88B6933A100B}" type="datetime1">
              <a:rPr lang="en-US" altLang="en-US"/>
              <a:pPr/>
              <a:t>2/28/2016</a:t>
            </a:fld>
            <a:endParaRPr lang="en-US" altLang="en-US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survival analysis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449404-8C01-4DE7-95A4-C4F1FDEF3760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Interval Censoring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more general type of censoring occurs when failure is known to occur only within an interval.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 generalization of left and right censoring.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EEF19A3-CC89-4055-8722-4CF8AEEB040B}" type="datetime1">
              <a:rPr lang="en-US" altLang="en-US"/>
              <a:pPr/>
              <a:t>2/28/2016</a:t>
            </a:fld>
            <a:endParaRPr lang="en-US" altLang="en-US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survival analysis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526704-9690-40E5-8863-4CE6EE5D94AD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Example: Cancer Recurrence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Survival (failure) time is the time to recurrence of colorectal cancer, following surgical removal of primary tumor.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After surgery, patients are examined every 3 months to determine if cancer has recurred.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components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500"/>
              <a:t>Event:  must have clear definition of what constitutes the ‘event’</a:t>
            </a:r>
          </a:p>
          <a:p>
            <a:pPr lvl="1">
              <a:lnSpc>
                <a:spcPct val="80000"/>
              </a:lnSpc>
            </a:pPr>
            <a:r>
              <a:rPr lang="en-US" sz="2100"/>
              <a:t>Death</a:t>
            </a:r>
          </a:p>
          <a:p>
            <a:pPr lvl="1">
              <a:lnSpc>
                <a:spcPct val="80000"/>
              </a:lnSpc>
            </a:pPr>
            <a:r>
              <a:rPr lang="en-US" sz="2100"/>
              <a:t>Disease</a:t>
            </a:r>
          </a:p>
          <a:p>
            <a:pPr lvl="1">
              <a:lnSpc>
                <a:spcPct val="80000"/>
              </a:lnSpc>
            </a:pPr>
            <a:r>
              <a:rPr lang="en-US" sz="2100"/>
              <a:t>Recurrence</a:t>
            </a:r>
          </a:p>
          <a:p>
            <a:pPr lvl="1">
              <a:lnSpc>
                <a:spcPct val="80000"/>
              </a:lnSpc>
            </a:pPr>
            <a:r>
              <a:rPr lang="en-US" sz="2100"/>
              <a:t>Response</a:t>
            </a:r>
          </a:p>
          <a:p>
            <a:pPr>
              <a:lnSpc>
                <a:spcPct val="80000"/>
              </a:lnSpc>
            </a:pPr>
            <a:r>
              <a:rPr lang="en-US" sz="2500"/>
              <a:t>Need to know when the clock starts</a:t>
            </a:r>
          </a:p>
          <a:p>
            <a:pPr lvl="1">
              <a:lnSpc>
                <a:spcPct val="80000"/>
              </a:lnSpc>
            </a:pPr>
            <a:r>
              <a:rPr lang="en-US" sz="2100"/>
              <a:t>Age at event?</a:t>
            </a:r>
          </a:p>
          <a:p>
            <a:pPr lvl="1">
              <a:lnSpc>
                <a:spcPct val="80000"/>
              </a:lnSpc>
            </a:pPr>
            <a:r>
              <a:rPr lang="en-US" sz="2100"/>
              <a:t>Time from study initiation?</a:t>
            </a:r>
          </a:p>
          <a:p>
            <a:pPr lvl="1">
              <a:lnSpc>
                <a:spcPct val="80000"/>
              </a:lnSpc>
            </a:pPr>
            <a:r>
              <a:rPr lang="en-US" sz="2100"/>
              <a:t>Time from randomization?</a:t>
            </a:r>
          </a:p>
          <a:p>
            <a:pPr lvl="1">
              <a:lnSpc>
                <a:spcPct val="80000"/>
              </a:lnSpc>
            </a:pPr>
            <a:r>
              <a:rPr lang="en-US" sz="2100"/>
              <a:t>time since response?</a:t>
            </a:r>
          </a:p>
          <a:p>
            <a:pPr>
              <a:lnSpc>
                <a:spcPct val="80000"/>
              </a:lnSpc>
            </a:pPr>
            <a:r>
              <a:rPr lang="en-US" sz="2500"/>
              <a:t>Can event occur more than once?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97E18A6-DE33-411B-92BC-CBAECECB6255}" type="datetime1">
              <a:rPr lang="en-US" altLang="en-US"/>
              <a:pPr/>
              <a:t>2/28/2016</a:t>
            </a:fld>
            <a:endParaRPr lang="en-US" altLang="en-US"/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survival analysis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6ADB31-95B5-4E07-9331-84248E700DB3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Truncation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Truncation is a condition which screens out certain subjects so that the investigator will not be aware of their existence.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For truncated data, only subjects who satisfy the condition are observed by the investigator.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condition is usually associated with a truncation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b="1">
                <a:solidFill>
                  <a:srgbClr val="000066"/>
                </a:solidFill>
                <a:latin typeface="Arial" charset="0"/>
              </a:rPr>
              <a:t>What is Survival Time?</a:t>
            </a: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848600" cy="5257800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Survival time refers to a variable which measures the time from a particular starting time (e.g., time initiated the treatment) to a particular endpoint of interest (e.g., attaining certain functional abilities)  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It is important to note that for some subjects in the study a complete survival time may not be available due to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censoring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Survival time can be defined broadly as the time to the occurrence of a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given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event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This event can be the development of a disease, response to 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treatment, relapse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or death. Therefore, survival time can be tumor-free time, the time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from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start of treatment to response, length of remission, and time to death.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4E0A43F-3B43-483A-B5DE-25C84BDE0D96}" type="datetime1">
              <a:rPr lang="en-US" altLang="en-US"/>
              <a:pPr/>
              <a:t>2/28/2016</a:t>
            </a:fld>
            <a:endParaRPr lang="en-US" altLang="en-US"/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survival analysis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7FF134-BB54-4B77-9EE3-4805F4E824D8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Truncation Time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Truncation time for individual i, denoted ti, is the time of the occurrence of the event truncating individual i.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5F363D5-FA3C-4D31-8C91-187AA4EFEDBE}" type="datetime1">
              <a:rPr lang="en-US" altLang="en-US"/>
              <a:pPr/>
              <a:t>2/28/2016</a:t>
            </a:fld>
            <a:endParaRPr lang="en-US" altLang="en-US"/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survival analysis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9B8D75-E449-4A3E-BDE6-6094A4B003DB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Left Truncation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Arises when the condition is that the truncation time must occur prior to the event of interest.</a:t>
            </a:r>
          </a:p>
          <a:p>
            <a:pPr eaLnBrk="1" hangingPunct="1"/>
            <a:r>
              <a:rPr lang="en-US" altLang="en-US" smtClean="0"/>
              <a:t>Only individuals with Yi </a:t>
            </a:r>
            <a:r>
              <a:rPr lang="en-US" altLang="en-US" u="sng" smtClean="0"/>
              <a:t>&gt;</a:t>
            </a:r>
            <a:r>
              <a:rPr lang="en-US" altLang="en-US" smtClean="0"/>
              <a:t> ti are observed. </a:t>
            </a:r>
          </a:p>
          <a:p>
            <a:pPr eaLnBrk="1" hangingPunct="1"/>
            <a:r>
              <a:rPr lang="en-US" altLang="en-US" smtClean="0"/>
              <a:t>Left truncated data are rarely seen in medical research; it is often due to the threshold of an apparatus.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Example: astronomical data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With a given telescope, we can only detect a very distant stellar object which is brighter than some limiting flux — the object is left-truncate if it lies beyond detection by our telescope – we cannot tell if the object is even there if we cannot see it.</a:t>
            </a:r>
          </a:p>
        </p:txBody>
      </p:sp>
      <p:sp>
        <p:nvSpPr>
          <p:cNvPr id="3789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A253ECF-D4D6-4108-9402-DC5AEFC08988}" type="datetime1">
              <a:rPr lang="en-US" altLang="en-US"/>
              <a:pPr/>
              <a:t>2/28/2016</a:t>
            </a:fld>
            <a:endParaRPr lang="en-US" altLang="en-US"/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survival analysis</a:t>
            </a:r>
          </a:p>
        </p:txBody>
      </p:sp>
      <p:sp>
        <p:nvSpPr>
          <p:cNvPr id="378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59055B-D131-433B-A04A-0C7AE64CE1CC}" type="slidenum">
              <a:rPr lang="en-US" altLang="en-US"/>
              <a:pPr/>
              <a:t>42</a:t>
            </a:fld>
            <a:endParaRPr lang="en-US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79129A4-865C-42D5-8FFE-62105354BF3C}" type="datetime1">
              <a:rPr lang="en-US" altLang="en-US"/>
              <a:pPr/>
              <a:t>2/28/2016</a:t>
            </a:fld>
            <a:endParaRPr lang="en-US" altLang="en-US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survival analysis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B2E051-0979-43F6-8C94-697A49B9A07E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Example: Channing House</a:t>
            </a:r>
          </a:p>
        </p:txBody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600" smtClean="0"/>
              <a:t>Channing House is a retirement center in Palo Alto, CA</a:t>
            </a:r>
          </a:p>
          <a:p>
            <a:pPr eaLnBrk="1" hangingPunct="1"/>
            <a:r>
              <a:rPr lang="en-US" altLang="en-US" sz="2600" smtClean="0"/>
              <a:t>All the residence were covered by a health care program provided by the center</a:t>
            </a:r>
          </a:p>
          <a:p>
            <a:pPr eaLnBrk="1" hangingPunct="1"/>
            <a:r>
              <a:rPr lang="en-US" altLang="en-US" sz="2600" smtClean="0"/>
              <a:t>Ages at death of 462 individuals who were in residence during Jan 1964 to July 1975 are recorded</a:t>
            </a:r>
          </a:p>
          <a:p>
            <a:pPr eaLnBrk="1" hangingPunct="1"/>
            <a:r>
              <a:rPr lang="en-US" altLang="en-US" sz="2600" smtClean="0"/>
              <a:t>Ages at which individuals entered the retirement center are also recorded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AA17FCA-763D-4F08-AD25-1BA169323A07}" type="datetime1">
              <a:rPr lang="en-US" altLang="en-US"/>
              <a:pPr/>
              <a:t>2/28/2016</a:t>
            </a:fld>
            <a:endParaRPr lang="en-US" altLang="en-US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survival analysis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D28A12-94E5-4F5F-871C-47C314B63EC1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Example: Channing House</a:t>
            </a:r>
          </a:p>
        </p:txBody>
      </p:sp>
      <p:pic>
        <p:nvPicPr>
          <p:cNvPr id="39942" name="Picture 3"/>
          <p:cNvPicPr preferRelativeResize="0">
            <a:picLocks noGrp="1" noChangeArrowheads="1"/>
          </p:cNvPicPr>
          <p:nvPr>
            <p:ph type="body" idx="1"/>
          </p:nvPr>
        </p:nvPicPr>
        <p:blipFill>
          <a:blip r:embed="rId2"/>
          <a:srcRect l="9377" t="11252" r="9377" b="12502"/>
          <a:stretch>
            <a:fillRect/>
          </a:stretch>
        </p:blipFill>
        <p:spPr>
          <a:xfrm>
            <a:off x="1752600" y="1676400"/>
            <a:ext cx="6400800" cy="3886200"/>
          </a:xfrm>
          <a:noFill/>
        </p:spPr>
      </p:pic>
      <p:sp>
        <p:nvSpPr>
          <p:cNvPr id="39943" name="Text Box 4"/>
          <p:cNvSpPr txBox="1">
            <a:spLocks noChangeArrowheads="1"/>
          </p:cNvSpPr>
          <p:nvPr/>
        </p:nvSpPr>
        <p:spPr bwMode="auto">
          <a:xfrm>
            <a:off x="1889125" y="5522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auto">
          <a:xfrm>
            <a:off x="1828800" y="5410200"/>
            <a:ext cx="6858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 altLang="en-US" sz="2000" b="1" i="1"/>
              <a:t>What is the time and condition of truncation?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 altLang="en-US" sz="2000" b="1" i="1"/>
              <a:t>The problem can be solved by revising our target population.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4A7C9FB-6896-4CCB-AA89-5A502A9B8933}" type="datetime1">
              <a:rPr lang="en-US" altLang="en-US"/>
              <a:pPr/>
              <a:t>2/28/2016</a:t>
            </a:fld>
            <a:endParaRPr lang="en-US" altLang="en-US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survival analysis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2E825D-0E64-470D-936D-5D1EB5D5431E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Right Truncation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Arises when only individuals who have experienced the event of interest are included in the sample.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That is, ti = the end date of study and only individuals with Yi </a:t>
            </a:r>
            <a:r>
              <a:rPr lang="en-US" altLang="en-US" u="sng" smtClean="0"/>
              <a:t>&lt;</a:t>
            </a:r>
            <a:r>
              <a:rPr lang="en-US" altLang="en-US" smtClean="0"/>
              <a:t> ti are observed. 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6A96770-F265-46C5-B2AD-E85979833255}" type="datetime1">
              <a:rPr lang="en-US" altLang="en-US"/>
              <a:pPr/>
              <a:t>2/28/2016</a:t>
            </a:fld>
            <a:endParaRPr lang="en-US" altLang="en-US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survival analysis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D66D40-AD1E-43E3-A965-91A896A747D2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Example: AIDS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Only those who developed AIDS were asked for their infection dates</a:t>
            </a:r>
          </a:p>
          <a:p>
            <a:pPr eaLnBrk="1" hangingPunct="1"/>
            <a:r>
              <a:rPr lang="en-US" altLang="en-US" sz="2400" smtClean="0"/>
              <a:t>Data: infection and induction times for 258 adults who were infected with AIDS virus and developed AIDS by 6/30/1986</a:t>
            </a:r>
          </a:p>
          <a:p>
            <a:pPr lvl="1" eaLnBrk="1" hangingPunct="1"/>
            <a:r>
              <a:rPr lang="en-US" altLang="en-US" sz="2400" smtClean="0"/>
              <a:t>Time in years infected by AIDS virus (from 4/1/1978)</a:t>
            </a:r>
          </a:p>
          <a:p>
            <a:pPr lvl="1" eaLnBrk="1" hangingPunct="1"/>
            <a:r>
              <a:rPr lang="en-US" altLang="en-US" sz="2400" smtClean="0"/>
              <a:t>Waiting time to the development of AIDS (from the date of infection)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b="1" i="1" smtClean="0">
                <a:solidFill>
                  <a:schemeClr val="tx1"/>
                </a:solidFill>
              </a:rPr>
              <a:t>Q: What is the time and condition of truncation?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 smtClean="0"/>
          </a:p>
          <a:p>
            <a:pPr eaLnBrk="1" hangingPunct="1"/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	A deterioration </a:t>
            </a:r>
            <a:r>
              <a:rPr lang="en-US" dirty="0" smtClean="0"/>
              <a:t>in someone's state of health after a temporary improvement</a:t>
            </a:r>
            <a:r>
              <a:rPr lang="en-US" dirty="0" smtClean="0"/>
              <a:t>. </a:t>
            </a:r>
            <a:r>
              <a:rPr lang="en-US" dirty="0" smtClean="0"/>
              <a:t>The return of signs and symptoms of a disease after a remission.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 </a:t>
            </a:r>
            <a:r>
              <a:rPr lang="en-US" dirty="0" smtClean="0"/>
              <a:t>temporary </a:t>
            </a:r>
            <a:r>
              <a:rPr lang="en-US" dirty="0" smtClean="0"/>
              <a:t>reduction </a:t>
            </a:r>
            <a:r>
              <a:rPr lang="en-US" dirty="0" smtClean="0"/>
              <a:t>of the severity of disease or pain</a:t>
            </a:r>
            <a:r>
              <a:rPr lang="en-US" dirty="0" smtClean="0"/>
              <a:t>. </a:t>
            </a:r>
            <a:r>
              <a:rPr lang="en-US" dirty="0" smtClean="0"/>
              <a:t>A period in the course of a disease when </a:t>
            </a:r>
            <a:r>
              <a:rPr lang="en-US" dirty="0" smtClean="0"/>
              <a:t>symptoms </a:t>
            </a:r>
            <a:r>
              <a:rPr lang="en-US" dirty="0" smtClean="0"/>
              <a:t>become less severe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Generally used in </a:t>
            </a:r>
            <a:r>
              <a:rPr lang="en-US" dirty="0" err="1" smtClean="0"/>
              <a:t>Lukemia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458200" cy="1295400"/>
          </a:xfrm>
        </p:spPr>
        <p:txBody>
          <a:bodyPr/>
          <a:lstStyle/>
          <a:p>
            <a:pPr algn="l"/>
            <a:r>
              <a:rPr lang="en-US" b="1">
                <a:solidFill>
                  <a:srgbClr val="000066"/>
                </a:solidFill>
                <a:latin typeface="Arial" charset="0"/>
              </a:rPr>
              <a:t>Important Areas of Application</a:t>
            </a:r>
            <a:endParaRPr lang="en-US"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458200" cy="5410200"/>
          </a:xfrm>
        </p:spPr>
        <p:txBody>
          <a:bodyPr>
            <a:normAutofit fontScale="92500" lnSpcReduction="10000"/>
          </a:bodyPr>
          <a:lstStyle/>
          <a:p>
            <a:pPr lvl="1">
              <a:buFontTx/>
              <a:buChar char="•"/>
            </a:pPr>
            <a:r>
              <a:rPr lang="en-US" b="1" dirty="0">
                <a:latin typeface="Arial" charset="0"/>
              </a:rPr>
              <a:t>Clinical Trials (e.g., Recovery Time after heart surgery)</a:t>
            </a:r>
          </a:p>
          <a:p>
            <a:pPr lvl="1">
              <a:buFontTx/>
              <a:buChar char="•"/>
            </a:pPr>
            <a:endParaRPr lang="en-US" b="1" dirty="0">
              <a:latin typeface="Arial" charset="0"/>
            </a:endParaRPr>
          </a:p>
          <a:p>
            <a:pPr lvl="1">
              <a:buFontTx/>
              <a:buChar char="•"/>
            </a:pPr>
            <a:r>
              <a:rPr lang="en-US" b="1" dirty="0">
                <a:latin typeface="Arial" charset="0"/>
              </a:rPr>
              <a:t>Longitudinal or Cohort Studies (e.g., Time  to observing the event of interest) </a:t>
            </a:r>
            <a:endParaRPr lang="en-US" b="1" dirty="0" smtClean="0">
              <a:latin typeface="Arial" charset="0"/>
            </a:endParaRPr>
          </a:p>
          <a:p>
            <a:pPr lvl="1">
              <a:buFontTx/>
              <a:buChar char="•"/>
            </a:pPr>
            <a:r>
              <a:rPr lang="en-US" b="1" dirty="0" smtClean="0">
                <a:latin typeface="Arial" charset="0"/>
              </a:rPr>
              <a:t>Social Sciences</a:t>
            </a:r>
          </a:p>
          <a:p>
            <a:pPr lvl="1">
              <a:buFontTx/>
              <a:buChar char="•"/>
            </a:pPr>
            <a:r>
              <a:rPr lang="en-US" b="1" dirty="0" smtClean="0">
                <a:latin typeface="Arial" charset="0"/>
              </a:rPr>
              <a:t>Business Studies</a:t>
            </a:r>
            <a:endParaRPr lang="en-US" b="1" dirty="0">
              <a:latin typeface="Arial" charset="0"/>
            </a:endParaRPr>
          </a:p>
          <a:p>
            <a:pPr lvl="1">
              <a:buFontTx/>
              <a:buChar char="•"/>
            </a:pPr>
            <a:endParaRPr lang="en-US" b="1" dirty="0">
              <a:latin typeface="Arial" charset="0"/>
            </a:endParaRPr>
          </a:p>
          <a:p>
            <a:pPr lvl="1">
              <a:buFontTx/>
              <a:buChar char="•"/>
            </a:pPr>
            <a:r>
              <a:rPr lang="en-US" b="1" dirty="0">
                <a:latin typeface="Arial" charset="0"/>
              </a:rPr>
              <a:t>Life Insurance (e.g., Time to file a claim)</a:t>
            </a:r>
          </a:p>
          <a:p>
            <a:pPr lvl="1">
              <a:buFontTx/>
              <a:buChar char="•"/>
            </a:pPr>
            <a:endParaRPr lang="en-US" b="1" dirty="0">
              <a:latin typeface="Arial" charset="0"/>
            </a:endParaRPr>
          </a:p>
          <a:p>
            <a:pPr lvl="1">
              <a:buFontTx/>
              <a:buChar char="•"/>
            </a:pPr>
            <a:r>
              <a:rPr lang="en-US" b="1" dirty="0">
                <a:latin typeface="Arial" charset="0"/>
              </a:rPr>
              <a:t>Quality Control &amp; Reliability in Manufacturing (e.g., The amount of force  needed to damage a part such</a:t>
            </a:r>
            <a:r>
              <a:rPr lang="en-US" dirty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that it is not useable)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Application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Examples of survival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data in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these fields are the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Lifetime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of electronic devices, components, or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systems (reliability engineering)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Felons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’ time to parole (criminology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Duration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first marriage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(sociology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Length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of newspaper or magazine subscription (marketing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Worker’s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compensation claims (insurance) and their various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influencing risk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or prognostic factors.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1FA4-054A-46A1-A6B6-148E8BBFCE62}" type="slidenum">
              <a:rPr lang="en-US"/>
              <a:pPr/>
              <a:t>7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7772400" cy="41148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b="1"/>
              <a:t>Estimate time-to-event for a group of individuals</a:t>
            </a:r>
            <a:r>
              <a:rPr lang="en-US" sz="2400"/>
              <a:t>, such as time until second heart-attack for a group of MI patients.</a:t>
            </a:r>
          </a:p>
          <a:p>
            <a:pPr lvl="1">
              <a:lnSpc>
                <a:spcPct val="90000"/>
              </a:lnSpc>
            </a:pPr>
            <a:r>
              <a:rPr lang="en-US" sz="2400" b="1"/>
              <a:t>To compare time-to-event between two or more groups</a:t>
            </a:r>
            <a:r>
              <a:rPr lang="en-US" sz="2400"/>
              <a:t>, such as treated vs. placebo MI patients in a randomized controlled trial.</a:t>
            </a:r>
          </a:p>
          <a:p>
            <a:pPr lvl="1">
              <a:lnSpc>
                <a:spcPct val="90000"/>
              </a:lnSpc>
            </a:pPr>
            <a:r>
              <a:rPr lang="en-US" sz="2400" b="1"/>
              <a:t>To assess the relationship of co-variables to time-to-event</a:t>
            </a:r>
            <a:r>
              <a:rPr lang="en-US" sz="2400"/>
              <a:t>, such as: does weight, insulin resistance, or cholesterol influence survival time of MI patients?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/>
              <a:t>Note</a:t>
            </a:r>
            <a:r>
              <a:rPr lang="en-US" sz="2400"/>
              <a:t>: expected time-to-event = 1/incidence rate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990600" y="838200"/>
            <a:ext cx="7531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tx2"/>
                </a:solidFill>
              </a:rPr>
              <a:t>Objectives of survival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bldLvl="3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CENSORING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Different types</a:t>
            </a:r>
          </a:p>
          <a:p>
            <a:pPr lvl="1"/>
            <a:r>
              <a:rPr lang="en-US"/>
              <a:t>Right </a:t>
            </a:r>
          </a:p>
          <a:p>
            <a:pPr lvl="1"/>
            <a:r>
              <a:rPr lang="en-US"/>
              <a:t>Left</a:t>
            </a:r>
          </a:p>
          <a:p>
            <a:pPr lvl="1"/>
            <a:r>
              <a:rPr lang="en-US"/>
              <a:t>Interval</a:t>
            </a:r>
          </a:p>
          <a:p>
            <a:r>
              <a:rPr lang="en-US"/>
              <a:t>Each leads to a different likelihood function</a:t>
            </a:r>
          </a:p>
          <a:p>
            <a:r>
              <a:rPr lang="en-US"/>
              <a:t>Most common is right censored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Right censored data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“Type I censoring”</a:t>
            </a:r>
          </a:p>
          <a:p>
            <a:r>
              <a:rPr lang="en-US"/>
              <a:t>Event is observed if it occurs before some prespecified time</a:t>
            </a:r>
          </a:p>
          <a:p>
            <a:r>
              <a:rPr lang="en-US"/>
              <a:t>Mouse study</a:t>
            </a:r>
          </a:p>
          <a:p>
            <a:r>
              <a:rPr lang="en-US"/>
              <a:t>Clock starts:  at first day of treatment</a:t>
            </a:r>
          </a:p>
          <a:p>
            <a:r>
              <a:rPr lang="en-US"/>
              <a:t>Clock ends:  at death</a:t>
            </a:r>
          </a:p>
          <a:p>
            <a:r>
              <a:rPr lang="en-US"/>
              <a:t>Always be thinking about ‘the clock’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1988</Words>
  <Application>Microsoft Office PowerPoint</Application>
  <PresentationFormat>On-screen Show (4:3)</PresentationFormat>
  <Paragraphs>270</Paragraphs>
  <Slides>48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Image</vt:lpstr>
      <vt:lpstr>Slide 1</vt:lpstr>
      <vt:lpstr>What is Survival Analysis?</vt:lpstr>
      <vt:lpstr>Survival Data</vt:lpstr>
      <vt:lpstr>What is Survival Time?</vt:lpstr>
      <vt:lpstr>Important Areas of Application</vt:lpstr>
      <vt:lpstr>Application</vt:lpstr>
      <vt:lpstr> </vt:lpstr>
      <vt:lpstr>CENSORING</vt:lpstr>
      <vt:lpstr>Right censored data</vt:lpstr>
      <vt:lpstr>Slide 10</vt:lpstr>
      <vt:lpstr>Right Censoring</vt:lpstr>
      <vt:lpstr>Rats Example</vt:lpstr>
      <vt:lpstr>Simple example: Type I censoring</vt:lpstr>
      <vt:lpstr>Introduce “administrative” censoring</vt:lpstr>
      <vt:lpstr>Introduce “administrative” censoring</vt:lpstr>
      <vt:lpstr>More realistic: clinical trial</vt:lpstr>
      <vt:lpstr>More realistic: clinical trial</vt:lpstr>
      <vt:lpstr>Additional issues</vt:lpstr>
      <vt:lpstr>Drop-out or LTFU</vt:lpstr>
      <vt:lpstr>Example: Diet-tumor Study</vt:lpstr>
      <vt:lpstr>Example: Diet-tumor Study</vt:lpstr>
      <vt:lpstr>Example: HIV+ Study</vt:lpstr>
      <vt:lpstr>Example: HIV+ Study</vt:lpstr>
      <vt:lpstr>How do we ‘treat” the data?</vt:lpstr>
      <vt:lpstr>Right Censoring: Type II</vt:lpstr>
      <vt:lpstr>Slide 26</vt:lpstr>
      <vt:lpstr>Slide 27</vt:lpstr>
      <vt:lpstr>Example</vt:lpstr>
      <vt:lpstr>Another type of censoring: Competing Risks</vt:lpstr>
      <vt:lpstr>Type III Censoring</vt:lpstr>
      <vt:lpstr>Slide 31</vt:lpstr>
      <vt:lpstr>Slide 32</vt:lpstr>
      <vt:lpstr>Left Censoring</vt:lpstr>
      <vt:lpstr>Left Censoring</vt:lpstr>
      <vt:lpstr>Interval censoring</vt:lpstr>
      <vt:lpstr>Interval Censoring</vt:lpstr>
      <vt:lpstr>Example: Cancer Recurrence</vt:lpstr>
      <vt:lpstr>Key components</vt:lpstr>
      <vt:lpstr>Truncation</vt:lpstr>
      <vt:lpstr>Truncation Time</vt:lpstr>
      <vt:lpstr>Left Truncation</vt:lpstr>
      <vt:lpstr>Example: astronomical data</vt:lpstr>
      <vt:lpstr>Example: Channing House</vt:lpstr>
      <vt:lpstr>Example: Channing House</vt:lpstr>
      <vt:lpstr>Right Truncation</vt:lpstr>
      <vt:lpstr>Example: AIDS</vt:lpstr>
      <vt:lpstr>Relapse</vt:lpstr>
      <vt:lpstr>Remission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36</cp:revision>
  <dcterms:created xsi:type="dcterms:W3CDTF">2015-04-25T07:41:03Z</dcterms:created>
  <dcterms:modified xsi:type="dcterms:W3CDTF">2016-02-28T11:57:22Z</dcterms:modified>
</cp:coreProperties>
</file>