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2" r:id="rId2"/>
    <p:sldId id="257" r:id="rId3"/>
    <p:sldId id="259" r:id="rId4"/>
    <p:sldId id="264" r:id="rId5"/>
    <p:sldId id="265" r:id="rId6"/>
    <p:sldId id="266" r:id="rId7"/>
    <p:sldId id="260" r:id="rId8"/>
    <p:sldId id="261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0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2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6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3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6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3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7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2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3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2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3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2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6" y="2464057"/>
            <a:ext cx="8141863" cy="14454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Parametric Methods for Comparing Two Survival Distributions</a:t>
            </a:r>
            <a:br>
              <a:rPr lang="en-US" b="1" dirty="0"/>
            </a:br>
            <a:r>
              <a:rPr lang="en-US" b="1" dirty="0" smtClean="0"/>
              <a:t>Chapter 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40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5024"/>
          </a:xfrm>
        </p:spPr>
        <p:txBody>
          <a:bodyPr>
            <a:normAutofit/>
          </a:bodyPr>
          <a:lstStyle/>
          <a:p>
            <a:r>
              <a:rPr lang="en-US" sz="3600" b="1" dirty="0"/>
              <a:t>Cox’s F-Test for Exponential Distributions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429555"/>
            <a:ext cx="8216721" cy="4984124"/>
          </a:xfrm>
        </p:spPr>
        <p:txBody>
          <a:bodyPr/>
          <a:lstStyle/>
          <a:p>
            <a:pPr algn="just"/>
            <a:r>
              <a:rPr lang="en-US" dirty="0" smtClean="0"/>
              <a:t>Times to failure assumed to follow the exponential distribution in both treatment groups.</a:t>
            </a:r>
          </a:p>
          <a:p>
            <a:pPr algn="just"/>
            <a:r>
              <a:rPr lang="en-US" dirty="0" smtClean="0"/>
              <a:t>Whether or not censored observations are present.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173" y="2891692"/>
            <a:ext cx="1000125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900" y="3208367"/>
            <a:ext cx="2295525" cy="238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898" y="3496467"/>
            <a:ext cx="914400" cy="295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3033" y="3842646"/>
            <a:ext cx="2447925" cy="1152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0017" y="4299847"/>
            <a:ext cx="894281" cy="4968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6970" y="5111441"/>
            <a:ext cx="1333500" cy="257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8339" y="5536889"/>
            <a:ext cx="1552575" cy="266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62160" y="5903912"/>
            <a:ext cx="1724025" cy="238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86185" y="5955976"/>
            <a:ext cx="1695450" cy="25717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34779" y="5489321"/>
            <a:ext cx="73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CR: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34779" y="5055363"/>
            <a:ext cx="727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1.CR: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34779" y="5803102"/>
            <a:ext cx="73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CR: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98436" y="4168640"/>
            <a:ext cx="1436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Test Statistic: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Cox’s F-Test for Exponential Distributions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7579" y="2872236"/>
            <a:ext cx="2181225" cy="22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276" y="2868233"/>
            <a:ext cx="1343025" cy="219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631" y="4279164"/>
            <a:ext cx="3067050" cy="600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7837" y="2512616"/>
            <a:ext cx="3880231" cy="30661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47837" y="2122755"/>
            <a:ext cx="1436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Test Statistic: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27579" y="3600953"/>
            <a:ext cx="2107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Confidence Interval: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</a:t>
            </a:r>
            <a:r>
              <a:rPr lang="en-US" b="1" dirty="0" smtClean="0"/>
              <a:t>10.2 </a:t>
            </a:r>
            <a:r>
              <a:rPr lang="en-US" dirty="0" smtClean="0"/>
              <a:t>(</a:t>
            </a:r>
            <a:r>
              <a:rPr lang="en-US" b="1" dirty="0" smtClean="0"/>
              <a:t>Cox’s </a:t>
            </a:r>
            <a:r>
              <a:rPr lang="en-US" b="1" dirty="0"/>
              <a:t>F-Test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Thirty-six patients with glioblastoma </a:t>
            </a:r>
            <a:r>
              <a:rPr lang="en-US" dirty="0" err="1"/>
              <a:t>multiforme</a:t>
            </a:r>
            <a:r>
              <a:rPr lang="en-US" dirty="0"/>
              <a:t> were divided into two groups; the experimental group contained 21 patients who had surgery and </a:t>
            </a:r>
            <a:r>
              <a:rPr lang="en-US" dirty="0" smtClean="0"/>
              <a:t>chemotherapy</a:t>
            </a:r>
            <a:r>
              <a:rPr lang="en-US" dirty="0"/>
              <a:t>, and the control group contained 15 patients who had surgery only. The survival times in weeks are available about one year after the start of the study (Burdette and </a:t>
            </a:r>
            <a:r>
              <a:rPr lang="en-US" dirty="0" err="1"/>
              <a:t>Gerhan</a:t>
            </a:r>
            <a:r>
              <a:rPr lang="en-US" dirty="0"/>
              <a:t>, 1970):</a:t>
            </a:r>
          </a:p>
          <a:p>
            <a:pPr algn="just"/>
            <a:r>
              <a:rPr lang="en-US" dirty="0"/>
              <a:t>Experimental: 1, 2, 2, 2, 6, 8, 8, 9, 13, 16, 17, 29, 34, </a:t>
            </a:r>
            <a:r>
              <a:rPr lang="en-US" dirty="0" smtClean="0"/>
              <a:t>2+,9+, 13+, 22+, 25+, 36+, 43+, 45+ </a:t>
            </a:r>
          </a:p>
          <a:p>
            <a:pPr algn="just"/>
            <a:r>
              <a:rPr lang="en-US" dirty="0" smtClean="0"/>
              <a:t>Control</a:t>
            </a:r>
            <a:r>
              <a:rPr lang="en-US" dirty="0"/>
              <a:t>: 0, 2, 5, 7, 12, 42, 46, 54, </a:t>
            </a:r>
            <a:r>
              <a:rPr lang="en-US" dirty="0" smtClean="0"/>
              <a:t>7+, 11+, 19+, 22+, 30+, 35+, 39+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10.2 </a:t>
            </a:r>
            <a:r>
              <a:rPr lang="en-US" dirty="0"/>
              <a:t>(</a:t>
            </a:r>
            <a:r>
              <a:rPr lang="en-US" b="1" dirty="0"/>
              <a:t>Cox’s F-Test</a:t>
            </a:r>
            <a:r>
              <a:rPr lang="en-US" dirty="0"/>
              <a:t> 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098571"/>
            <a:ext cx="5534025" cy="942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3336891"/>
            <a:ext cx="5143500" cy="228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4950" y="3296618"/>
            <a:ext cx="2324100" cy="228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9335" y="3741739"/>
            <a:ext cx="44958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7448" y="4540110"/>
            <a:ext cx="1114425" cy="295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8868" y="5024156"/>
            <a:ext cx="866775" cy="2857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2636" y="5132279"/>
            <a:ext cx="1590675" cy="1619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9735" y="5459412"/>
            <a:ext cx="4570000" cy="3155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95425" y="5783333"/>
            <a:ext cx="2728845" cy="5238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00287" y="6500706"/>
            <a:ext cx="1095375" cy="2286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6291464" y="3985791"/>
            <a:ext cx="1449456" cy="1324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 is not rejected.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71450" y="209857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6156" y="2967559"/>
            <a:ext cx="1876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 Computations: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36555" y="4993485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CR: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365126"/>
            <a:ext cx="8641724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Cox’s </a:t>
            </a:r>
            <a:r>
              <a:rPr lang="en-US" b="1" dirty="0"/>
              <a:t>F-Test for Exponential Distributions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the case </a:t>
            </a:r>
            <a:r>
              <a:rPr lang="en-US" dirty="0" smtClean="0"/>
              <a:t>of nonzero </a:t>
            </a:r>
            <a:r>
              <a:rPr lang="en-US" dirty="0"/>
              <a:t>guarantee time, it can be subtracted from every observation in the group and the test then applied. </a:t>
            </a:r>
            <a:endParaRPr lang="en-US" dirty="0" smtClean="0"/>
          </a:p>
          <a:p>
            <a:pPr algn="just"/>
            <a:r>
              <a:rPr lang="en-US" dirty="0"/>
              <a:t>F-test is the most powerful test among the parametric or nonparametric tests </a:t>
            </a:r>
          </a:p>
        </p:txBody>
      </p:sp>
    </p:spTree>
    <p:extLst>
      <p:ext uri="{BB962C8B-B14F-4D97-AF65-F5344CB8AC3E}">
        <p14:creationId xmlns:p14="http://schemas.microsoft.com/office/powerpoint/2010/main" val="39633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COMPARISON OF TWO WEIBULL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 follows Weibull distribution with parameter </a:t>
            </a:r>
          </a:p>
          <a:p>
            <a:pPr marL="0" indent="0">
              <a:buNone/>
            </a:pPr>
            <a:r>
              <a:rPr lang="en-US" dirty="0" smtClean="0"/>
              <a:t>then</a:t>
            </a:r>
          </a:p>
          <a:p>
            <a:r>
              <a:rPr lang="en-US" dirty="0" smtClean="0"/>
              <a:t>       follows Exponential distribution</a:t>
            </a:r>
          </a:p>
          <a:p>
            <a:pPr algn="r"/>
            <a:r>
              <a:rPr lang="en-US" dirty="0" smtClean="0"/>
              <a:t>If              are known </a:t>
            </a:r>
            <a:r>
              <a:rPr lang="en-US" i="1" dirty="0">
                <a:solidFill>
                  <a:srgbClr val="92D050"/>
                </a:solidFill>
              </a:rPr>
              <a:t>Cox’s F-test </a:t>
            </a:r>
            <a:r>
              <a:rPr lang="en-US" dirty="0" smtClean="0"/>
              <a:t>can </a:t>
            </a:r>
            <a:r>
              <a:rPr lang="en-US" dirty="0"/>
              <a:t>be applied </a:t>
            </a:r>
            <a:r>
              <a:rPr lang="en-US" dirty="0" smtClean="0"/>
              <a:t>to the </a:t>
            </a:r>
            <a:r>
              <a:rPr lang="en-US" dirty="0"/>
              <a:t>transformed </a:t>
            </a:r>
            <a:r>
              <a:rPr lang="en-US" dirty="0" smtClean="0"/>
              <a:t>observations.</a:t>
            </a:r>
          </a:p>
          <a:p>
            <a:r>
              <a:rPr lang="en-US" dirty="0" smtClean="0"/>
              <a:t>If parameters unknown use </a:t>
            </a:r>
            <a:r>
              <a:rPr lang="en-US" i="1" dirty="0" smtClean="0">
                <a:solidFill>
                  <a:srgbClr val="92D050"/>
                </a:solidFill>
              </a:rPr>
              <a:t>likelihood ratio test</a:t>
            </a:r>
            <a:endParaRPr lang="en-US" i="1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46" y="2923504"/>
            <a:ext cx="432512" cy="297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010" y="1982027"/>
            <a:ext cx="387834" cy="3372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6458" y="3510849"/>
            <a:ext cx="973725" cy="286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8900" y="4662983"/>
            <a:ext cx="19431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365127"/>
            <a:ext cx="8343900" cy="1068328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COMPARISON OF TWO WEIBULL </a:t>
            </a:r>
            <a:r>
              <a:rPr lang="en-US" sz="3600" b="1" dirty="0" smtClean="0"/>
              <a:t>DISTRIBUTIONS: </a:t>
            </a:r>
            <a:r>
              <a:rPr lang="en-US" sz="3600" b="1" dirty="0" err="1" smtClean="0"/>
              <a:t>Thoman</a:t>
            </a:r>
            <a:r>
              <a:rPr lang="en-US" sz="3600" b="1" dirty="0" smtClean="0"/>
              <a:t> </a:t>
            </a:r>
            <a:r>
              <a:rPr lang="en-US" sz="3600" b="1" dirty="0"/>
              <a:t>and Bain (1969) for uncensored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8" y="1433455"/>
            <a:ext cx="8888110" cy="52658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Assume that independent random samples of equal size  </a:t>
            </a:r>
            <a:r>
              <a:rPr lang="en-US" dirty="0" smtClean="0"/>
              <a:t>are obtained </a:t>
            </a:r>
            <a:r>
              <a:rPr lang="en-US" dirty="0"/>
              <a:t>from Weibull </a:t>
            </a:r>
            <a:r>
              <a:rPr lang="en-US" dirty="0" smtClean="0"/>
              <a:t>distributions.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678" y="2019542"/>
            <a:ext cx="2966170" cy="327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99" y="2566715"/>
            <a:ext cx="2949990" cy="288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3046" y="3077097"/>
            <a:ext cx="1857375" cy="276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387" y="3683818"/>
            <a:ext cx="2828925" cy="247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9688" y="4172062"/>
            <a:ext cx="714375" cy="247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2073" y="4162537"/>
            <a:ext cx="1331459" cy="38834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117137" y="3622977"/>
            <a:ext cx="1162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Table B-12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223" y="5644874"/>
            <a:ext cx="962025" cy="266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7950" y="5220128"/>
            <a:ext cx="971550" cy="266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82528" y="6372753"/>
            <a:ext cx="3105150" cy="4191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955024" y="6039803"/>
            <a:ext cx="1162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Table B-13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4020" y="6078549"/>
            <a:ext cx="971550" cy="2762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83309" y="6106185"/>
            <a:ext cx="990600" cy="2476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921420" y="5564927"/>
            <a:ext cx="1162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Table B-13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0901" y="249467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78664" y="362297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3</a:t>
            </a:r>
            <a:r>
              <a:rPr lang="en-US" b="1" dirty="0" smtClean="0"/>
              <a:t>.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3958" y="3047799"/>
            <a:ext cx="1756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2.Test Statistic: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84066" y="410129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If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8664" y="4603505"/>
            <a:ext cx="7619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If above </a:t>
            </a:r>
            <a:r>
              <a:rPr lang="en-US" b="1" dirty="0" smtClean="0"/>
              <a:t>null Hypothesis </a:t>
            </a:r>
            <a:r>
              <a:rPr lang="en-US" b="1" dirty="0" smtClean="0"/>
              <a:t>is </a:t>
            </a:r>
            <a:r>
              <a:rPr lang="en-US" b="1" dirty="0" smtClean="0"/>
              <a:t>not rejected </a:t>
            </a:r>
            <a:r>
              <a:rPr lang="en-US" b="1" dirty="0" smtClean="0"/>
              <a:t>then Test other Parameter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381544" y="6383656"/>
            <a:ext cx="1594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Test Statistic: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COMPARISON OF TWO WEIBULL DISTRIBUTIONS: </a:t>
            </a:r>
            <a:r>
              <a:rPr lang="en-US" sz="2800" b="1" dirty="0" err="1"/>
              <a:t>Thoman</a:t>
            </a:r>
            <a:r>
              <a:rPr lang="en-US" sz="2800" b="1" dirty="0"/>
              <a:t> and Bain (1969) for uncensored </a:t>
            </a:r>
            <a:r>
              <a:rPr lang="en-US" sz="2800" b="1" dirty="0" smtClean="0"/>
              <a:t>samples (Generalized)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0754" y="1755513"/>
            <a:ext cx="981075" cy="333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504" y="2159535"/>
            <a:ext cx="1076325" cy="276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9932" y="2832187"/>
            <a:ext cx="523875" cy="238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6973" y="2818568"/>
            <a:ext cx="1203506" cy="3160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32595" y="1787426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2595" y="2773288"/>
            <a:ext cx="2142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      Test Statistic: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19402" y="3563639"/>
            <a:ext cx="1162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Table B-12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2594" y="3563639"/>
            <a:ext cx="2201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3</a:t>
            </a:r>
            <a:r>
              <a:rPr lang="en-US" b="1" dirty="0" smtClean="0"/>
              <a:t>.       Critical Value: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5" y="365126"/>
            <a:ext cx="8627165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10.3 </a:t>
            </a:r>
            <a:br>
              <a:rPr lang="en-US" b="1" dirty="0"/>
            </a:br>
            <a:r>
              <a:rPr lang="en-US" b="1" dirty="0"/>
              <a:t>The data are adapted and modiﬁed from Harter and Moore (1965).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75" y="2791619"/>
            <a:ext cx="65722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33524"/>
          </a:xfrm>
        </p:spPr>
        <p:txBody>
          <a:bodyPr/>
          <a:lstStyle/>
          <a:p>
            <a:r>
              <a:rPr lang="en-US" b="1" dirty="0"/>
              <a:t>Example 10.3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4009" y="2411215"/>
            <a:ext cx="3054716" cy="3566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026" y="1590589"/>
            <a:ext cx="3058546" cy="27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354" y="3130245"/>
            <a:ext cx="1343687" cy="2871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0884" y="3590893"/>
            <a:ext cx="2085975" cy="276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602" y="4474863"/>
            <a:ext cx="1047750" cy="26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3524" y="4849456"/>
            <a:ext cx="971550" cy="285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8071" y="5400798"/>
            <a:ext cx="3554833" cy="3198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6948" y="6399080"/>
            <a:ext cx="1619250" cy="2571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366859" y="6343001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B-13</a:t>
            </a:r>
          </a:p>
        </p:txBody>
      </p:sp>
      <p:sp>
        <p:nvSpPr>
          <p:cNvPr id="13" name="Oval 12"/>
          <p:cNvSpPr/>
          <p:nvPr/>
        </p:nvSpPr>
        <p:spPr>
          <a:xfrm>
            <a:off x="6261651" y="2607575"/>
            <a:ext cx="1928191" cy="1491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Reject at alpha=0.05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686830" y="5143856"/>
            <a:ext cx="1928192" cy="1491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not reject Ho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97964" y="2196050"/>
            <a:ext cx="2299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      Computations: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4451" y="1539312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736642" y="3065311"/>
            <a:ext cx="1477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Test Statistic: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9460" y="4499015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9460" y="5402065"/>
            <a:ext cx="198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2. </a:t>
            </a:r>
            <a:r>
              <a:rPr lang="en-US" b="1" dirty="0" smtClean="0"/>
              <a:t>Computations</a:t>
            </a:r>
            <a:r>
              <a:rPr lang="en-US" b="1" dirty="0"/>
              <a:t>: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88576" y="3526582"/>
            <a:ext cx="1778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Critical Value: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9460" y="6299164"/>
            <a:ext cx="1778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Critical Value: 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75498" y="5860891"/>
            <a:ext cx="3724275" cy="28575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108976" y="5862069"/>
            <a:ext cx="1477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Test Statistic: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LIKELIHOOD RATIO TEST FOR COMPARING TWO SURVIVAL </a:t>
            </a:r>
            <a:r>
              <a:rPr lang="en-US" sz="3200" b="1" dirty="0" smtClean="0"/>
              <a:t>DISTRIBUTIONS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1. All parameters are </a:t>
            </a:r>
            <a:r>
              <a:rPr lang="en-US" dirty="0" smtClean="0">
                <a:solidFill>
                  <a:srgbClr val="00B0F0"/>
                </a:solidFill>
              </a:rPr>
              <a:t>unknown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230" y="2358628"/>
            <a:ext cx="1381125" cy="41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694" y="2834084"/>
            <a:ext cx="3036300" cy="745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1347" y="2976958"/>
            <a:ext cx="809625" cy="3714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37034" y="2922226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CR: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6844" y="3819390"/>
            <a:ext cx="552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Example (Weibull Distribution</a:t>
            </a:r>
            <a:r>
              <a:rPr lang="en-US" dirty="0" smtClean="0"/>
              <a:t>):</a:t>
            </a:r>
            <a:endParaRPr lang="en-US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844" y="4188722"/>
            <a:ext cx="3348038" cy="415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1864" y="3885791"/>
            <a:ext cx="1771650" cy="266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6848" y="4692632"/>
            <a:ext cx="4252443" cy="4364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87734" y="5431885"/>
            <a:ext cx="1068260" cy="37703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932126" y="5460069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15" y="373854"/>
            <a:ext cx="8875959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COMPARISON OF TWO GAMMA DISTRIBUTIONS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684" y="1613369"/>
            <a:ext cx="1316059" cy="39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684" y="2164008"/>
            <a:ext cx="1316059" cy="345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3722" y="2830187"/>
            <a:ext cx="598041" cy="448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4216" y="3805396"/>
            <a:ext cx="5022835" cy="6602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4451" y="1539312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4451" y="2838209"/>
            <a:ext cx="1719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Test Statistic: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350" y="3767774"/>
            <a:ext cx="1778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Critical Value: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10.4 : COMPARISON OF TWO GAMMA DISTRIBUTIONS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5938" y="3481560"/>
            <a:ext cx="4295775" cy="2152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8650" y="2204621"/>
            <a:ext cx="69375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Consider the survival time of the two treatment groups in Table 10.2. The two populations follow the gamma distributions with a common shape parameter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672" y="2889826"/>
            <a:ext cx="49530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10.4 </a:t>
            </a:r>
            <a:r>
              <a:rPr lang="en-US" b="1" dirty="0" smtClean="0"/>
              <a:t>: COMPARISON </a:t>
            </a:r>
            <a:r>
              <a:rPr lang="en-US" b="1" dirty="0"/>
              <a:t>OF TWO GAMMA DISTRIBUTIONS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666" y="2126336"/>
            <a:ext cx="1162651" cy="3305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666" y="2595262"/>
            <a:ext cx="1162651" cy="3053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2791" y="3349587"/>
            <a:ext cx="3648009" cy="2480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3069" y="4137106"/>
            <a:ext cx="2619266" cy="50370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788085" y="4497936"/>
            <a:ext cx="1630018" cy="1028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not reject Ho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4451" y="2142370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4451" y="2838209"/>
            <a:ext cx="3089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Test Statistic computations: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5350" y="3767774"/>
            <a:ext cx="1778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Critical Value: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8858250" cy="1325563"/>
          </a:xfrm>
        </p:spPr>
        <p:txBody>
          <a:bodyPr>
            <a:noAutofit/>
          </a:bodyPr>
          <a:lstStyle/>
          <a:p>
            <a:r>
              <a:rPr lang="en-US" sz="3600" b="1" dirty="0"/>
              <a:t>Case 2. A subset of the parameters of the two survival distributions are </a:t>
            </a:r>
            <a:r>
              <a:rPr lang="en-US" sz="3600" b="1" dirty="0">
                <a:solidFill>
                  <a:srgbClr val="00B0F0"/>
                </a:solidFill>
              </a:rPr>
              <a:t>known and equal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0361" y="1744387"/>
            <a:ext cx="123825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254" y="1720574"/>
            <a:ext cx="1647825" cy="314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44257" y="1615233"/>
            <a:ext cx="2516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known and equal</a:t>
            </a:r>
            <a:endParaRPr lang="en-US" sz="2400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2576" y="2323445"/>
            <a:ext cx="5619750" cy="304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1138" y="3287716"/>
            <a:ext cx="6438900" cy="409575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1039701" y="2475845"/>
            <a:ext cx="142875" cy="975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7097" y="3855940"/>
            <a:ext cx="7107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Comparing two Weibull </a:t>
            </a:r>
            <a:r>
              <a:rPr lang="en-US" b="1" dirty="0" smtClean="0"/>
              <a:t>distributions: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2625" y="4314653"/>
            <a:ext cx="3401005" cy="461565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9125" y="3957129"/>
            <a:ext cx="2457450" cy="238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2546" y="3886204"/>
            <a:ext cx="1562100" cy="2762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82576" y="4908973"/>
            <a:ext cx="5334000" cy="6762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64922" y="5964149"/>
            <a:ext cx="819150" cy="304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058666" y="5885716"/>
            <a:ext cx="606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CR: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7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Case 3. A subset of the parameters of the two survival distributions </a:t>
            </a:r>
            <a:r>
              <a:rPr lang="en-US" sz="3600" b="1" dirty="0">
                <a:solidFill>
                  <a:srgbClr val="00B0F0"/>
                </a:solidFill>
              </a:rPr>
              <a:t>are equal </a:t>
            </a:r>
            <a:r>
              <a:rPr lang="en-US" sz="3600" b="1" dirty="0"/>
              <a:t>but </a:t>
            </a:r>
            <a:r>
              <a:rPr lang="en-US" sz="3600" b="1" dirty="0" smtClean="0">
                <a:solidFill>
                  <a:srgbClr val="00B0F0"/>
                </a:solidFill>
              </a:rPr>
              <a:t>unknown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577" y="2444753"/>
            <a:ext cx="2281238" cy="4774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305" y="3828280"/>
            <a:ext cx="3248025" cy="428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787" y="4697432"/>
            <a:ext cx="6448425" cy="466725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2228850" y="4042593"/>
            <a:ext cx="221455" cy="654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If                        Known</a:t>
            </a:r>
            <a:endParaRPr lang="en-US" dirty="0"/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6318" y="1953550"/>
            <a:ext cx="1579777" cy="29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Case 4. A subset of the parameters of the two survival distributions are </a:t>
            </a:r>
            <a:r>
              <a:rPr lang="en-US" sz="3600" b="1" dirty="0">
                <a:solidFill>
                  <a:srgbClr val="00B0F0"/>
                </a:solidFill>
              </a:rPr>
              <a:t>known</a:t>
            </a:r>
            <a:r>
              <a:rPr lang="en-US" sz="3600" b="1" dirty="0"/>
              <a:t> but </a:t>
            </a:r>
            <a:r>
              <a:rPr lang="en-US" sz="3600" b="1" dirty="0">
                <a:solidFill>
                  <a:srgbClr val="00B0F0"/>
                </a:solidFill>
              </a:rPr>
              <a:t>not </a:t>
            </a:r>
            <a:r>
              <a:rPr lang="en-US" sz="3600" b="1" dirty="0" smtClean="0">
                <a:solidFill>
                  <a:srgbClr val="00B0F0"/>
                </a:solidFill>
              </a:rPr>
              <a:t>equal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4550" y="2300290"/>
            <a:ext cx="1657350" cy="247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084" y="2735759"/>
            <a:ext cx="1952625" cy="257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025" y="2327495"/>
            <a:ext cx="809625" cy="238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8084" y="3147168"/>
            <a:ext cx="2239448" cy="4398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8084" y="3809558"/>
            <a:ext cx="4133850" cy="676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0575" y="5151427"/>
            <a:ext cx="6438900" cy="457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53525" y="2213997"/>
            <a:ext cx="99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Unequal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365126"/>
            <a:ext cx="8551572" cy="13255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COMPARISON </a:t>
            </a:r>
            <a:r>
              <a:rPr lang="en-US" sz="3600" b="1" dirty="0"/>
              <a:t>OF TWO EXPONENTIAL DISTRIBUTIONS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both Censored/uncensored data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Likelihood ratio </a:t>
            </a:r>
            <a:r>
              <a:rPr lang="en-US" dirty="0"/>
              <a:t>test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F-test suggested by Cox (</a:t>
            </a:r>
            <a:r>
              <a:rPr lang="en-US" dirty="0"/>
              <a:t>1953</a:t>
            </a:r>
          </a:p>
        </p:txBody>
      </p:sp>
    </p:spTree>
    <p:extLst>
      <p:ext uri="{BB962C8B-B14F-4D97-AF65-F5344CB8AC3E}">
        <p14:creationId xmlns:p14="http://schemas.microsoft.com/office/powerpoint/2010/main" val="20817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8861"/>
          </a:xfrm>
        </p:spPr>
        <p:txBody>
          <a:bodyPr>
            <a:normAutofit/>
          </a:bodyPr>
          <a:lstStyle/>
          <a:p>
            <a:r>
              <a:rPr lang="en-US" sz="3600" b="1" dirty="0"/>
              <a:t>Likelihood Ratio </a:t>
            </a:r>
            <a:r>
              <a:rPr lang="en-US" sz="3600" b="1" dirty="0" smtClean="0"/>
              <a:t>Test  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947" y="1440581"/>
            <a:ext cx="952500" cy="276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09" y="1885337"/>
            <a:ext cx="942975" cy="26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9" y="1481733"/>
            <a:ext cx="1304925" cy="238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4385" y="3302505"/>
            <a:ext cx="3046860" cy="10252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195" y="4403059"/>
            <a:ext cx="4156697" cy="10362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4775" y="3828457"/>
            <a:ext cx="3502278" cy="5118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7281" y="1942230"/>
            <a:ext cx="5101615" cy="6860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9288" y="2537698"/>
            <a:ext cx="4207765" cy="674663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3700462" y="3235009"/>
            <a:ext cx="253352" cy="371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15576" y="5857107"/>
            <a:ext cx="2276475" cy="2762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62085" y="5814671"/>
            <a:ext cx="1228725" cy="27622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686598" y="1405543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or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1" idx="1"/>
          </p:cNvCxnSpPr>
          <p:nvPr/>
        </p:nvCxnSpPr>
        <p:spPr>
          <a:xfrm flipV="1">
            <a:off x="3866513" y="2875030"/>
            <a:ext cx="942775" cy="676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84868" y="4095482"/>
            <a:ext cx="815594" cy="399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59876" y="3940936"/>
            <a:ext cx="1481070" cy="26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37325" y="4119967"/>
            <a:ext cx="2928636" cy="135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16358" y="5768117"/>
            <a:ext cx="545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10550" cy="1690689"/>
          </a:xfrm>
        </p:spPr>
        <p:txBody>
          <a:bodyPr>
            <a:noAutofit/>
          </a:bodyPr>
          <a:lstStyle/>
          <a:p>
            <a:r>
              <a:rPr lang="en-US" sz="2800" b="1" dirty="0"/>
              <a:t>Example </a:t>
            </a:r>
            <a:r>
              <a:rPr lang="en-US" sz="2800" b="1" dirty="0" smtClean="0"/>
              <a:t>10.1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8686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the remission data of the two treatment groups given in Example 5.1. The remission times in months are as follows:</a:t>
            </a:r>
            <a:br>
              <a:rPr lang="en-US" dirty="0"/>
            </a:br>
            <a:r>
              <a:rPr lang="en-US" dirty="0"/>
              <a:t>CMF: 23, </a:t>
            </a:r>
            <a:r>
              <a:rPr lang="en-US" dirty="0" smtClean="0"/>
              <a:t>16+, 18+, 20+, 24+</a:t>
            </a:r>
          </a:p>
          <a:p>
            <a:pPr marL="0" indent="0">
              <a:buNone/>
            </a:pPr>
            <a:r>
              <a:rPr lang="en-US" dirty="0" smtClean="0"/>
              <a:t>Control</a:t>
            </a:r>
            <a:r>
              <a:rPr lang="en-US" dirty="0"/>
              <a:t>: 15, 18, 19, 19, 20</a:t>
            </a:r>
          </a:p>
          <a:p>
            <a:pPr marL="0" indent="0">
              <a:buNone/>
            </a:pPr>
            <a:r>
              <a:rPr lang="en-US" dirty="0"/>
              <a:t>Assume that the two distributions are </a:t>
            </a:r>
            <a:r>
              <a:rPr lang="en-US" dirty="0" smtClean="0"/>
              <a:t>exponential. </a:t>
            </a:r>
            <a:r>
              <a:rPr lang="en-US" dirty="0"/>
              <a:t>Using the likelihood ratio test, </a:t>
            </a:r>
            <a:r>
              <a:rPr lang="en-US" dirty="0" smtClean="0"/>
              <a:t>test </a:t>
            </a:r>
            <a:r>
              <a:rPr lang="en-US" dirty="0"/>
              <a:t>the following null </a:t>
            </a:r>
            <a:r>
              <a:rPr lang="en-US" dirty="0" smtClean="0"/>
              <a:t>hypothesis.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988" y="4956420"/>
            <a:ext cx="2057400" cy="56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 10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839119"/>
            <a:ext cx="4781550" cy="1085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85" y="3169840"/>
            <a:ext cx="2219325" cy="228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9385" y="3131740"/>
            <a:ext cx="501015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" y="3567508"/>
            <a:ext cx="2410764" cy="10319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735" y="4624783"/>
            <a:ext cx="5086350" cy="676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1962" y="3691305"/>
            <a:ext cx="2886075" cy="542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397" y="5440261"/>
            <a:ext cx="4724400" cy="333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185" y="5800908"/>
            <a:ext cx="4486275" cy="571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43197" y="6448383"/>
            <a:ext cx="1133475" cy="3048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7134490" y="5334743"/>
            <a:ext cx="1638301" cy="877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not reject Ho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5435" y="1797087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1505" y="2898701"/>
            <a:ext cx="182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Computations: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1907" y="6448383"/>
            <a:ext cx="73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CR: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644</Words>
  <Application>Microsoft Office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Parametric Methods for Comparing Two Survival Distributions Chapter 10</vt:lpstr>
      <vt:lpstr>LIKELIHOOD RATIO TEST FOR COMPARING TWO SURVIVAL DISTRIBUTIONS </vt:lpstr>
      <vt:lpstr>Case 2. A subset of the parameters of the two survival distributions are known and equal</vt:lpstr>
      <vt:lpstr>Case 3. A subset of the parameters of the two survival distributions are equal but unknown </vt:lpstr>
      <vt:lpstr>Case 4. A subset of the parameters of the two survival distributions are known but not equal</vt:lpstr>
      <vt:lpstr> COMPARISON OF TWO EXPONENTIAL DISTRIBUTIONS </vt:lpstr>
      <vt:lpstr>Likelihood Ratio Test  </vt:lpstr>
      <vt:lpstr>Example 10.1</vt:lpstr>
      <vt:lpstr>Example  10</vt:lpstr>
      <vt:lpstr>Cox’s F-Test for Exponential Distributions </vt:lpstr>
      <vt:lpstr>Cox’s F-Test for Exponential Distributions  </vt:lpstr>
      <vt:lpstr>Example 10.2 (Cox’s F-Test )</vt:lpstr>
      <vt:lpstr>Example 10.2 (Cox’s F-Test )</vt:lpstr>
      <vt:lpstr> Cox’s F-Test for Exponential Distributions  </vt:lpstr>
      <vt:lpstr>COMPARISON OF TWO WEIBULL DISTRIBUTIONS</vt:lpstr>
      <vt:lpstr>COMPARISON OF TWO WEIBULL DISTRIBUTIONS: Thoman and Bain (1969) for uncensored samples</vt:lpstr>
      <vt:lpstr>COMPARISON OF TWO WEIBULL DISTRIBUTIONS: Thoman and Bain (1969) for uncensored samples (Generalized)</vt:lpstr>
      <vt:lpstr>Example 10.3  The data are adapted and modiﬁed from Harter and Moore (1965). </vt:lpstr>
      <vt:lpstr>Example 10.3</vt:lpstr>
      <vt:lpstr>COMPARISON OF TWO GAMMA DISTRIBUTIONS</vt:lpstr>
      <vt:lpstr>Example 10.4 : COMPARISON OF TWO GAMMA DISTRIBUTIONS</vt:lpstr>
      <vt:lpstr>Example 10.4 : COMPARISON OF TWO GAMMA DISTRIBUTIONS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Asifa</dc:creator>
  <cp:lastModifiedBy>Dr Asifa</cp:lastModifiedBy>
  <cp:revision>123</cp:revision>
  <dcterms:created xsi:type="dcterms:W3CDTF">2020-04-26T02:10:21Z</dcterms:created>
  <dcterms:modified xsi:type="dcterms:W3CDTF">2020-07-01T10:04:32Z</dcterms:modified>
</cp:coreProperties>
</file>