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1" r:id="rId2"/>
    <p:sldId id="28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BD6620C-0449-4DCD-8A2E-DDF776A8CFAA}"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2098206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D6620C-0449-4DCD-8A2E-DDF776A8CFAA}"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2189800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D6620C-0449-4DCD-8A2E-DDF776A8CFAA}"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2586822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BD6620C-0449-4DCD-8A2E-DDF776A8CFAA}"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40244757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D6620C-0449-4DCD-8A2E-DDF776A8CFAA}" type="datetimeFigureOut">
              <a:rPr lang="en-US" smtClean="0"/>
              <a:t>9/29/2020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11720433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BD6620C-0449-4DCD-8A2E-DDF776A8CFAA}"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437610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BD6620C-0449-4DCD-8A2E-DDF776A8CFAA}" type="datetimeFigureOut">
              <a:rPr lang="en-US" smtClean="0"/>
              <a:t>9/29/2020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1763393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BD6620C-0449-4DCD-8A2E-DDF776A8CFAA}" type="datetimeFigureOut">
              <a:rPr lang="en-US" smtClean="0"/>
              <a:t>9/29/2020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1820703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D6620C-0449-4DCD-8A2E-DDF776A8CFAA}" type="datetimeFigureOut">
              <a:rPr lang="en-US" smtClean="0"/>
              <a:t>9/29/2020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3890416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D6620C-0449-4DCD-8A2E-DDF776A8CFAA}"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2435450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BD6620C-0449-4DCD-8A2E-DDF776A8CFAA}" type="datetimeFigureOut">
              <a:rPr lang="en-US" smtClean="0"/>
              <a:t>9/29/2020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5C1365-8010-431F-8845-9109BDF1CF86}" type="slidenum">
              <a:rPr lang="en-US" smtClean="0"/>
              <a:t>‹#›</a:t>
            </a:fld>
            <a:endParaRPr lang="en-US"/>
          </a:p>
        </p:txBody>
      </p:sp>
    </p:spTree>
    <p:extLst>
      <p:ext uri="{BB962C8B-B14F-4D97-AF65-F5344CB8AC3E}">
        <p14:creationId xmlns:p14="http://schemas.microsoft.com/office/powerpoint/2010/main" val="3566725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D6620C-0449-4DCD-8A2E-DDF776A8CFAA}" type="datetimeFigureOut">
              <a:rPr lang="en-US" smtClean="0"/>
              <a:t>9/29/2020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5C1365-8010-431F-8845-9109BDF1CF86}" type="slidenum">
              <a:rPr lang="en-US" smtClean="0"/>
              <a:t>‹#›</a:t>
            </a:fld>
            <a:endParaRPr lang="en-US"/>
          </a:p>
        </p:txBody>
      </p:sp>
    </p:spTree>
    <p:extLst>
      <p:ext uri="{BB962C8B-B14F-4D97-AF65-F5344CB8AC3E}">
        <p14:creationId xmlns:p14="http://schemas.microsoft.com/office/powerpoint/2010/main" val="6501364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33.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a:spLocks noGrp="1"/>
          </p:cNvSpPr>
          <p:nvPr>
            <p:ph type="title"/>
          </p:nvPr>
        </p:nvSpPr>
        <p:spPr>
          <a:xfrm>
            <a:off x="381000" y="2133600"/>
            <a:ext cx="8229600" cy="1143000"/>
          </a:xfrm>
        </p:spPr>
        <p:txBody>
          <a:bodyPr/>
          <a:lstStyle/>
          <a:p>
            <a:r>
              <a:rPr lang="en-US" b="1" u="sng" dirty="0" smtClean="0">
                <a:latin typeface="Times New Roman" pitchFamily="18" charset="0"/>
                <a:cs typeface="Times New Roman" pitchFamily="18" charset="0"/>
              </a:rPr>
              <a:t>Simple Random Sampling</a:t>
            </a:r>
            <a:endParaRPr lang="en-US" b="1" u="sng" dirty="0">
              <a:latin typeface="Times New Roman" pitchFamily="18" charset="0"/>
              <a:cs typeface="Times New Roman" pitchFamily="18" charset="0"/>
            </a:endParaRPr>
          </a:p>
        </p:txBody>
      </p:sp>
    </p:spTree>
    <p:extLst>
      <p:ext uri="{BB962C8B-B14F-4D97-AF65-F5344CB8AC3E}">
        <p14:creationId xmlns:p14="http://schemas.microsoft.com/office/powerpoint/2010/main" val="3252978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5" name="Rectangle 4"/>
              <p:cNvSpPr/>
              <p:nvPr/>
            </p:nvSpPr>
            <p:spPr>
              <a:xfrm>
                <a:off x="533400" y="1447800"/>
                <a:ext cx="8077200" cy="3462551"/>
              </a:xfrm>
              <a:prstGeom prst="rect">
                <a:avLst/>
              </a:prstGeom>
            </p:spPr>
            <p:txBody>
              <a:bodyPr wrap="square">
                <a:spAutoFit/>
              </a:bodyPr>
              <a:lstStyle/>
              <a:p>
                <a:pPr>
                  <a:lnSpc>
                    <a:spcPct val="150000"/>
                  </a:lnSpc>
                </a:pPr>
                <a:r>
                  <a:rPr lang="en-US" b="1" dirty="0" smtClean="0">
                    <a:latin typeface="Times New Roman" pitchFamily="18" charset="0"/>
                    <a:cs typeface="Times New Roman" pitchFamily="18" charset="0"/>
                  </a:rPr>
                  <a:t>Theorem 2: </a:t>
                </a:r>
                <a:r>
                  <a:rPr lang="en-US" b="1" dirty="0">
                    <a:latin typeface="Times New Roman" pitchFamily="18" charset="0"/>
                    <a:cs typeface="Times New Roman" pitchFamily="18" charset="0"/>
                  </a:rPr>
                  <a:t>In SRS the estimator y is unbiased estimator for population total using indicator variable (W.O.R)</a:t>
                </a:r>
              </a:p>
              <a:p>
                <a:pPr>
                  <a:lnSpc>
                    <a:spcPct val="150000"/>
                  </a:lnSpc>
                </a:pPr>
                <a:r>
                  <a:rPr lang="en-US" b="1" dirty="0">
                    <a:latin typeface="Times New Roman" pitchFamily="18" charset="0"/>
                    <a:cs typeface="Times New Roman" pitchFamily="18" charset="0"/>
                  </a:rPr>
                  <a:t>Proof:</a:t>
                </a:r>
              </a:p>
              <a:p>
                <a:pPr>
                  <a:lnSpc>
                    <a:spcPct val="150000"/>
                  </a:lnSpc>
                </a:pPr>
                <a14:m>
                  <m:oMathPara xmlns:m="http://schemas.openxmlformats.org/officeDocument/2006/math">
                    <m:oMathParaPr>
                      <m:jc m:val="centerGroup"/>
                    </m:oMathParaPr>
                    <m:oMath xmlns:m="http://schemas.openxmlformats.org/officeDocument/2006/math">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b>
                            <m:sSubPr>
                              <m:ctrlPr>
                                <a:rPr lang="en-US" sz="1400" i="1">
                                  <a:latin typeface="Cambria Math" panose="02040503050406030204" pitchFamily="18" charset="0"/>
                                </a:rPr>
                              </m:ctrlPr>
                            </m:sSubPr>
                            <m:e>
                              <m:sSub>
                                <m:sSubPr>
                                  <m:ctrlPr>
                                    <a:rPr lang="en-US" sz="1400" i="1">
                                      <a:latin typeface="Cambria Math" panose="02040503050406030204" pitchFamily="18" charset="0"/>
                                    </a:rPr>
                                  </m:ctrlPr>
                                </m:sSubPr>
                                <m:e>
                                  <m:r>
                                    <a:rPr lang="en-US" sz="1400" i="1">
                                      <a:latin typeface="Cambria Math" panose="02040503050406030204" pitchFamily="18" charset="0"/>
                                    </a:rPr>
                                    <m:t>𝐼</m:t>
                                  </m:r>
                                </m:e>
                                <m:sub>
                                  <m:r>
                                    <a:rPr lang="en-US" sz="1400" i="1">
                                      <a:latin typeface="Cambria Math" panose="02040503050406030204" pitchFamily="18" charset="0"/>
                                    </a:rPr>
                                    <m:t>𝑖</m:t>
                                  </m:r>
                                </m:sub>
                              </m:sSub>
                              <m:r>
                                <a:rPr lang="en-US" sz="1400" i="1">
                                  <a:latin typeface="Cambria Math" panose="02040503050406030204" pitchFamily="18" charset="0"/>
                                </a:rPr>
                                <m:t>𝑦</m:t>
                              </m:r>
                            </m:e>
                            <m:sub>
                              <m:r>
                                <a:rPr lang="en-US" sz="1400" i="1">
                                  <a:latin typeface="Cambria Math" panose="02040503050406030204" pitchFamily="18" charset="0"/>
                                </a:rPr>
                                <m:t>𝑖</m:t>
                              </m:r>
                            </m:sub>
                          </m:sSub>
                        </m:e>
                      </m:nary>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e>
                      </m:nary>
                      <m:r>
                        <a:rPr lang="en-US" sz="1400" i="1">
                          <a:latin typeface="Cambria Math" panose="02040503050406030204" pitchFamily="18" charset="0"/>
                        </a:rPr>
                        <m:t>𝐸</m:t>
                      </m:r>
                      <m:sSub>
                        <m:sSubPr>
                          <m:ctrlPr>
                            <a:rPr lang="en-US" sz="1400" i="1">
                              <a:latin typeface="Cambria Math" panose="02040503050406030204" pitchFamily="18" charset="0"/>
                            </a:rPr>
                          </m:ctrlPr>
                        </m:sSubPr>
                        <m:e>
                          <m:r>
                            <a:rPr lang="en-US" sz="1400" i="1">
                              <a:latin typeface="Cambria Math" panose="02040503050406030204" pitchFamily="18" charset="0"/>
                            </a:rPr>
                            <m:t>(</m:t>
                          </m:r>
                          <m:r>
                            <a:rPr lang="en-US" sz="1400" i="1">
                              <a:latin typeface="Cambria Math" panose="02040503050406030204" pitchFamily="18" charset="0"/>
                            </a:rPr>
                            <m:t>𝐼</m:t>
                          </m:r>
                        </m:e>
                        <m:sub>
                          <m:r>
                            <a:rPr lang="en-US" sz="1400" i="1">
                              <a:latin typeface="Cambria Math" panose="02040503050406030204" pitchFamily="18" charset="0"/>
                            </a:rPr>
                            <m:t>𝑖</m:t>
                          </m:r>
                        </m:sub>
                      </m:sSub>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oMath>
                  </m:oMathPara>
                </a14:m>
                <a:endParaRPr lang="en-US" sz="1400" dirty="0">
                  <a:latin typeface="Times New Roman" pitchFamily="18" charset="0"/>
                  <a:cs typeface="Times New Roman"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533400" y="1447800"/>
                <a:ext cx="8077200" cy="3462551"/>
              </a:xfrm>
              <a:prstGeom prst="rect">
                <a:avLst/>
              </a:prstGeom>
              <a:blipFill rotWithShape="0">
                <a:blip r:embed="rId2"/>
                <a:stretch>
                  <a:fillRect l="-67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526472" y="4419600"/>
                <a:ext cx="7931727" cy="2211824"/>
              </a:xfrm>
              <a:prstGeom prst="rect">
                <a:avLst/>
              </a:prstGeom>
            </p:spPr>
            <p:txBody>
              <a:bodyPr wrap="square">
                <a:spAutoFit/>
              </a:bodyPr>
              <a:lstStyle/>
              <a:p>
                <a:pPr>
                  <a:lnSpc>
                    <a:spcPct val="150000"/>
                  </a:lnSpc>
                </a:pPr>
                <a:r>
                  <a:rPr lang="en-US" sz="1400" dirty="0">
                    <a:latin typeface="Times New Roman" pitchFamily="18" charset="0"/>
                    <a:cs typeface="Times New Roman" pitchFamily="18" charset="0"/>
                  </a:rPr>
                  <a:t>For variance </a:t>
                </a: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r>
                        <a:rPr lang="en-US" sz="1400" i="1">
                          <a:latin typeface="Cambria Math" panose="02040503050406030204" pitchFamily="18" charset="0"/>
                        </a:rPr>
                        <m:t>𝑣𝑎𝑟</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b>
                            <m:sSubPr>
                              <m:ctrlPr>
                                <a:rPr lang="en-US" sz="1400" i="1">
                                  <a:latin typeface="Cambria Math" panose="02040503050406030204" pitchFamily="18" charset="0"/>
                                </a:rPr>
                              </m:ctrlPr>
                            </m:sSubPr>
                            <m:e>
                              <m:sSub>
                                <m:sSubPr>
                                  <m:ctrlPr>
                                    <a:rPr lang="en-US" sz="1400" i="1">
                                      <a:latin typeface="Cambria Math" panose="02040503050406030204" pitchFamily="18" charset="0"/>
                                    </a:rPr>
                                  </m:ctrlPr>
                                </m:sSubPr>
                                <m:e>
                                  <m:r>
                                    <a:rPr lang="en-US" sz="1400" i="1">
                                      <a:latin typeface="Cambria Math" panose="02040503050406030204" pitchFamily="18" charset="0"/>
                                    </a:rPr>
                                    <m:t>𝐼</m:t>
                                  </m:r>
                                </m:e>
                                <m:sub>
                                  <m:r>
                                    <a:rPr lang="en-US" sz="1400" i="1">
                                      <a:latin typeface="Cambria Math" panose="02040503050406030204" pitchFamily="18" charset="0"/>
                                    </a:rPr>
                                    <m:t>𝑖</m:t>
                                  </m:r>
                                </m:sub>
                              </m:sSub>
                              <m:r>
                                <a:rPr lang="en-US" sz="1400" i="1">
                                  <a:latin typeface="Cambria Math" panose="02040503050406030204" pitchFamily="18" charset="0"/>
                                </a:rPr>
                                <m:t>𝑦</m:t>
                              </m:r>
                            </m:e>
                            <m:sub>
                              <m:r>
                                <a:rPr lang="en-US" sz="1400" i="1">
                                  <a:latin typeface="Cambria Math" panose="02040503050406030204" pitchFamily="18" charset="0"/>
                                </a:rPr>
                                <m:t>𝑖</m:t>
                              </m:r>
                            </m:sub>
                          </m:sSub>
                        </m:e>
                      </m:nary>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p>
                            <m:sSupPr>
                              <m:ctrlPr>
                                <a:rPr lang="en-US" sz="1400" i="1">
                                  <a:latin typeface="Cambria Math" panose="02040503050406030204" pitchFamily="18" charset="0"/>
                                </a:rPr>
                              </m:ctrlPr>
                            </m:sSupPr>
                            <m:e>
                              <m:r>
                                <a:rPr lang="en-US" sz="1400" i="1">
                                  <a:latin typeface="Cambria Math" panose="02040503050406030204" pitchFamily="18" charset="0"/>
                                </a:rPr>
                                <m:t>𝑛</m:t>
                              </m:r>
                            </m:e>
                            <m:sup>
                              <m:r>
                                <a:rPr lang="en-US" sz="1400" i="1">
                                  <a:latin typeface="Cambria Math" panose="02040503050406030204" pitchFamily="18" charset="0"/>
                                </a:rPr>
                                <m:t>2</m:t>
                              </m:r>
                            </m:sup>
                          </m:sSup>
                        </m:den>
                      </m:f>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r>
                            <a:rPr lang="en-US" sz="1400" i="1">
                              <a:latin typeface="Cambria Math" panose="02040503050406030204" pitchFamily="18" charset="0"/>
                            </a:rPr>
                            <m:t>𝑣𝑎𝑟</m:t>
                          </m:r>
                          <m:r>
                            <a:rPr lang="en-US" sz="1400" i="1">
                              <a:latin typeface="Cambria Math" panose="02040503050406030204" pitchFamily="18" charset="0"/>
                            </a:rPr>
                            <m:t>(</m:t>
                          </m:r>
                        </m:e>
                      </m:nary>
                      <m:sSub>
                        <m:sSubPr>
                          <m:ctrlPr>
                            <a:rPr lang="en-US" sz="1400" i="1">
                              <a:latin typeface="Cambria Math" panose="02040503050406030204" pitchFamily="18" charset="0"/>
                            </a:rPr>
                          </m:ctrlPr>
                        </m:sSubPr>
                        <m:e>
                          <m:r>
                            <a:rPr lang="en-US" sz="1400" i="1">
                              <a:latin typeface="Cambria Math" panose="02040503050406030204" pitchFamily="18" charset="0"/>
                            </a:rPr>
                            <m:t>𝐼</m:t>
                          </m:r>
                        </m:e>
                        <m:sub>
                          <m:r>
                            <a:rPr lang="en-US" sz="1400" i="1">
                              <a:latin typeface="Cambria Math" panose="02040503050406030204" pitchFamily="18" charset="0"/>
                            </a:rPr>
                            <m:t>𝑖</m:t>
                          </m:r>
                        </m:sub>
                      </m:sSub>
                      <m:r>
                        <a:rPr lang="en-US" sz="1400" i="1">
                          <a:latin typeface="Cambria Math" panose="02040503050406030204" pitchFamily="18" charset="0"/>
                        </a:rPr>
                        <m:t>)+</m:t>
                      </m:r>
                      <m:nary>
                        <m:naryPr>
                          <m:chr m:val="∑"/>
                          <m:limLoc m:val="undOvr"/>
                          <m:supHide m:val="on"/>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e>
                          <m:nary>
                            <m:naryPr>
                              <m:chr m:val="∑"/>
                              <m:limLoc m:val="undOvr"/>
                              <m:supHide m:val="on"/>
                              <m:ctrlPr>
                                <a:rPr lang="en-US" sz="1400" i="1">
                                  <a:latin typeface="Cambria Math" panose="02040503050406030204" pitchFamily="18" charset="0"/>
                                </a:rPr>
                              </m:ctrlPr>
                            </m:naryPr>
                            <m:sub>
                              <m:r>
                                <a:rPr lang="en-US" sz="1400" i="1">
                                  <a:latin typeface="Cambria Math" panose="02040503050406030204" pitchFamily="18" charset="0"/>
                                </a:rPr>
                                <m:t>𝑗</m:t>
                              </m:r>
                              <m:r>
                                <a:rPr lang="en-US" sz="1400" i="1">
                                  <a:latin typeface="Cambria Math" panose="02040503050406030204" pitchFamily="18" charset="0"/>
                                </a:rPr>
                                <m:t>≠</m:t>
                              </m:r>
                              <m:r>
                                <a:rPr lang="en-US" sz="1400" i="1">
                                  <a:latin typeface="Cambria Math" panose="02040503050406030204" pitchFamily="18" charset="0"/>
                                </a:rPr>
                                <m:t>𝑖</m:t>
                              </m:r>
                              <m:r>
                                <a:rPr lang="en-US" sz="1400" i="1">
                                  <a:latin typeface="Cambria Math" panose="02040503050406030204" pitchFamily="18" charset="0"/>
                                </a:rPr>
                                <m:t>=1</m:t>
                              </m:r>
                            </m:sub>
                            <m:sup/>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𝑗</m:t>
                                  </m:r>
                                </m:sub>
                              </m:sSub>
                              <m:r>
                                <a:rPr lang="en-US" sz="1400" i="1">
                                  <a:latin typeface="Cambria Math" panose="02040503050406030204" pitchFamily="18" charset="0"/>
                                </a:rPr>
                                <m:t>𝑐𝑜𝑣</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r>
                                        <a:rPr lang="en-US" sz="1400" i="1">
                                          <a:latin typeface="Cambria Math" panose="02040503050406030204" pitchFamily="18" charset="0"/>
                                        </a:rPr>
                                        <m:t>𝐼</m:t>
                                      </m:r>
                                    </m:e>
                                    <m:sub>
                                      <m:r>
                                        <a:rPr lang="en-US" sz="1400" i="1">
                                          <a:latin typeface="Cambria Math" panose="02040503050406030204" pitchFamily="18" charset="0"/>
                                        </a:rPr>
                                        <m:t>𝑖</m:t>
                                      </m:r>
                                    </m:sub>
                                  </m:sSub>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𝐼</m:t>
                                      </m:r>
                                    </m:e>
                                    <m:sub>
                                      <m:r>
                                        <a:rPr lang="en-US" sz="1400" i="1">
                                          <a:latin typeface="Cambria Math" panose="02040503050406030204" pitchFamily="18" charset="0"/>
                                        </a:rPr>
                                        <m:t>𝑗</m:t>
                                      </m:r>
                                    </m:sub>
                                  </m:sSub>
                                </m:e>
                              </m:d>
                            </m:e>
                          </m:nary>
                        </m:e>
                      </m:nary>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526472" y="4419600"/>
                <a:ext cx="7931727" cy="2211824"/>
              </a:xfrm>
              <a:prstGeom prst="rect">
                <a:avLst/>
              </a:prstGeom>
              <a:blipFill rotWithShape="1">
                <a:blip r:embed="rId3"/>
                <a:stretch>
                  <a:fillRect l="-154"/>
                </a:stretch>
              </a:blipFill>
            </p:spPr>
            <p:txBody>
              <a:bodyPr/>
              <a:lstStyle/>
              <a:p>
                <a:r>
                  <a:rPr lang="en-US">
                    <a:noFill/>
                  </a:rPr>
                  <a:t> </a:t>
                </a:r>
              </a:p>
            </p:txBody>
          </p:sp>
        </mc:Fallback>
      </mc:AlternateContent>
      <p:sp>
        <p:nvSpPr>
          <p:cNvPr id="7" name="Rectangle 6"/>
          <p:cNvSpPr/>
          <p:nvPr/>
        </p:nvSpPr>
        <p:spPr>
          <a:xfrm>
            <a:off x="1843176" y="152400"/>
            <a:ext cx="5366277" cy="507831"/>
          </a:xfrm>
          <a:prstGeom prst="rect">
            <a:avLst/>
          </a:prstGeom>
        </p:spPr>
        <p:txBody>
          <a:bodyPr wrap="none">
            <a:spAutoFit/>
          </a:bodyPr>
          <a:lstStyle/>
          <a:p>
            <a:pPr algn="just">
              <a:lnSpc>
                <a:spcPct val="150000"/>
              </a:lnSpc>
            </a:pPr>
            <a:r>
              <a:rPr lang="en-US" b="1" u="sng" dirty="0" smtClean="0">
                <a:latin typeface="Times New Roman" pitchFamily="18" charset="0"/>
                <a:cs typeface="Times New Roman" pitchFamily="18" charset="0"/>
              </a:rPr>
              <a:t>Indicator Variable or Corn Field Approach (Contd.)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86598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762000" y="1371600"/>
                <a:ext cx="7696200" cy="4488986"/>
              </a:xfrm>
              <a:prstGeom prst="rect">
                <a:avLst/>
              </a:prstGeom>
            </p:spPr>
            <p:txBody>
              <a:bodyPr wrap="square">
                <a:spAutoFit/>
              </a:bodyPr>
              <a:lstStyle/>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p>
                            <m:sSupPr>
                              <m:ctrlPr>
                                <a:rPr lang="en-US" sz="1400" i="1">
                                  <a:latin typeface="Cambria Math" panose="02040503050406030204" pitchFamily="18" charset="0"/>
                                </a:rPr>
                              </m:ctrlPr>
                            </m:sSupPr>
                            <m:e>
                              <m:r>
                                <a:rPr lang="en-US" sz="1400" i="1">
                                  <a:latin typeface="Cambria Math" panose="02040503050406030204" pitchFamily="18" charset="0"/>
                                </a:rPr>
                                <m:t>𝑛</m:t>
                              </m:r>
                            </m:e>
                            <m:sup>
                              <m:r>
                                <a:rPr lang="en-US" sz="1400" i="1">
                                  <a:latin typeface="Cambria Math" panose="02040503050406030204" pitchFamily="18" charset="0"/>
                                </a:rPr>
                                <m:t>2</m:t>
                              </m:r>
                            </m:sup>
                          </m:sSup>
                        </m:den>
                      </m:f>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r>
                            <a:rPr lang="en-US" sz="1400" i="1">
                              <a:latin typeface="Cambria Math" panose="02040503050406030204" pitchFamily="18" charset="0"/>
                            </a:rPr>
                            <m:t>(</m:t>
                          </m:r>
                        </m:e>
                      </m:nary>
                      <m:f>
                        <m:fPr>
                          <m:ctrlPr>
                            <a:rPr lang="en-US" sz="1400" i="1">
                              <a:latin typeface="Cambria Math" panose="02040503050406030204" pitchFamily="18" charset="0"/>
                            </a:rPr>
                          </m:ctrlPr>
                        </m:fPr>
                        <m:num>
                          <m:r>
                            <a:rPr lang="en-US" sz="1400" i="1">
                              <a:latin typeface="Cambria Math" panose="02040503050406030204" pitchFamily="18" charset="0"/>
                            </a:rPr>
                            <m:t>𝑛</m:t>
                          </m:r>
                          <m:d>
                            <m:dPr>
                              <m:ctrlPr>
                                <a:rPr lang="en-US" sz="1400" i="1">
                                  <a:latin typeface="Cambria Math" panose="02040503050406030204" pitchFamily="18" charset="0"/>
                                </a:rPr>
                              </m:ctrlPr>
                            </m:dPr>
                            <m:e>
                              <m:r>
                                <a:rPr lang="en-US" sz="1400" i="1">
                                  <a:latin typeface="Cambria Math" panose="02040503050406030204" pitchFamily="18" charset="0"/>
                                </a:rPr>
                                <m:t>𝑁</m:t>
                              </m:r>
                              <m:r>
                                <a:rPr lang="en-US" sz="1400" i="1">
                                  <a:latin typeface="Cambria Math" panose="02040503050406030204" pitchFamily="18" charset="0"/>
                                </a:rPr>
                                <m:t>−</m:t>
                              </m:r>
                              <m:r>
                                <a:rPr lang="en-US" sz="1400" i="1">
                                  <a:latin typeface="Cambria Math" panose="02040503050406030204" pitchFamily="18" charset="0"/>
                                </a:rPr>
                                <m:t>𝑛</m:t>
                              </m:r>
                            </m:e>
                          </m:d>
                        </m:num>
                        <m:den>
                          <m:sSup>
                            <m:sSupPr>
                              <m:ctrlPr>
                                <a:rPr lang="en-US" sz="1400" i="1">
                                  <a:latin typeface="Cambria Math" panose="02040503050406030204" pitchFamily="18" charset="0"/>
                                </a:rPr>
                              </m:ctrlPr>
                            </m:sSupPr>
                            <m:e>
                              <m:r>
                                <a:rPr lang="en-US" sz="1400" i="1">
                                  <a:latin typeface="Cambria Math" panose="02040503050406030204" pitchFamily="18" charset="0"/>
                                </a:rPr>
                                <m:t>𝑁</m:t>
                              </m:r>
                            </m:e>
                            <m:sup>
                              <m:r>
                                <a:rPr lang="en-US" sz="1400" i="1">
                                  <a:latin typeface="Cambria Math" panose="02040503050406030204" pitchFamily="18" charset="0"/>
                                </a:rPr>
                                <m:t>2</m:t>
                              </m:r>
                            </m:sup>
                          </m:sSup>
                        </m:den>
                      </m:f>
                      <m:r>
                        <a:rPr lang="en-US" sz="1400" i="1">
                          <a:latin typeface="Cambria Math" panose="02040503050406030204" pitchFamily="18" charset="0"/>
                        </a:rPr>
                        <m:t>)−</m:t>
                      </m:r>
                      <m:nary>
                        <m:naryPr>
                          <m:chr m:val="∑"/>
                          <m:limLoc m:val="undOvr"/>
                          <m:supHide m:val="on"/>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e>
                          <m:nary>
                            <m:naryPr>
                              <m:chr m:val="∑"/>
                              <m:limLoc m:val="undOvr"/>
                              <m:supHide m:val="on"/>
                              <m:ctrlPr>
                                <a:rPr lang="en-US" sz="1400" i="1">
                                  <a:latin typeface="Cambria Math" panose="02040503050406030204" pitchFamily="18" charset="0"/>
                                </a:rPr>
                              </m:ctrlPr>
                            </m:naryPr>
                            <m:sub>
                              <m:r>
                                <a:rPr lang="en-US" sz="1400" i="1">
                                  <a:latin typeface="Cambria Math" panose="02040503050406030204" pitchFamily="18" charset="0"/>
                                </a:rPr>
                                <m:t>𝑗</m:t>
                              </m:r>
                              <m:r>
                                <a:rPr lang="en-US" sz="1400" i="1">
                                  <a:latin typeface="Cambria Math" panose="02040503050406030204" pitchFamily="18" charset="0"/>
                                </a:rPr>
                                <m:t>≠</m:t>
                              </m:r>
                              <m:r>
                                <a:rPr lang="en-US" sz="1400" i="1">
                                  <a:latin typeface="Cambria Math" panose="02040503050406030204" pitchFamily="18" charset="0"/>
                                </a:rPr>
                                <m:t>𝑖</m:t>
                              </m:r>
                              <m:r>
                                <a:rPr lang="en-US" sz="1400" i="1">
                                  <a:latin typeface="Cambria Math" panose="02040503050406030204" pitchFamily="18" charset="0"/>
                                </a:rPr>
                                <m:t>=1</m:t>
                              </m:r>
                            </m:sub>
                            <m:sup/>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𝑗</m:t>
                                  </m:r>
                                </m:sub>
                              </m:sSub>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𝑛</m:t>
                                  </m:r>
                                  <m:d>
                                    <m:dPr>
                                      <m:ctrlPr>
                                        <a:rPr lang="en-US" sz="1400" i="1">
                                          <a:latin typeface="Cambria Math" panose="02040503050406030204" pitchFamily="18" charset="0"/>
                                        </a:rPr>
                                      </m:ctrlPr>
                                    </m:dPr>
                                    <m:e>
                                      <m:r>
                                        <a:rPr lang="en-US" sz="1400" i="1">
                                          <a:latin typeface="Cambria Math" panose="02040503050406030204" pitchFamily="18" charset="0"/>
                                        </a:rPr>
                                        <m:t>𝑁</m:t>
                                      </m:r>
                                      <m:r>
                                        <a:rPr lang="en-US" sz="1400" i="1">
                                          <a:latin typeface="Cambria Math" panose="02040503050406030204" pitchFamily="18" charset="0"/>
                                        </a:rPr>
                                        <m:t>−</m:t>
                                      </m:r>
                                      <m:r>
                                        <a:rPr lang="en-US" sz="1400" i="1">
                                          <a:latin typeface="Cambria Math" panose="02040503050406030204" pitchFamily="18" charset="0"/>
                                        </a:rPr>
                                        <m:t>𝑛</m:t>
                                      </m:r>
                                    </m:e>
                                  </m:d>
                                </m:num>
                                <m:den>
                                  <m:sSup>
                                    <m:sSupPr>
                                      <m:ctrlPr>
                                        <a:rPr lang="en-US" sz="1400" i="1">
                                          <a:latin typeface="Cambria Math" panose="02040503050406030204" pitchFamily="18" charset="0"/>
                                        </a:rPr>
                                      </m:ctrlPr>
                                    </m:sSupPr>
                                    <m:e>
                                      <m:r>
                                        <a:rPr lang="en-US" sz="1400" i="1">
                                          <a:latin typeface="Cambria Math" panose="02040503050406030204" pitchFamily="18" charset="0"/>
                                        </a:rPr>
                                        <m:t>𝑁</m:t>
                                      </m:r>
                                    </m:e>
                                    <m:sup>
                                      <m:r>
                                        <a:rPr lang="en-US" sz="1400" i="1">
                                          <a:latin typeface="Cambria Math" panose="02040503050406030204" pitchFamily="18" charset="0"/>
                                        </a:rPr>
                                        <m:t>2</m:t>
                                      </m:r>
                                    </m:sup>
                                  </m:sSup>
                                  <m:d>
                                    <m:dPr>
                                      <m:ctrlPr>
                                        <a:rPr lang="en-US" sz="1400" i="1">
                                          <a:latin typeface="Cambria Math" panose="02040503050406030204" pitchFamily="18" charset="0"/>
                                        </a:rPr>
                                      </m:ctrlPr>
                                    </m:dPr>
                                    <m:e>
                                      <m:r>
                                        <a:rPr lang="en-US" sz="1400" i="1">
                                          <a:latin typeface="Cambria Math" panose="02040503050406030204" pitchFamily="18" charset="0"/>
                                        </a:rPr>
                                        <m:t>𝑁</m:t>
                                      </m:r>
                                      <m:r>
                                        <a:rPr lang="en-US" sz="1400" i="1">
                                          <a:latin typeface="Cambria Math" panose="02040503050406030204" pitchFamily="18" charset="0"/>
                                        </a:rPr>
                                        <m:t>−1</m:t>
                                      </m:r>
                                    </m:e>
                                  </m:d>
                                </m:den>
                              </m:f>
                              <m:r>
                                <a:rPr lang="en-US" sz="1400" i="1">
                                  <a:latin typeface="Cambria Math" panose="02040503050406030204" pitchFamily="18" charset="0"/>
                                </a:rPr>
                                <m:t>)</m:t>
                              </m:r>
                            </m:e>
                          </m:nary>
                        </m:e>
                      </m:nary>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p>
                            <m:sSupPr>
                              <m:ctrlPr>
                                <a:rPr lang="en-US" sz="1400" i="1">
                                  <a:latin typeface="Cambria Math" panose="02040503050406030204" pitchFamily="18" charset="0"/>
                                </a:rPr>
                              </m:ctrlPr>
                            </m:sSupPr>
                            <m:e>
                              <m:r>
                                <a:rPr lang="en-US" sz="1400" i="1">
                                  <a:latin typeface="Cambria Math" panose="02040503050406030204" pitchFamily="18" charset="0"/>
                                </a:rPr>
                                <m:t>𝑛</m:t>
                              </m:r>
                            </m:e>
                            <m:sup>
                              <m:r>
                                <a:rPr lang="en-US" sz="1400" i="1">
                                  <a:latin typeface="Cambria Math" panose="02040503050406030204" pitchFamily="18" charset="0"/>
                                </a:rPr>
                                <m:t>2</m:t>
                              </m:r>
                            </m:sup>
                          </m:sSup>
                        </m:den>
                      </m:f>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r>
                            <a:rPr lang="en-US" sz="1400" i="1">
                              <a:latin typeface="Cambria Math" panose="02040503050406030204" pitchFamily="18" charset="0"/>
                            </a:rPr>
                            <m:t>(</m:t>
                          </m:r>
                        </m:e>
                      </m:nary>
                      <m:f>
                        <m:fPr>
                          <m:ctrlPr>
                            <a:rPr lang="en-US" sz="1400" i="1">
                              <a:latin typeface="Cambria Math" panose="02040503050406030204" pitchFamily="18" charset="0"/>
                            </a:rPr>
                          </m:ctrlPr>
                        </m:fPr>
                        <m:num>
                          <m:r>
                            <a:rPr lang="en-US" sz="1400" i="1">
                              <a:latin typeface="Cambria Math" panose="02040503050406030204" pitchFamily="18" charset="0"/>
                            </a:rPr>
                            <m:t>𝑛</m:t>
                          </m:r>
                          <m:d>
                            <m:dPr>
                              <m:ctrlPr>
                                <a:rPr lang="en-US" sz="1400" i="1">
                                  <a:latin typeface="Cambria Math" panose="02040503050406030204" pitchFamily="18" charset="0"/>
                                </a:rPr>
                              </m:ctrlPr>
                            </m:dPr>
                            <m:e>
                              <m:r>
                                <a:rPr lang="en-US" sz="1400" i="1">
                                  <a:latin typeface="Cambria Math" panose="02040503050406030204" pitchFamily="18" charset="0"/>
                                </a:rPr>
                                <m:t>𝑁</m:t>
                              </m:r>
                              <m:r>
                                <a:rPr lang="en-US" sz="1400" i="1">
                                  <a:latin typeface="Cambria Math" panose="02040503050406030204" pitchFamily="18" charset="0"/>
                                </a:rPr>
                                <m:t>−</m:t>
                              </m:r>
                              <m:r>
                                <a:rPr lang="en-US" sz="1400" i="1">
                                  <a:latin typeface="Cambria Math" panose="02040503050406030204" pitchFamily="18" charset="0"/>
                                </a:rPr>
                                <m:t>𝑛</m:t>
                              </m:r>
                            </m:e>
                          </m:d>
                        </m:num>
                        <m:den>
                          <m:sSup>
                            <m:sSupPr>
                              <m:ctrlPr>
                                <a:rPr lang="en-US" sz="1400" i="1">
                                  <a:latin typeface="Cambria Math" panose="02040503050406030204" pitchFamily="18" charset="0"/>
                                </a:rPr>
                              </m:ctrlPr>
                            </m:sSupPr>
                            <m:e>
                              <m:r>
                                <a:rPr lang="en-US" sz="1400" i="1">
                                  <a:latin typeface="Cambria Math" panose="02040503050406030204" pitchFamily="18" charset="0"/>
                                </a:rPr>
                                <m:t>𝑁</m:t>
                              </m:r>
                            </m:e>
                            <m:sup>
                              <m:r>
                                <a:rPr lang="en-US" sz="1400" i="1">
                                  <a:latin typeface="Cambria Math" panose="02040503050406030204" pitchFamily="18" charset="0"/>
                                </a:rPr>
                                <m:t>2</m:t>
                              </m:r>
                            </m:sup>
                          </m:sSup>
                        </m:den>
                      </m:f>
                      <m:r>
                        <a:rPr lang="en-US" sz="1400" i="1">
                          <a:latin typeface="Cambria Math" panose="02040503050406030204" pitchFamily="18" charset="0"/>
                        </a:rPr>
                        <m:t>)−</m:t>
                      </m:r>
                      <m:nary>
                        <m:naryPr>
                          <m:chr m:val="∑"/>
                          <m:limLoc m:val="undOvr"/>
                          <m:supHide m:val="on"/>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e>
                          <m:nary>
                            <m:naryPr>
                              <m:chr m:val="∑"/>
                              <m:limLoc m:val="undOvr"/>
                              <m:supHide m:val="on"/>
                              <m:ctrlPr>
                                <a:rPr lang="en-US" sz="1400" i="1">
                                  <a:latin typeface="Cambria Math" panose="02040503050406030204" pitchFamily="18" charset="0"/>
                                </a:rPr>
                              </m:ctrlPr>
                            </m:naryPr>
                            <m:sub>
                              <m:r>
                                <a:rPr lang="en-US" sz="1400" i="1">
                                  <a:latin typeface="Cambria Math" panose="02040503050406030204" pitchFamily="18" charset="0"/>
                                </a:rPr>
                                <m:t>𝑗</m:t>
                              </m:r>
                              <m:r>
                                <a:rPr lang="en-US" sz="1400" i="1">
                                  <a:latin typeface="Cambria Math" panose="02040503050406030204" pitchFamily="18" charset="0"/>
                                </a:rPr>
                                <m:t>≠</m:t>
                              </m:r>
                              <m:r>
                                <a:rPr lang="en-US" sz="1400" i="1">
                                  <a:latin typeface="Cambria Math" panose="02040503050406030204" pitchFamily="18" charset="0"/>
                                </a:rPr>
                                <m:t>𝑖</m:t>
                              </m:r>
                              <m:r>
                                <a:rPr lang="en-US" sz="1400" i="1">
                                  <a:latin typeface="Cambria Math" panose="02040503050406030204" pitchFamily="18" charset="0"/>
                                </a:rPr>
                                <m:t>=1</m:t>
                              </m:r>
                            </m:sub>
                            <m:sup/>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𝑗</m:t>
                                  </m:r>
                                </m:sub>
                              </m:sSub>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𝑛</m:t>
                                  </m:r>
                                  <m:d>
                                    <m:dPr>
                                      <m:ctrlPr>
                                        <a:rPr lang="en-US" sz="1400" i="1">
                                          <a:latin typeface="Cambria Math" panose="02040503050406030204" pitchFamily="18" charset="0"/>
                                        </a:rPr>
                                      </m:ctrlPr>
                                    </m:dPr>
                                    <m:e>
                                      <m:r>
                                        <a:rPr lang="en-US" sz="1400" i="1">
                                          <a:latin typeface="Cambria Math" panose="02040503050406030204" pitchFamily="18" charset="0"/>
                                        </a:rPr>
                                        <m:t>𝑁</m:t>
                                      </m:r>
                                      <m:r>
                                        <a:rPr lang="en-US" sz="1400" i="1">
                                          <a:latin typeface="Cambria Math" panose="02040503050406030204" pitchFamily="18" charset="0"/>
                                        </a:rPr>
                                        <m:t>−</m:t>
                                      </m:r>
                                      <m:r>
                                        <a:rPr lang="en-US" sz="1400" i="1">
                                          <a:latin typeface="Cambria Math" panose="02040503050406030204" pitchFamily="18" charset="0"/>
                                        </a:rPr>
                                        <m:t>𝑛</m:t>
                                      </m:r>
                                    </m:e>
                                  </m:d>
                                </m:num>
                                <m:den>
                                  <m:sSup>
                                    <m:sSupPr>
                                      <m:ctrlPr>
                                        <a:rPr lang="en-US" sz="1400" i="1">
                                          <a:latin typeface="Cambria Math" panose="02040503050406030204" pitchFamily="18" charset="0"/>
                                        </a:rPr>
                                      </m:ctrlPr>
                                    </m:sSupPr>
                                    <m:e>
                                      <m:r>
                                        <a:rPr lang="en-US" sz="1400" i="1">
                                          <a:latin typeface="Cambria Math" panose="02040503050406030204" pitchFamily="18" charset="0"/>
                                        </a:rPr>
                                        <m:t>𝑁</m:t>
                                      </m:r>
                                    </m:e>
                                    <m:sup>
                                      <m:r>
                                        <a:rPr lang="en-US" sz="1400" i="1">
                                          <a:latin typeface="Cambria Math" panose="02040503050406030204" pitchFamily="18" charset="0"/>
                                        </a:rPr>
                                        <m:t>2</m:t>
                                      </m:r>
                                    </m:sup>
                                  </m:sSup>
                                  <m:d>
                                    <m:dPr>
                                      <m:ctrlPr>
                                        <a:rPr lang="en-US" sz="1400" i="1">
                                          <a:latin typeface="Cambria Math" panose="02040503050406030204" pitchFamily="18" charset="0"/>
                                        </a:rPr>
                                      </m:ctrlPr>
                                    </m:dPr>
                                    <m:e>
                                      <m:r>
                                        <a:rPr lang="en-US" sz="1400" i="1">
                                          <a:latin typeface="Cambria Math" panose="02040503050406030204" pitchFamily="18" charset="0"/>
                                        </a:rPr>
                                        <m:t>𝑁</m:t>
                                      </m:r>
                                      <m:r>
                                        <a:rPr lang="en-US" sz="1400" i="1">
                                          <a:latin typeface="Cambria Math" panose="02040503050406030204" pitchFamily="18" charset="0"/>
                                        </a:rPr>
                                        <m:t>−1</m:t>
                                      </m:r>
                                    </m:e>
                                  </m:d>
                                </m:den>
                              </m:f>
                              <m:r>
                                <a:rPr lang="en-US" sz="1400" i="1">
                                  <a:latin typeface="Cambria Math" panose="02040503050406030204" pitchFamily="18" charset="0"/>
                                </a:rPr>
                                <m:t>)</m:t>
                              </m:r>
                            </m:e>
                          </m:nary>
                        </m:e>
                      </m:nary>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d>
                        <m:dPr>
                          <m:ctrlPr>
                            <a:rPr lang="en-US" sz="1400" i="1">
                              <a:latin typeface="Cambria Math" panose="02040503050406030204" pitchFamily="18" charset="0"/>
                            </a:rPr>
                          </m:ctrlPr>
                        </m:d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m:t>
                          </m:r>
                          <m:r>
                            <a:rPr lang="en-US" sz="1400" i="1">
                              <a:latin typeface="Cambria Math" panose="02040503050406030204" pitchFamily="18" charset="0"/>
                            </a:rPr>
                            <m:t>−</m:t>
                          </m:r>
                          <m:r>
                            <a:rPr lang="en-US" sz="1400" i="1">
                              <a:latin typeface="Cambria Math" panose="02040503050406030204" pitchFamily="18" charset="0"/>
                            </a:rPr>
                            <m:t>𝑛</m:t>
                          </m:r>
                        </m:num>
                        <m:den>
                          <m:r>
                            <a:rPr lang="en-US" sz="1400" i="1">
                              <a:latin typeface="Cambria Math" panose="02040503050406030204" pitchFamily="18" charset="0"/>
                            </a:rPr>
                            <m:t>𝑛𝑁</m:t>
                          </m:r>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𝑁</m:t>
                          </m:r>
                          <m:r>
                            <a:rPr lang="en-US" sz="1400" i="1">
                              <a:latin typeface="Cambria Math" panose="02040503050406030204" pitchFamily="18" charset="0"/>
                            </a:rPr>
                            <m:t>−1</m:t>
                          </m:r>
                        </m:den>
                      </m:f>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e>
                      </m:nary>
                      <m:r>
                        <a:rPr lang="en-US" sz="1400" i="1">
                          <a:latin typeface="Cambria Math" panose="02040503050406030204" pitchFamily="18" charset="0"/>
                        </a:rPr>
                        <m:t>−</m:t>
                      </m:r>
                      <m:r>
                        <a:rPr lang="en-US" sz="1400" i="1">
                          <a:latin typeface="Cambria Math" panose="02040503050406030204" pitchFamily="18" charset="0"/>
                        </a:rPr>
                        <m:t>𝑁</m:t>
                      </m:r>
                      <m:sSup>
                        <m:sSupPr>
                          <m:ctrlPr>
                            <a:rPr lang="en-US" sz="1400" i="1">
                              <a:latin typeface="Cambria Math" panose="02040503050406030204" pitchFamily="18" charset="0"/>
                            </a:rPr>
                          </m:ctrlPr>
                        </m:sSupPr>
                        <m:e>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e>
                        <m:sup>
                          <m:r>
                            <a:rPr lang="en-US" sz="1400" i="1">
                              <a:latin typeface="Cambria Math" panose="02040503050406030204" pitchFamily="18" charset="0"/>
                            </a:rPr>
                            <m:t>2</m:t>
                          </m:r>
                        </m:sup>
                      </m:sSup>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d>
                        <m:dPr>
                          <m:ctrlPr>
                            <a:rPr lang="en-US" sz="1400" i="1">
                              <a:latin typeface="Cambria Math" panose="02040503050406030204" pitchFamily="18" charset="0"/>
                            </a:rPr>
                          </m:ctrlPr>
                        </m:d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d>
                        <m:dPr>
                          <m:ctrlPr>
                            <a:rPr lang="en-US" sz="1400" i="1">
                              <a:latin typeface="Cambria Math" panose="02040503050406030204" pitchFamily="18" charset="0"/>
                            </a:rPr>
                          </m:ctrlPr>
                        </m:dPr>
                        <m:e>
                          <m:r>
                            <a:rPr lang="en-US" sz="1400" i="1">
                              <a:latin typeface="Cambria Math" panose="02040503050406030204" pitchFamily="18" charset="0"/>
                            </a:rPr>
                            <m:t>1−</m:t>
                          </m:r>
                          <m:f>
                            <m:fPr>
                              <m:ctrlPr>
                                <a:rPr lang="en-US" sz="1400" i="1">
                                  <a:latin typeface="Cambria Math" panose="02040503050406030204" pitchFamily="18" charset="0"/>
                                </a:rPr>
                              </m:ctrlPr>
                            </m:fPr>
                            <m:num>
                              <m:r>
                                <a:rPr lang="en-US" sz="1400" i="1">
                                  <a:latin typeface="Cambria Math" panose="02040503050406030204" pitchFamily="18" charset="0"/>
                                </a:rPr>
                                <m:t>𝑛</m:t>
                              </m:r>
                            </m:num>
                            <m:den>
                              <m:r>
                                <a:rPr lang="en-US" sz="1400" i="1">
                                  <a:latin typeface="Cambria Math" panose="02040503050406030204" pitchFamily="18" charset="0"/>
                                </a:rPr>
                                <m:t>𝑁</m:t>
                              </m:r>
                            </m:den>
                          </m:f>
                        </m:e>
                      </m:d>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num>
                        <m:den>
                          <m:r>
                            <a:rPr lang="en-US" sz="1400" i="1">
                              <a:latin typeface="Cambria Math" panose="02040503050406030204" pitchFamily="18" charset="0"/>
                            </a:rPr>
                            <m:t>𝑛</m:t>
                          </m:r>
                        </m:den>
                      </m:f>
                    </m:oMath>
                  </m:oMathPara>
                </a14:m>
                <a:endParaRPr lang="en-US" sz="1400" dirty="0">
                  <a:latin typeface="Times New Roman" pitchFamily="18" charset="0"/>
                  <a:cs typeface="Times New Roman" pitchFamily="18" charset="0"/>
                </a:endParaRPr>
              </a:p>
              <a:p>
                <a:pPr>
                  <a:lnSpc>
                    <a:spcPct val="150000"/>
                  </a:lnSpc>
                </a:pPr>
                <a:r>
                  <a:rPr lang="en-US" sz="1400" dirty="0">
                    <a:latin typeface="Times New Roman" pitchFamily="18" charset="0"/>
                    <a:cs typeface="Times New Roman" pitchFamily="18" charset="0"/>
                  </a:rPr>
                  <a:t>Ignore F.P.C term </a:t>
                </a: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d>
                        <m:dPr>
                          <m:ctrlPr>
                            <a:rPr lang="en-US" sz="1400" i="1">
                              <a:latin typeface="Cambria Math" panose="02040503050406030204" pitchFamily="18" charset="0"/>
                            </a:rPr>
                          </m:ctrlPr>
                        </m:d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num>
                        <m:den>
                          <m:r>
                            <a:rPr lang="en-US" sz="1400" i="1">
                              <a:latin typeface="Cambria Math" panose="02040503050406030204" pitchFamily="18" charset="0"/>
                            </a:rPr>
                            <m:t>𝑛</m:t>
                          </m:r>
                        </m:den>
                      </m:f>
                    </m:oMath>
                  </m:oMathPara>
                </a14:m>
                <a:endParaRPr lang="en-US" sz="14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762000" y="1371600"/>
                <a:ext cx="7696200" cy="4488986"/>
              </a:xfrm>
              <a:prstGeom prst="rect">
                <a:avLst/>
              </a:prstGeom>
              <a:blipFill rotWithShape="1">
                <a:blip r:embed="rId2"/>
                <a:stretch>
                  <a:fillRect l="-158"/>
                </a:stretch>
              </a:blipFill>
            </p:spPr>
            <p:txBody>
              <a:bodyPr/>
              <a:lstStyle/>
              <a:p>
                <a:r>
                  <a:rPr lang="en-US">
                    <a:noFill/>
                  </a:rPr>
                  <a:t> </a:t>
                </a:r>
              </a:p>
            </p:txBody>
          </p:sp>
        </mc:Fallback>
      </mc:AlternateContent>
      <p:sp>
        <p:nvSpPr>
          <p:cNvPr id="5" name="Rectangle 4"/>
          <p:cNvSpPr/>
          <p:nvPr/>
        </p:nvSpPr>
        <p:spPr>
          <a:xfrm>
            <a:off x="1843176" y="152400"/>
            <a:ext cx="5366277" cy="507831"/>
          </a:xfrm>
          <a:prstGeom prst="rect">
            <a:avLst/>
          </a:prstGeom>
        </p:spPr>
        <p:txBody>
          <a:bodyPr wrap="none">
            <a:spAutoFit/>
          </a:bodyPr>
          <a:lstStyle/>
          <a:p>
            <a:pPr algn="just">
              <a:lnSpc>
                <a:spcPct val="150000"/>
              </a:lnSpc>
            </a:pPr>
            <a:r>
              <a:rPr lang="en-US" b="1" u="sng" dirty="0" smtClean="0">
                <a:latin typeface="Times New Roman" pitchFamily="18" charset="0"/>
                <a:cs typeface="Times New Roman" pitchFamily="18" charset="0"/>
              </a:rPr>
              <a:t>Indicator Variable or Corn Field Approach (Contd.)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68976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685800" y="1600200"/>
                <a:ext cx="5791200" cy="1492332"/>
              </a:xfrm>
              <a:prstGeom prst="rect">
                <a:avLst/>
              </a:prstGeom>
            </p:spPr>
            <p:txBody>
              <a:bodyPr wrap="square">
                <a:spAutoFit/>
              </a:bodyPr>
              <a:lstStyle/>
              <a:p>
                <a:pPr algn="just">
                  <a:lnSpc>
                    <a:spcPct val="150000"/>
                  </a:lnSpc>
                </a:pPr>
                <a:r>
                  <a:rPr lang="en-US" b="1" u="sng" dirty="0">
                    <a:latin typeface="Times New Roman" pitchFamily="18" charset="0"/>
                    <a:cs typeface="Times New Roman" pitchFamily="18" charset="0"/>
                  </a:rPr>
                  <a:t>Properties of Indicator (With Replacement</a:t>
                </a:r>
                <a:r>
                  <a:rPr lang="en-US" sz="1600" b="1" u="sng" dirty="0">
                    <a:latin typeface="Times New Roman" pitchFamily="18" charset="0"/>
                    <a:cs typeface="Times New Roman" pitchFamily="18" charset="0"/>
                  </a:rPr>
                  <a:t>)</a:t>
                </a:r>
                <a:endParaRPr lang="en-US" sz="1600" dirty="0">
                  <a:latin typeface="Times New Roman" pitchFamily="18" charset="0"/>
                  <a:cs typeface="Times New Roman" pitchFamily="18" charset="0"/>
                </a:endParaRPr>
              </a:p>
              <a:p>
                <a:pPr algn="just">
                  <a:lnSpc>
                    <a:spcPct val="150000"/>
                  </a:lnSpc>
                </a:pPr>
                <a:r>
                  <a:rPr lang="en-US" sz="1600" dirty="0">
                    <a:latin typeface="Times New Roman" pitchFamily="18" charset="0"/>
                    <a:cs typeface="Times New Roman" pitchFamily="18" charset="0"/>
                  </a:rPr>
                  <a:t>1.  </a:t>
                </a:r>
                <a14:m>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𝐸</m:t>
                        </m:r>
                        <m:r>
                          <a:rPr lang="en-US" sz="1600" i="1">
                            <a:latin typeface="Cambria Math" panose="02040503050406030204" pitchFamily="18" charset="0"/>
                          </a:rPr>
                          <m:t>(</m:t>
                        </m:r>
                        <m:r>
                          <a:rPr lang="en-US" sz="1600" i="1">
                            <a:latin typeface="Cambria Math" panose="02040503050406030204" pitchFamily="18" charset="0"/>
                          </a:rPr>
                          <m:t>𝐼</m:t>
                        </m:r>
                      </m:e>
                      <m:sub>
                        <m:r>
                          <a:rPr lang="en-US" sz="1600" i="1">
                            <a:latin typeface="Cambria Math" panose="02040503050406030204" pitchFamily="18" charset="0"/>
                          </a:rPr>
                          <m:t>𝑖</m:t>
                        </m:r>
                      </m:sub>
                    </m:sSub>
                    <m:r>
                      <a:rPr lang="en-US" sz="1600" i="1">
                        <a:latin typeface="Cambria Math" panose="02040503050406030204" pitchFamily="18" charset="0"/>
                      </a:rPr>
                      <m:t>)=</m:t>
                    </m:r>
                    <m:f>
                      <m:fPr>
                        <m:type m:val="skw"/>
                        <m:ctrlPr>
                          <a:rPr lang="en-US" sz="1600" i="1">
                            <a:latin typeface="Cambria Math" panose="02040503050406030204" pitchFamily="18" charset="0"/>
                          </a:rPr>
                        </m:ctrlPr>
                      </m:fPr>
                      <m:num>
                        <m:r>
                          <a:rPr lang="en-US" sz="1600" i="1">
                            <a:latin typeface="Cambria Math" panose="02040503050406030204" pitchFamily="18" charset="0"/>
                          </a:rPr>
                          <m:t>𝑛</m:t>
                        </m:r>
                      </m:num>
                      <m:den>
                        <m:r>
                          <a:rPr lang="en-US" sz="1600" i="1">
                            <a:latin typeface="Cambria Math" panose="02040503050406030204" pitchFamily="18" charset="0"/>
                          </a:rPr>
                          <m:t>𝑁</m:t>
                        </m:r>
                      </m:den>
                    </m:f>
                  </m:oMath>
                </a14:m>
                <a:r>
                  <a:rPr lang="en-US" sz="1600" dirty="0">
                    <a:latin typeface="Times New Roman" pitchFamily="18" charset="0"/>
                    <a:cs typeface="Times New Roman" pitchFamily="18" charset="0"/>
                  </a:rPr>
                  <a:t> and </a:t>
                </a:r>
                <a14:m>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𝐼</m:t>
                            </m:r>
                          </m:e>
                          <m:sub>
                            <m:r>
                              <a:rPr lang="en-US" sz="1600" i="1">
                                <a:latin typeface="Cambria Math" panose="02040503050406030204" pitchFamily="18" charset="0"/>
                              </a:rPr>
                              <m:t>𝑖</m:t>
                            </m:r>
                          </m:sub>
                        </m:sSub>
                      </m:e>
                    </m:d>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𝑛</m:t>
                        </m:r>
                      </m:num>
                      <m:den>
                        <m:sSup>
                          <m:sSupPr>
                            <m:ctrlPr>
                              <a:rPr lang="en-US" sz="1600" i="1">
                                <a:latin typeface="Cambria Math" panose="02040503050406030204" pitchFamily="18" charset="0"/>
                              </a:rPr>
                            </m:ctrlPr>
                          </m:sSupPr>
                          <m:e>
                            <m:r>
                              <a:rPr lang="en-US" sz="1600" i="1">
                                <a:latin typeface="Cambria Math" panose="02040503050406030204" pitchFamily="18" charset="0"/>
                              </a:rPr>
                              <m:t>𝑁</m:t>
                            </m:r>
                          </m:e>
                          <m:sup>
                            <m:r>
                              <a:rPr lang="en-US" sz="1600" i="1">
                                <a:latin typeface="Cambria Math" panose="02040503050406030204" pitchFamily="18" charset="0"/>
                              </a:rPr>
                              <m:t>2</m:t>
                            </m:r>
                          </m:sup>
                        </m:sSup>
                      </m:den>
                    </m:f>
                    <m:r>
                      <a:rPr lang="en-US" sz="1600" i="1">
                        <a:latin typeface="Cambria Math" panose="02040503050406030204" pitchFamily="18" charset="0"/>
                      </a:rPr>
                      <m:t>(</m:t>
                    </m:r>
                    <m:r>
                      <a:rPr lang="en-US" sz="1600" i="1">
                        <a:latin typeface="Cambria Math" panose="02040503050406030204" pitchFamily="18" charset="0"/>
                      </a:rPr>
                      <m:t>𝑁</m:t>
                    </m:r>
                    <m:r>
                      <a:rPr lang="en-US" sz="1600" i="1">
                        <a:latin typeface="Cambria Math" panose="02040503050406030204" pitchFamily="18" charset="0"/>
                      </a:rPr>
                      <m:t>−1)</m:t>
                    </m:r>
                  </m:oMath>
                </a14:m>
                <a:endParaRPr lang="en-US" sz="1600" dirty="0">
                  <a:latin typeface="Times New Roman" pitchFamily="18" charset="0"/>
                  <a:cs typeface="Times New Roman" pitchFamily="18" charset="0"/>
                </a:endParaRPr>
              </a:p>
              <a:p>
                <a:pPr algn="just">
                  <a:lnSpc>
                    <a:spcPct val="150000"/>
                  </a:lnSpc>
                </a:pPr>
                <a:r>
                  <a:rPr lang="en-US" sz="1600" dirty="0">
                    <a:latin typeface="Times New Roman" pitchFamily="18" charset="0"/>
                    <a:cs typeface="Times New Roman" pitchFamily="18" charset="0"/>
                  </a:rPr>
                  <a:t>3. </a:t>
                </a:r>
                <a14:m>
                  <m:oMath xmlns:m="http://schemas.openxmlformats.org/officeDocument/2006/math">
                    <m:r>
                      <a:rPr lang="en-US" sz="1600" i="1">
                        <a:latin typeface="Cambria Math" panose="02040503050406030204" pitchFamily="18" charset="0"/>
                      </a:rPr>
                      <m:t>𝑐𝑜𝑣</m:t>
                    </m:r>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𝐼</m:t>
                            </m:r>
                          </m:e>
                          <m:sub>
                            <m:r>
                              <a:rPr lang="en-US" sz="1600" i="1">
                                <a:latin typeface="Cambria Math" panose="02040503050406030204" pitchFamily="18" charset="0"/>
                              </a:rPr>
                              <m:t>𝑖</m:t>
                            </m:r>
                          </m:sub>
                        </m:sSub>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𝐼</m:t>
                            </m:r>
                          </m:e>
                          <m:sub>
                            <m:r>
                              <a:rPr lang="en-US" sz="1600" i="1">
                                <a:latin typeface="Cambria Math" panose="02040503050406030204" pitchFamily="18" charset="0"/>
                              </a:rPr>
                              <m:t>𝑗</m:t>
                            </m:r>
                          </m:sub>
                        </m:sSub>
                      </m:e>
                    </m:d>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m:t>
                        </m:r>
                        <m:r>
                          <a:rPr lang="en-US" sz="1600" i="1">
                            <a:latin typeface="Cambria Math" panose="02040503050406030204" pitchFamily="18" charset="0"/>
                          </a:rPr>
                          <m:t>𝑛</m:t>
                        </m:r>
                      </m:num>
                      <m:den>
                        <m:sSup>
                          <m:sSupPr>
                            <m:ctrlPr>
                              <a:rPr lang="en-US" sz="1600" i="1">
                                <a:latin typeface="Cambria Math" panose="02040503050406030204" pitchFamily="18" charset="0"/>
                              </a:rPr>
                            </m:ctrlPr>
                          </m:sSupPr>
                          <m:e>
                            <m:r>
                              <a:rPr lang="en-US" sz="1600" i="1">
                                <a:latin typeface="Cambria Math" panose="02040503050406030204" pitchFamily="18" charset="0"/>
                              </a:rPr>
                              <m:t>𝑁</m:t>
                            </m:r>
                          </m:e>
                          <m:sup>
                            <m:r>
                              <a:rPr lang="en-US" sz="1600" i="1">
                                <a:latin typeface="Cambria Math" panose="02040503050406030204" pitchFamily="18" charset="0"/>
                              </a:rPr>
                              <m:t>2</m:t>
                            </m:r>
                          </m:sup>
                        </m:sSup>
                      </m:den>
                    </m:f>
                  </m:oMath>
                </a14:m>
                <a:endParaRPr lang="en-US" sz="1600" dirty="0">
                  <a:latin typeface="Times New Roman" pitchFamily="18" charset="0"/>
                  <a:cs typeface="Times New Roman"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685800" y="1600200"/>
                <a:ext cx="5791200" cy="1492332"/>
              </a:xfrm>
              <a:prstGeom prst="rect">
                <a:avLst/>
              </a:prstGeom>
              <a:blipFill rotWithShape="0">
                <a:blip r:embed="rId2"/>
                <a:stretch>
                  <a:fillRect l="-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6" name="Rectangle 5"/>
              <p:cNvSpPr/>
              <p:nvPr/>
            </p:nvSpPr>
            <p:spPr>
              <a:xfrm>
                <a:off x="699654" y="3089225"/>
                <a:ext cx="8139546" cy="3719736"/>
              </a:xfrm>
              <a:prstGeom prst="rect">
                <a:avLst/>
              </a:prstGeom>
            </p:spPr>
            <p:txBody>
              <a:bodyPr wrap="square">
                <a:spAutoFit/>
              </a:bodyPr>
              <a:lstStyle/>
              <a:p>
                <a:pPr>
                  <a:lnSpc>
                    <a:spcPct val="150000"/>
                  </a:lnSpc>
                </a:pPr>
                <a:r>
                  <a:rPr lang="en-US" b="1" dirty="0" smtClean="0">
                    <a:latin typeface="Times New Roman" pitchFamily="18" charset="0"/>
                    <a:cs typeface="Times New Roman" pitchFamily="18" charset="0"/>
                  </a:rPr>
                  <a:t>Theorem 3: </a:t>
                </a:r>
                <a:r>
                  <a:rPr lang="en-US" b="1" dirty="0">
                    <a:latin typeface="Times New Roman" pitchFamily="18" charset="0"/>
                    <a:cs typeface="Times New Roman" pitchFamily="18" charset="0"/>
                  </a:rPr>
                  <a:t>In SRS the estimator y is unbiased estimator or population using Indicator variable (W.R).</a:t>
                </a:r>
                <a:endParaRPr lang="en-US" dirty="0">
                  <a:latin typeface="Times New Roman" pitchFamily="18" charset="0"/>
                  <a:cs typeface="Times New Roman" pitchFamily="18" charset="0"/>
                </a:endParaRPr>
              </a:p>
              <a:p>
                <a:pPr>
                  <a:lnSpc>
                    <a:spcPct val="150000"/>
                  </a:lnSpc>
                </a:pPr>
                <a:r>
                  <a:rPr lang="en-US" sz="1600" dirty="0">
                    <a:latin typeface="Times New Roman" pitchFamily="18" charset="0"/>
                    <a:cs typeface="Times New Roman" pitchFamily="18" charset="0"/>
                  </a:rPr>
                  <a:t>Poof: </a:t>
                </a:r>
              </a:p>
              <a:p>
                <a:pPr>
                  <a:lnSpc>
                    <a:spcPct val="150000"/>
                  </a:lnSpc>
                </a:pPr>
                <a14:m>
                  <m:oMathPara xmlns:m="http://schemas.openxmlformats.org/officeDocument/2006/math">
                    <m:oMathParaPr>
                      <m:jc m:val="centerGroup"/>
                    </m:oMathParaPr>
                    <m:oMath xmlns:m="http://schemas.openxmlformats.org/officeDocument/2006/math">
                      <m:bar>
                        <m:barPr>
                          <m:pos m:val="top"/>
                          <m:ctrlPr>
                            <a:rPr lang="en-US" sz="1600" i="1">
                              <a:latin typeface="Cambria Math" panose="02040503050406030204" pitchFamily="18" charset="0"/>
                            </a:rPr>
                          </m:ctrlPr>
                        </m:barPr>
                        <m:e>
                          <m:r>
                            <a:rPr lang="en-US" sz="1600" i="1">
                              <a:latin typeface="Cambria Math" panose="02040503050406030204" pitchFamily="18" charset="0"/>
                            </a:rPr>
                            <m:t>𝑦</m:t>
                          </m:r>
                        </m:e>
                      </m:bar>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1</m:t>
                          </m:r>
                        </m:num>
                        <m:den>
                          <m:r>
                            <a:rPr lang="en-US" sz="1600" i="1">
                              <a:latin typeface="Cambria Math" panose="02040503050406030204" pitchFamily="18" charset="0"/>
                            </a:rPr>
                            <m:t>𝑛</m:t>
                          </m:r>
                        </m:den>
                      </m:f>
                      <m:nary>
                        <m:naryPr>
                          <m:chr m:val="∑"/>
                          <m:limLoc m:val="undOvr"/>
                          <m:ctrlPr>
                            <a:rPr lang="en-US" sz="1600" i="1">
                              <a:latin typeface="Cambria Math" panose="02040503050406030204" pitchFamily="18" charset="0"/>
                            </a:rPr>
                          </m:ctrlPr>
                        </m:naryPr>
                        <m:sub>
                          <m:r>
                            <a:rPr lang="en-US" sz="1600" i="1">
                              <a:latin typeface="Cambria Math" panose="02040503050406030204" pitchFamily="18" charset="0"/>
                            </a:rPr>
                            <m:t>𝑖</m:t>
                          </m:r>
                          <m:r>
                            <a:rPr lang="en-US" sz="1600" i="1">
                              <a:latin typeface="Cambria Math" panose="02040503050406030204" pitchFamily="18" charset="0"/>
                            </a:rPr>
                            <m:t>=1</m:t>
                          </m:r>
                        </m:sub>
                        <m:sup>
                          <m:r>
                            <a:rPr lang="en-US" sz="1600" i="1">
                              <a:latin typeface="Cambria Math" panose="02040503050406030204" pitchFamily="18" charset="0"/>
                            </a:rPr>
                            <m:t>𝑛</m:t>
                          </m:r>
                        </m:sup>
                        <m:e>
                          <m:sSub>
                            <m:sSubPr>
                              <m:ctrlPr>
                                <a:rPr lang="en-US" sz="1600" i="1">
                                  <a:latin typeface="Cambria Math" panose="02040503050406030204" pitchFamily="18" charset="0"/>
                                </a:rPr>
                              </m:ctrlPr>
                            </m:sSubPr>
                            <m:e>
                              <m:sSub>
                                <m:sSubPr>
                                  <m:ctrlPr>
                                    <a:rPr lang="en-US" sz="1600" i="1">
                                      <a:latin typeface="Cambria Math" panose="02040503050406030204" pitchFamily="18" charset="0"/>
                                    </a:rPr>
                                  </m:ctrlPr>
                                </m:sSubPr>
                                <m:e>
                                  <m:r>
                                    <a:rPr lang="en-US" sz="1600" i="1">
                                      <a:latin typeface="Cambria Math" panose="02040503050406030204" pitchFamily="18" charset="0"/>
                                    </a:rPr>
                                    <m:t>𝐼</m:t>
                                  </m:r>
                                </m:e>
                                <m:sub>
                                  <m:r>
                                    <a:rPr lang="en-US" sz="1600" i="1">
                                      <a:latin typeface="Cambria Math" panose="02040503050406030204" pitchFamily="18" charset="0"/>
                                    </a:rPr>
                                    <m:t>𝑖</m:t>
                                  </m:r>
                                </m:sub>
                              </m:sSub>
                              <m:r>
                                <a:rPr lang="en-US" sz="1600" i="1">
                                  <a:latin typeface="Cambria Math" panose="02040503050406030204" pitchFamily="18" charset="0"/>
                                </a:rPr>
                                <m:t>𝑦</m:t>
                              </m:r>
                            </m:e>
                            <m:sub>
                              <m:r>
                                <a:rPr lang="en-US" sz="1600" i="1">
                                  <a:latin typeface="Cambria Math" panose="02040503050406030204" pitchFamily="18" charset="0"/>
                                </a:rPr>
                                <m:t>𝑖</m:t>
                              </m:r>
                            </m:sub>
                          </m:sSub>
                        </m:e>
                      </m:nary>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𝐸</m:t>
                      </m:r>
                      <m:r>
                        <a:rPr lang="en-US" sz="1600" i="1">
                          <a:latin typeface="Cambria Math" panose="02040503050406030204" pitchFamily="18" charset="0"/>
                        </a:rPr>
                        <m:t>(</m:t>
                      </m:r>
                      <m:bar>
                        <m:barPr>
                          <m:pos m:val="top"/>
                          <m:ctrlPr>
                            <a:rPr lang="en-US" sz="1600" i="1">
                              <a:latin typeface="Cambria Math" panose="02040503050406030204" pitchFamily="18" charset="0"/>
                            </a:rPr>
                          </m:ctrlPr>
                        </m:barPr>
                        <m:e>
                          <m:r>
                            <a:rPr lang="en-US" sz="1600" i="1">
                              <a:latin typeface="Cambria Math" panose="02040503050406030204" pitchFamily="18" charset="0"/>
                            </a:rPr>
                            <m:t>𝑦</m:t>
                          </m:r>
                        </m:e>
                      </m:bar>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1</m:t>
                          </m:r>
                        </m:num>
                        <m:den>
                          <m:r>
                            <a:rPr lang="en-US" sz="1600" i="1">
                              <a:latin typeface="Cambria Math" panose="02040503050406030204" pitchFamily="18" charset="0"/>
                            </a:rPr>
                            <m:t>𝑛</m:t>
                          </m:r>
                        </m:den>
                      </m:f>
                      <m:nary>
                        <m:naryPr>
                          <m:chr m:val="∑"/>
                          <m:limLoc m:val="undOvr"/>
                          <m:ctrlPr>
                            <a:rPr lang="en-US" sz="1600" i="1">
                              <a:latin typeface="Cambria Math" panose="02040503050406030204" pitchFamily="18" charset="0"/>
                            </a:rPr>
                          </m:ctrlPr>
                        </m:naryPr>
                        <m:sub>
                          <m:r>
                            <a:rPr lang="en-US" sz="1600" i="1">
                              <a:latin typeface="Cambria Math" panose="02040503050406030204" pitchFamily="18" charset="0"/>
                            </a:rPr>
                            <m:t>𝑖</m:t>
                          </m:r>
                          <m:r>
                            <a:rPr lang="en-US" sz="1600" i="1">
                              <a:latin typeface="Cambria Math" panose="02040503050406030204" pitchFamily="18" charset="0"/>
                            </a:rPr>
                            <m:t>=1</m:t>
                          </m:r>
                        </m:sub>
                        <m:sup>
                          <m:r>
                            <a:rPr lang="en-US" sz="1600" i="1">
                              <a:latin typeface="Cambria Math" panose="02040503050406030204" pitchFamily="18" charset="0"/>
                            </a:rPr>
                            <m:t>𝑛</m:t>
                          </m:r>
                        </m:sup>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e>
                      </m:nary>
                      <m:r>
                        <a:rPr lang="en-US" sz="1600" i="1">
                          <a:latin typeface="Cambria Math" panose="02040503050406030204" pitchFamily="18" charset="0"/>
                        </a:rPr>
                        <m:t>𝐸</m:t>
                      </m:r>
                      <m:sSub>
                        <m:sSubPr>
                          <m:ctrlPr>
                            <a:rPr lang="en-US" sz="1600" i="1">
                              <a:latin typeface="Cambria Math" panose="02040503050406030204" pitchFamily="18" charset="0"/>
                            </a:rPr>
                          </m:ctrlPr>
                        </m:sSubPr>
                        <m:e>
                          <m:r>
                            <a:rPr lang="en-US" sz="1600" i="1">
                              <a:latin typeface="Cambria Math" panose="02040503050406030204" pitchFamily="18" charset="0"/>
                            </a:rPr>
                            <m:t>(</m:t>
                          </m:r>
                          <m:r>
                            <a:rPr lang="en-US" sz="1600" i="1">
                              <a:latin typeface="Cambria Math" panose="02040503050406030204" pitchFamily="18" charset="0"/>
                            </a:rPr>
                            <m:t>𝐼</m:t>
                          </m:r>
                        </m:e>
                        <m:sub>
                          <m:r>
                            <a:rPr lang="en-US" sz="1600" i="1">
                              <a:latin typeface="Cambria Math" panose="02040503050406030204" pitchFamily="18" charset="0"/>
                            </a:rPr>
                            <m:t>𝑖</m:t>
                          </m:r>
                        </m:sub>
                      </m:sSub>
                      <m:r>
                        <a:rPr lang="en-US" sz="1600" i="1">
                          <a:latin typeface="Cambria Math" panose="02040503050406030204" pitchFamily="18" charset="0"/>
                        </a:rPr>
                        <m:t>)</m:t>
                      </m:r>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𝐸</m:t>
                      </m:r>
                      <m:r>
                        <a:rPr lang="en-US" sz="1600" i="1">
                          <a:latin typeface="Cambria Math" panose="02040503050406030204" pitchFamily="18" charset="0"/>
                        </a:rPr>
                        <m:t>(</m:t>
                      </m:r>
                      <m:bar>
                        <m:barPr>
                          <m:pos m:val="top"/>
                          <m:ctrlPr>
                            <a:rPr lang="en-US" sz="1600" i="1">
                              <a:latin typeface="Cambria Math" panose="02040503050406030204" pitchFamily="18" charset="0"/>
                            </a:rPr>
                          </m:ctrlPr>
                        </m:barPr>
                        <m:e>
                          <m:r>
                            <a:rPr lang="en-US" sz="1600" i="1">
                              <a:latin typeface="Cambria Math" panose="02040503050406030204" pitchFamily="18" charset="0"/>
                            </a:rPr>
                            <m:t>𝑦</m:t>
                          </m:r>
                        </m:e>
                      </m:bar>
                      <m:r>
                        <a:rPr lang="en-US" sz="1600" i="1">
                          <a:latin typeface="Cambria Math" panose="02040503050406030204" pitchFamily="18" charset="0"/>
                        </a:rPr>
                        <m:t>)=</m:t>
                      </m:r>
                      <m:bar>
                        <m:barPr>
                          <m:pos m:val="top"/>
                          <m:ctrlPr>
                            <a:rPr lang="en-US" sz="1600" i="1">
                              <a:latin typeface="Cambria Math" panose="02040503050406030204" pitchFamily="18" charset="0"/>
                            </a:rPr>
                          </m:ctrlPr>
                        </m:barPr>
                        <m:e>
                          <m:r>
                            <a:rPr lang="en-US" sz="1600" i="1">
                              <a:latin typeface="Cambria Math" panose="02040503050406030204" pitchFamily="18" charset="0"/>
                            </a:rPr>
                            <m:t>𝑌</m:t>
                          </m:r>
                        </m:e>
                      </m:bar>
                    </m:oMath>
                  </m:oMathPara>
                </a14:m>
                <a:endParaRPr lang="en-US" sz="1600" dirty="0">
                  <a:latin typeface="Times New Roman" pitchFamily="18" charset="0"/>
                  <a:cs typeface="Times New Roman" pitchFamily="18" charset="0"/>
                </a:endParaRPr>
              </a:p>
            </p:txBody>
          </p:sp>
        </mc:Choice>
        <mc:Fallback xmlns="">
          <p:sp>
            <p:nvSpPr>
              <p:cNvPr id="6" name="Rectangle 5"/>
              <p:cNvSpPr>
                <a:spLocks noRot="1" noChangeAspect="1" noMove="1" noResize="1" noEditPoints="1" noAdjustHandles="1" noChangeArrowheads="1" noChangeShapeType="1" noTextEdit="1"/>
              </p:cNvSpPr>
              <p:nvPr/>
            </p:nvSpPr>
            <p:spPr>
              <a:xfrm>
                <a:off x="699654" y="3089225"/>
                <a:ext cx="8139546" cy="3719736"/>
              </a:xfrm>
              <a:prstGeom prst="rect">
                <a:avLst/>
              </a:prstGeom>
              <a:blipFill rotWithShape="0">
                <a:blip r:embed="rId3"/>
                <a:stretch>
                  <a:fillRect l="-674"/>
                </a:stretch>
              </a:blipFill>
            </p:spPr>
            <p:txBody>
              <a:bodyPr/>
              <a:lstStyle/>
              <a:p>
                <a:r>
                  <a:rPr lang="en-US">
                    <a:noFill/>
                  </a:rPr>
                  <a:t> </a:t>
                </a:r>
              </a:p>
            </p:txBody>
          </p:sp>
        </mc:Fallback>
      </mc:AlternateContent>
      <p:sp>
        <p:nvSpPr>
          <p:cNvPr id="5" name="Rectangle 4"/>
          <p:cNvSpPr/>
          <p:nvPr/>
        </p:nvSpPr>
        <p:spPr>
          <a:xfrm>
            <a:off x="1843176" y="152400"/>
            <a:ext cx="5366277" cy="507831"/>
          </a:xfrm>
          <a:prstGeom prst="rect">
            <a:avLst/>
          </a:prstGeom>
        </p:spPr>
        <p:txBody>
          <a:bodyPr wrap="none">
            <a:spAutoFit/>
          </a:bodyPr>
          <a:lstStyle/>
          <a:p>
            <a:pPr algn="just">
              <a:lnSpc>
                <a:spcPct val="150000"/>
              </a:lnSpc>
            </a:pPr>
            <a:r>
              <a:rPr lang="en-US" b="1" u="sng" dirty="0" smtClean="0">
                <a:latin typeface="Times New Roman" pitchFamily="18" charset="0"/>
                <a:cs typeface="Times New Roman" pitchFamily="18" charset="0"/>
              </a:rPr>
              <a:t>Indicator Variable or Corn Field Approach (Contd.)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6762233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685800" y="1447800"/>
                <a:ext cx="6858000" cy="4495800"/>
              </a:xfrm>
              <a:prstGeom prst="rect">
                <a:avLst/>
              </a:prstGeom>
            </p:spPr>
            <p:txBody>
              <a:bodyPr wrap="square">
                <a:spAutoFit/>
              </a:bodyPr>
              <a:lstStyle/>
              <a:p>
                <a:r>
                  <a:rPr lang="en-US" dirty="0">
                    <a:latin typeface="Times New Roman" pitchFamily="18" charset="0"/>
                    <a:cs typeface="Times New Roman" pitchFamily="18" charset="0"/>
                  </a:rPr>
                  <a:t>For variance </a:t>
                </a:r>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𝑣𝑎𝑟</m:t>
                      </m:r>
                      <m:r>
                        <a:rPr lang="en-US" i="1">
                          <a:latin typeface="Cambria Math" panose="02040503050406030204" pitchFamily="18" charset="0"/>
                        </a:rPr>
                        <m:t>(</m:t>
                      </m:r>
                      <m:bar>
                        <m:barPr>
                          <m:pos m:val="top"/>
                          <m:ctrlPr>
                            <a:rPr lang="en-US" i="1">
                              <a:latin typeface="Cambria Math" panose="02040503050406030204" pitchFamily="18" charset="0"/>
                            </a:rPr>
                          </m:ctrlPr>
                        </m:barPr>
                        <m:e>
                          <m:r>
                            <a:rPr lang="en-US" i="1">
                              <a:latin typeface="Cambria Math" panose="02040503050406030204" pitchFamily="18" charset="0"/>
                            </a:rPr>
                            <m:t>𝑦</m:t>
                          </m:r>
                        </m:e>
                      </m:bar>
                      <m:r>
                        <a:rPr lang="en-US" i="1">
                          <a:latin typeface="Cambria Math" panose="02040503050406030204" pitchFamily="18" charset="0"/>
                        </a:rPr>
                        <m:t>)=</m:t>
                      </m:r>
                      <m:r>
                        <a:rPr lang="en-US" i="1">
                          <a:latin typeface="Cambria Math" panose="02040503050406030204" pitchFamily="18" charset="0"/>
                        </a:rPr>
                        <m:t>𝑣𝑎𝑟</m:t>
                      </m: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𝑛</m:t>
                          </m:r>
                        </m:den>
                      </m:f>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sSub>
                            <m:sSubPr>
                              <m:ctrlPr>
                                <a:rPr lang="en-US" i="1">
                                  <a:latin typeface="Cambria Math" panose="02040503050406030204" pitchFamily="18" charset="0"/>
                                </a:rPr>
                              </m:ctrlPr>
                            </m:sSubPr>
                            <m:e>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𝑖</m:t>
                                  </m:r>
                                </m:sub>
                              </m:sSub>
                              <m:r>
                                <a:rPr lang="en-US" i="1">
                                  <a:latin typeface="Cambria Math" panose="02040503050406030204" pitchFamily="18" charset="0"/>
                                </a:rPr>
                                <m:t>𝑦</m:t>
                              </m:r>
                            </m:e>
                            <m:sub>
                              <m:r>
                                <a:rPr lang="en-US" i="1">
                                  <a:latin typeface="Cambria Math" panose="02040503050406030204" pitchFamily="18" charset="0"/>
                                </a:rPr>
                                <m:t>𝑖</m:t>
                              </m:r>
                            </m:sub>
                          </m:sSub>
                        </m:e>
                      </m:nary>
                      <m:r>
                        <a:rPr lang="en-US" i="1">
                          <a:latin typeface="Cambria Math" panose="02040503050406030204" pitchFamily="18" charset="0"/>
                        </a:rPr>
                        <m:t>)</m:t>
                      </m:r>
                    </m:oMath>
                  </m:oMathPara>
                </a14:m>
                <a:endParaRPr lang="en-US"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𝑣𝑎𝑟</m:t>
                      </m:r>
                      <m:r>
                        <a:rPr lang="en-US" i="1">
                          <a:latin typeface="Cambria Math" panose="02040503050406030204" pitchFamily="18" charset="0"/>
                        </a:rPr>
                        <m:t>(</m:t>
                      </m:r>
                      <m:bar>
                        <m:barPr>
                          <m:pos m:val="top"/>
                          <m:ctrlPr>
                            <a:rPr lang="en-US" i="1">
                              <a:latin typeface="Cambria Math" panose="02040503050406030204" pitchFamily="18" charset="0"/>
                            </a:rPr>
                          </m:ctrlPr>
                        </m:barPr>
                        <m:e>
                          <m:r>
                            <a:rPr lang="en-US" i="1">
                              <a:latin typeface="Cambria Math" panose="02040503050406030204" pitchFamily="18" charset="0"/>
                            </a:rPr>
                            <m:t>𝑦</m:t>
                          </m:r>
                        </m:e>
                      </m:ba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i="1">
                                  <a:latin typeface="Cambria Math" panose="02040503050406030204" pitchFamily="18" charset="0"/>
                                </a:rPr>
                                <m:t>2</m:t>
                              </m:r>
                            </m:sup>
                          </m:sSup>
                        </m:den>
                      </m:f>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sSup>
                            <m:sSupPr>
                              <m:ctrlPr>
                                <a:rPr lang="en-US" i="1">
                                  <a:latin typeface="Cambria Math" panose="02040503050406030204" pitchFamily="18" charset="0"/>
                                </a:rPr>
                              </m:ctrlPr>
                            </m:sSupPr>
                            <m:e>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m:t>
                                  </m:r>
                                </m:sub>
                              </m:sSub>
                            </m:e>
                            <m:sup>
                              <m:r>
                                <a:rPr lang="en-US" i="1">
                                  <a:latin typeface="Cambria Math" panose="02040503050406030204" pitchFamily="18" charset="0"/>
                                </a:rPr>
                                <m:t>2</m:t>
                              </m:r>
                            </m:sup>
                          </m:sSup>
                          <m:r>
                            <a:rPr lang="en-US" i="1">
                              <a:latin typeface="Cambria Math" panose="02040503050406030204" pitchFamily="18" charset="0"/>
                            </a:rPr>
                            <m:t>𝑣𝑎𝑟</m:t>
                          </m:r>
                          <m:r>
                            <a:rPr lang="en-US" i="1">
                              <a:latin typeface="Cambria Math" panose="02040503050406030204" pitchFamily="18" charset="0"/>
                            </a:rPr>
                            <m:t>(</m:t>
                          </m:r>
                        </m:e>
                      </m:nary>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𝑖</m:t>
                          </m:r>
                        </m:sub>
                      </m:sSub>
                      <m:r>
                        <a:rPr lang="en-US" i="1">
                          <a:latin typeface="Cambria Math" panose="02040503050406030204" pitchFamily="18" charset="0"/>
                        </a:rPr>
                        <m:t>)+</m:t>
                      </m:r>
                      <m:nary>
                        <m:naryPr>
                          <m:chr m:val="∑"/>
                          <m:limLoc m:val="undOvr"/>
                          <m:supHide m:val="on"/>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e>
                          <m:nary>
                            <m:naryPr>
                              <m:chr m:val="∑"/>
                              <m:limLoc m:val="undOvr"/>
                              <m:supHide m:val="on"/>
                              <m:ctrlPr>
                                <a:rPr lang="en-US" i="1">
                                  <a:latin typeface="Cambria Math" panose="02040503050406030204" pitchFamily="18" charset="0"/>
                                </a:rPr>
                              </m:ctrlPr>
                            </m:naryPr>
                            <m:sub>
                              <m:r>
                                <a:rPr lang="en-US" i="1">
                                  <a:latin typeface="Cambria Math" panose="02040503050406030204" pitchFamily="18" charset="0"/>
                                </a:rPr>
                                <m:t>𝑗</m:t>
                              </m:r>
                              <m:r>
                                <a:rPr lang="en-US" i="1">
                                  <a:latin typeface="Cambria Math" panose="02040503050406030204" pitchFamily="18" charset="0"/>
                                </a:rPr>
                                <m:t>≠</m:t>
                              </m:r>
                              <m:r>
                                <a:rPr lang="en-US" i="1">
                                  <a:latin typeface="Cambria Math" panose="02040503050406030204" pitchFamily="18" charset="0"/>
                                </a:rPr>
                                <m:t>𝑖</m:t>
                              </m:r>
                              <m:r>
                                <a:rPr lang="en-US" i="1">
                                  <a:latin typeface="Cambria Math" panose="02040503050406030204" pitchFamily="18" charset="0"/>
                                </a:rPr>
                                <m:t>=1</m:t>
                              </m:r>
                            </m:sub>
                            <m:sup/>
                            <m:e>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𝑗</m:t>
                                  </m:r>
                                </m:sub>
                              </m:sSub>
                              <m:r>
                                <a:rPr lang="en-US" i="1">
                                  <a:latin typeface="Cambria Math" panose="02040503050406030204" pitchFamily="18" charset="0"/>
                                </a:rPr>
                                <m:t>𝑐𝑜𝑣</m:t>
                              </m:r>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𝑖</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𝑗</m:t>
                                      </m:r>
                                    </m:sub>
                                  </m:sSub>
                                </m:e>
                              </m:d>
                            </m:e>
                          </m:nary>
                        </m:e>
                      </m:nary>
                      <m:r>
                        <a:rPr lang="en-US" i="1">
                          <a:latin typeface="Cambria Math" panose="02040503050406030204" pitchFamily="18" charset="0"/>
                        </a:rPr>
                        <m:t>]</m:t>
                      </m:r>
                    </m:oMath>
                  </m:oMathPara>
                </a14:m>
                <a:endParaRPr lang="en-US"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𝑣𝑎𝑟</m:t>
                      </m:r>
                      <m:r>
                        <a:rPr lang="en-US" i="1">
                          <a:latin typeface="Cambria Math" panose="02040503050406030204" pitchFamily="18" charset="0"/>
                        </a:rPr>
                        <m:t>(</m:t>
                      </m:r>
                      <m:bar>
                        <m:barPr>
                          <m:pos m:val="top"/>
                          <m:ctrlPr>
                            <a:rPr lang="en-US" i="1">
                              <a:latin typeface="Cambria Math" panose="02040503050406030204" pitchFamily="18" charset="0"/>
                            </a:rPr>
                          </m:ctrlPr>
                        </m:barPr>
                        <m:e>
                          <m:r>
                            <a:rPr lang="en-US" i="1">
                              <a:latin typeface="Cambria Math" panose="02040503050406030204" pitchFamily="18" charset="0"/>
                            </a:rPr>
                            <m:t>𝑦</m:t>
                          </m:r>
                        </m:e>
                      </m:ba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sSup>
                            <m:sSupPr>
                              <m:ctrlPr>
                                <a:rPr lang="en-US" i="1">
                                  <a:latin typeface="Cambria Math" panose="02040503050406030204" pitchFamily="18" charset="0"/>
                                </a:rPr>
                              </m:ctrlPr>
                            </m:sSupPr>
                            <m:e>
                              <m:r>
                                <a:rPr lang="en-US" i="1">
                                  <a:latin typeface="Cambria Math" panose="02040503050406030204" pitchFamily="18" charset="0"/>
                                </a:rPr>
                                <m:t>𝑛</m:t>
                              </m:r>
                            </m:e>
                            <m:sup>
                              <m:r>
                                <a:rPr lang="en-US" i="1">
                                  <a:latin typeface="Cambria Math" panose="02040503050406030204" pitchFamily="18" charset="0"/>
                                </a:rPr>
                                <m:t>2</m:t>
                              </m:r>
                            </m:sup>
                          </m:sSup>
                        </m:den>
                      </m:f>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sSup>
                            <m:sSupPr>
                              <m:ctrlPr>
                                <a:rPr lang="en-US" i="1">
                                  <a:latin typeface="Cambria Math" panose="02040503050406030204" pitchFamily="18" charset="0"/>
                                </a:rPr>
                              </m:ctrlPr>
                            </m:sSupPr>
                            <m:e>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m:t>
                                  </m:r>
                                </m:sub>
                              </m:sSub>
                            </m:e>
                            <m:sup>
                              <m:r>
                                <a:rPr lang="en-US" i="1">
                                  <a:latin typeface="Cambria Math" panose="02040503050406030204" pitchFamily="18" charset="0"/>
                                </a:rPr>
                                <m:t>2</m:t>
                              </m:r>
                            </m:sup>
                          </m:sSup>
                          <m:r>
                            <a:rPr lang="en-US" i="1">
                              <a:latin typeface="Cambria Math" panose="02040503050406030204" pitchFamily="18" charset="0"/>
                            </a:rPr>
                            <m:t>(</m:t>
                          </m:r>
                        </m:e>
                      </m:nary>
                      <m:f>
                        <m:fPr>
                          <m:ctrlPr>
                            <a:rPr lang="en-US" i="1">
                              <a:latin typeface="Cambria Math" panose="02040503050406030204" pitchFamily="18" charset="0"/>
                            </a:rPr>
                          </m:ctrlPr>
                        </m:fPr>
                        <m:num>
                          <m:r>
                            <a:rPr lang="en-US" i="1">
                              <a:latin typeface="Cambria Math" panose="02040503050406030204" pitchFamily="18" charset="0"/>
                            </a:rPr>
                            <m:t>𝑛</m:t>
                          </m:r>
                          <m:d>
                            <m:dPr>
                              <m:ctrlPr>
                                <a:rPr lang="en-US" i="1">
                                  <a:latin typeface="Cambria Math" panose="02040503050406030204" pitchFamily="18" charset="0"/>
                                </a:rPr>
                              </m:ctrlPr>
                            </m:dPr>
                            <m:e>
                              <m:r>
                                <a:rPr lang="en-US" i="1">
                                  <a:latin typeface="Cambria Math" panose="02040503050406030204" pitchFamily="18" charset="0"/>
                                </a:rPr>
                                <m:t>𝑁</m:t>
                              </m:r>
                              <m:r>
                                <a:rPr lang="en-US" i="1">
                                  <a:latin typeface="Cambria Math" panose="02040503050406030204" pitchFamily="18" charset="0"/>
                                </a:rPr>
                                <m:t>−1</m:t>
                              </m:r>
                            </m:e>
                          </m:d>
                        </m:num>
                        <m:den>
                          <m:sSup>
                            <m:sSupPr>
                              <m:ctrlPr>
                                <a:rPr lang="en-US" i="1">
                                  <a:latin typeface="Cambria Math" panose="02040503050406030204" pitchFamily="18" charset="0"/>
                                </a:rPr>
                              </m:ctrlPr>
                            </m:sSupPr>
                            <m:e>
                              <m:r>
                                <a:rPr lang="en-US" i="1">
                                  <a:latin typeface="Cambria Math" panose="02040503050406030204" pitchFamily="18" charset="0"/>
                                </a:rPr>
                                <m:t>𝑁</m:t>
                              </m:r>
                            </m:e>
                            <m:sup>
                              <m:r>
                                <a:rPr lang="en-US" i="1">
                                  <a:latin typeface="Cambria Math" panose="02040503050406030204" pitchFamily="18" charset="0"/>
                                </a:rPr>
                                <m:t>2</m:t>
                              </m:r>
                            </m:sup>
                          </m:sSup>
                        </m:den>
                      </m:f>
                      <m:r>
                        <a:rPr lang="en-US" i="1">
                          <a:latin typeface="Cambria Math" panose="02040503050406030204" pitchFamily="18" charset="0"/>
                        </a:rPr>
                        <m:t>)−</m:t>
                      </m:r>
                      <m:nary>
                        <m:naryPr>
                          <m:chr m:val="∑"/>
                          <m:limLoc m:val="undOvr"/>
                          <m:supHide m:val="on"/>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e>
                          <m:nary>
                            <m:naryPr>
                              <m:chr m:val="∑"/>
                              <m:limLoc m:val="undOvr"/>
                              <m:supHide m:val="on"/>
                              <m:ctrlPr>
                                <a:rPr lang="en-US" i="1">
                                  <a:latin typeface="Cambria Math" panose="02040503050406030204" pitchFamily="18" charset="0"/>
                                </a:rPr>
                              </m:ctrlPr>
                            </m:naryPr>
                            <m:sub>
                              <m:r>
                                <a:rPr lang="en-US" i="1">
                                  <a:latin typeface="Cambria Math" panose="02040503050406030204" pitchFamily="18" charset="0"/>
                                </a:rPr>
                                <m:t>𝑗</m:t>
                              </m:r>
                              <m:r>
                                <a:rPr lang="en-US" i="1">
                                  <a:latin typeface="Cambria Math" panose="02040503050406030204" pitchFamily="18" charset="0"/>
                                </a:rPr>
                                <m:t>≠</m:t>
                              </m:r>
                              <m:r>
                                <a:rPr lang="en-US" i="1">
                                  <a:latin typeface="Cambria Math" panose="02040503050406030204" pitchFamily="18" charset="0"/>
                                </a:rPr>
                                <m:t>𝑖</m:t>
                              </m:r>
                              <m:r>
                                <a:rPr lang="en-US" i="1">
                                  <a:latin typeface="Cambria Math" panose="02040503050406030204" pitchFamily="18" charset="0"/>
                                </a:rPr>
                                <m:t>=1</m:t>
                              </m:r>
                            </m:sub>
                            <m:sup/>
                            <m:e>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𝑗</m:t>
                                  </m:r>
                                </m:sub>
                              </m:sSub>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𝑛</m:t>
                                  </m:r>
                                </m:num>
                                <m:den>
                                  <m:sSup>
                                    <m:sSupPr>
                                      <m:ctrlPr>
                                        <a:rPr lang="en-US" i="1">
                                          <a:latin typeface="Cambria Math" panose="02040503050406030204" pitchFamily="18" charset="0"/>
                                        </a:rPr>
                                      </m:ctrlPr>
                                    </m:sSupPr>
                                    <m:e>
                                      <m:r>
                                        <a:rPr lang="en-US" i="1">
                                          <a:latin typeface="Cambria Math" panose="02040503050406030204" pitchFamily="18" charset="0"/>
                                        </a:rPr>
                                        <m:t>𝑁</m:t>
                                      </m:r>
                                    </m:e>
                                    <m:sup>
                                      <m:r>
                                        <a:rPr lang="en-US" i="1">
                                          <a:latin typeface="Cambria Math" panose="02040503050406030204" pitchFamily="18" charset="0"/>
                                        </a:rPr>
                                        <m:t>2</m:t>
                                      </m:r>
                                    </m:sup>
                                  </m:sSup>
                                </m:den>
                              </m:f>
                              <m:r>
                                <a:rPr lang="en-US" i="1">
                                  <a:latin typeface="Cambria Math" panose="02040503050406030204" pitchFamily="18" charset="0"/>
                                </a:rPr>
                                <m:t>)</m:t>
                              </m:r>
                            </m:e>
                          </m:nary>
                        </m:e>
                      </m:nary>
                      <m:r>
                        <a:rPr lang="en-US" i="1">
                          <a:latin typeface="Cambria Math" panose="02040503050406030204" pitchFamily="18" charset="0"/>
                        </a:rPr>
                        <m:t>]</m:t>
                      </m:r>
                    </m:oMath>
                  </m:oMathPara>
                </a14:m>
                <a:endParaRPr lang="en-US"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𝑣𝑎𝑟</m:t>
                      </m:r>
                      <m:d>
                        <m:dPr>
                          <m:ctrlPr>
                            <a:rPr lang="en-US" i="1">
                              <a:latin typeface="Cambria Math" panose="02040503050406030204" pitchFamily="18" charset="0"/>
                            </a:rPr>
                          </m:ctrlPr>
                        </m:dPr>
                        <m:e>
                          <m:bar>
                            <m:barPr>
                              <m:pos m:val="top"/>
                              <m:ctrlPr>
                                <a:rPr lang="en-US" i="1">
                                  <a:latin typeface="Cambria Math" panose="02040503050406030204" pitchFamily="18" charset="0"/>
                                </a:rPr>
                              </m:ctrlPr>
                            </m:barPr>
                            <m:e>
                              <m:r>
                                <a:rPr lang="en-US" i="1">
                                  <a:latin typeface="Cambria Math" panose="02040503050406030204" pitchFamily="18" charset="0"/>
                                </a:rPr>
                                <m:t>𝑦</m:t>
                              </m:r>
                            </m:e>
                          </m:bar>
                        </m:e>
                      </m:d>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𝑁</m:t>
                          </m:r>
                          <m:r>
                            <a:rPr lang="en-US" i="1">
                              <a:latin typeface="Cambria Math" panose="02040503050406030204" pitchFamily="18" charset="0"/>
                            </a:rPr>
                            <m:t>−1</m:t>
                          </m:r>
                        </m:num>
                        <m:den>
                          <m:r>
                            <a:rPr lang="en-US" i="1">
                              <a:latin typeface="Cambria Math" panose="02040503050406030204" pitchFamily="18" charset="0"/>
                            </a:rPr>
                            <m:t>𝑛𝑁</m:t>
                          </m:r>
                        </m:den>
                      </m:f>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𝑁</m:t>
                          </m:r>
                          <m:r>
                            <a:rPr lang="en-US" i="1">
                              <a:latin typeface="Cambria Math" panose="02040503050406030204" pitchFamily="18" charset="0"/>
                            </a:rPr>
                            <m:t>−1</m:t>
                          </m:r>
                        </m:den>
                      </m:f>
                      <m:r>
                        <a:rPr lang="en-US" i="1">
                          <a:latin typeface="Cambria Math" panose="02040503050406030204" pitchFamily="18" charset="0"/>
                        </a:rPr>
                        <m:t>[</m:t>
                      </m:r>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sSup>
                            <m:sSupPr>
                              <m:ctrlPr>
                                <a:rPr lang="en-US" i="1">
                                  <a:latin typeface="Cambria Math" panose="02040503050406030204" pitchFamily="18" charset="0"/>
                                </a:rPr>
                              </m:ctrlPr>
                            </m:sSupPr>
                            <m:e>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𝑖</m:t>
                                  </m:r>
                                </m:sub>
                              </m:sSub>
                            </m:e>
                            <m:sup>
                              <m:r>
                                <a:rPr lang="en-US" i="1">
                                  <a:latin typeface="Cambria Math" panose="02040503050406030204" pitchFamily="18" charset="0"/>
                                </a:rPr>
                                <m:t>2</m:t>
                              </m:r>
                            </m:sup>
                          </m:sSup>
                        </m:e>
                      </m:nary>
                      <m:r>
                        <a:rPr lang="en-US" i="1">
                          <a:latin typeface="Cambria Math" panose="02040503050406030204" pitchFamily="18" charset="0"/>
                        </a:rPr>
                        <m:t>−</m:t>
                      </m:r>
                      <m:r>
                        <a:rPr lang="en-US" i="1">
                          <a:latin typeface="Cambria Math" panose="02040503050406030204" pitchFamily="18" charset="0"/>
                        </a:rPr>
                        <m:t>𝑁</m:t>
                      </m:r>
                      <m:sSup>
                        <m:sSupPr>
                          <m:ctrlPr>
                            <a:rPr lang="en-US" i="1">
                              <a:latin typeface="Cambria Math" panose="02040503050406030204" pitchFamily="18" charset="0"/>
                            </a:rPr>
                          </m:ctrlPr>
                        </m:sSupPr>
                        <m:e>
                          <m:bar>
                            <m:barPr>
                              <m:pos m:val="top"/>
                              <m:ctrlPr>
                                <a:rPr lang="en-US" i="1">
                                  <a:latin typeface="Cambria Math" panose="02040503050406030204" pitchFamily="18" charset="0"/>
                                </a:rPr>
                              </m:ctrlPr>
                            </m:barPr>
                            <m:e>
                              <m:r>
                                <a:rPr lang="en-US" i="1">
                                  <a:latin typeface="Cambria Math" panose="02040503050406030204" pitchFamily="18" charset="0"/>
                                </a:rPr>
                                <m:t>𝑌</m:t>
                              </m:r>
                            </m:e>
                          </m:bar>
                        </m:e>
                        <m:sup>
                          <m:r>
                            <a:rPr lang="en-US" i="1">
                              <a:latin typeface="Cambria Math" panose="02040503050406030204" pitchFamily="18" charset="0"/>
                            </a:rPr>
                            <m:t>2</m:t>
                          </m:r>
                        </m:sup>
                      </m:sSup>
                      <m:r>
                        <a:rPr lang="en-US" i="1">
                          <a:latin typeface="Cambria Math" panose="02040503050406030204" pitchFamily="18" charset="0"/>
                        </a:rPr>
                        <m:t>]</m:t>
                      </m:r>
                    </m:oMath>
                  </m:oMathPara>
                </a14:m>
                <a:endParaRPr lang="en-US"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𝑣𝑎𝑟</m:t>
                      </m:r>
                      <m:d>
                        <m:dPr>
                          <m:ctrlPr>
                            <a:rPr lang="en-US" i="1">
                              <a:latin typeface="Cambria Math" panose="02040503050406030204" pitchFamily="18" charset="0"/>
                            </a:rPr>
                          </m:ctrlPr>
                        </m:dPr>
                        <m:e>
                          <m:bar>
                            <m:barPr>
                              <m:pos m:val="top"/>
                              <m:ctrlPr>
                                <a:rPr lang="en-US" i="1">
                                  <a:latin typeface="Cambria Math" panose="02040503050406030204" pitchFamily="18" charset="0"/>
                                </a:rPr>
                              </m:ctrlPr>
                            </m:barPr>
                            <m:e>
                              <m:r>
                                <a:rPr lang="en-US" i="1">
                                  <a:latin typeface="Cambria Math" panose="02040503050406030204" pitchFamily="18" charset="0"/>
                                </a:rPr>
                                <m:t>𝑦</m:t>
                              </m:r>
                            </m:e>
                          </m:bar>
                        </m:e>
                      </m:d>
                      <m:r>
                        <a:rPr lang="en-US" i="1">
                          <a:latin typeface="Cambria Math" panose="02040503050406030204" pitchFamily="18" charset="0"/>
                        </a:rPr>
                        <m:t>=</m:t>
                      </m:r>
                      <m:d>
                        <m:dPr>
                          <m:ctrlPr>
                            <a:rPr lang="en-US" i="1">
                              <a:latin typeface="Cambria Math" panose="02040503050406030204" pitchFamily="18" charset="0"/>
                            </a:rPr>
                          </m:ctrlPr>
                        </m:dPr>
                        <m:e>
                          <m:f>
                            <m:fPr>
                              <m:ctrlPr>
                                <a:rPr lang="en-US" i="1">
                                  <a:latin typeface="Cambria Math" panose="02040503050406030204" pitchFamily="18" charset="0"/>
                                </a:rPr>
                              </m:ctrlPr>
                            </m:fPr>
                            <m:num>
                              <m:r>
                                <a:rPr lang="en-US" i="1">
                                  <a:latin typeface="Cambria Math" panose="02040503050406030204" pitchFamily="18" charset="0"/>
                                </a:rPr>
                                <m:t>𝑁</m:t>
                              </m:r>
                              <m:r>
                                <a:rPr lang="en-US" i="1">
                                  <a:latin typeface="Cambria Math" panose="02040503050406030204" pitchFamily="18" charset="0"/>
                                </a:rPr>
                                <m:t>−1</m:t>
                              </m:r>
                            </m:num>
                            <m:den>
                              <m:r>
                                <a:rPr lang="en-US" i="1">
                                  <a:latin typeface="Cambria Math" panose="02040503050406030204" pitchFamily="18" charset="0"/>
                                </a:rPr>
                                <m:t>𝑛𝑁</m:t>
                              </m:r>
                            </m:den>
                          </m:f>
                        </m:e>
                      </m:d>
                      <m:sSup>
                        <m:sSupPr>
                          <m:ctrlPr>
                            <a:rPr lang="en-US" i="1">
                              <a:latin typeface="Cambria Math" panose="02040503050406030204" pitchFamily="18" charset="0"/>
                            </a:rPr>
                          </m:ctrlPr>
                        </m:sSupPr>
                        <m:e>
                          <m:r>
                            <a:rPr lang="en-US" i="1">
                              <a:latin typeface="Cambria Math" panose="02040503050406030204" pitchFamily="18" charset="0"/>
                            </a:rPr>
                            <m:t>𝑆</m:t>
                          </m:r>
                        </m:e>
                        <m:sup>
                          <m:r>
                            <a:rPr lang="en-US" i="1">
                              <a:latin typeface="Cambria Math" panose="02040503050406030204" pitchFamily="18" charset="0"/>
                            </a:rPr>
                            <m:t>2</m:t>
                          </m:r>
                        </m:sup>
                      </m:sSup>
                    </m:oMath>
                  </m:oMathPara>
                </a14:m>
                <a:endParaRPr lang="en-US"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685800" y="1447800"/>
                <a:ext cx="6858000" cy="4495800"/>
              </a:xfrm>
              <a:prstGeom prst="rect">
                <a:avLst/>
              </a:prstGeom>
              <a:blipFill rotWithShape="1">
                <a:blip r:embed="rId2"/>
                <a:stretch>
                  <a:fillRect l="-800" t="-678"/>
                </a:stretch>
              </a:blipFill>
            </p:spPr>
            <p:txBody>
              <a:bodyPr/>
              <a:lstStyle/>
              <a:p>
                <a:r>
                  <a:rPr lang="en-US">
                    <a:noFill/>
                  </a:rPr>
                  <a:t> </a:t>
                </a:r>
              </a:p>
            </p:txBody>
          </p:sp>
        </mc:Fallback>
      </mc:AlternateContent>
      <p:sp>
        <p:nvSpPr>
          <p:cNvPr id="5" name="Rectangle 4"/>
          <p:cNvSpPr/>
          <p:nvPr/>
        </p:nvSpPr>
        <p:spPr>
          <a:xfrm>
            <a:off x="1843176" y="152400"/>
            <a:ext cx="5366277" cy="507831"/>
          </a:xfrm>
          <a:prstGeom prst="rect">
            <a:avLst/>
          </a:prstGeom>
        </p:spPr>
        <p:txBody>
          <a:bodyPr wrap="none">
            <a:spAutoFit/>
          </a:bodyPr>
          <a:lstStyle/>
          <a:p>
            <a:pPr algn="just">
              <a:lnSpc>
                <a:spcPct val="150000"/>
              </a:lnSpc>
            </a:pPr>
            <a:r>
              <a:rPr lang="en-US" b="1" u="sng" dirty="0" smtClean="0">
                <a:latin typeface="Times New Roman" pitchFamily="18" charset="0"/>
                <a:cs typeface="Times New Roman" pitchFamily="18" charset="0"/>
              </a:rPr>
              <a:t>Indicator Variable or Corn Field Approach (Contd.)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6871729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457200" y="931002"/>
                <a:ext cx="7848600" cy="4021998"/>
              </a:xfrm>
              <a:prstGeom prst="rect">
                <a:avLst/>
              </a:prstGeom>
            </p:spPr>
            <p:txBody>
              <a:bodyPr wrap="square">
                <a:spAutoFit/>
              </a:bodyPr>
              <a:lstStyle/>
              <a:p>
                <a:pPr algn="just">
                  <a:lnSpc>
                    <a:spcPct val="150000"/>
                  </a:lnSpc>
                </a:pPr>
                <a:r>
                  <a:rPr lang="en-US" sz="2400" b="1" dirty="0">
                    <a:latin typeface="Times New Roman" pitchFamily="18" charset="0"/>
                    <a:cs typeface="Times New Roman" pitchFamily="18" charset="0"/>
                  </a:rPr>
                  <a:t>Note:</a:t>
                </a:r>
              </a:p>
              <a:p>
                <a:pPr algn="just">
                  <a:lnSpc>
                    <a:spcPct val="150000"/>
                  </a:lnSpc>
                </a:pPr>
                <a:r>
                  <a:rPr lang="en-US" sz="2400" dirty="0">
                    <a:latin typeface="Times New Roman" pitchFamily="18" charset="0"/>
                    <a:cs typeface="Times New Roman" pitchFamily="18" charset="0"/>
                  </a:rPr>
                  <a:t>In sampling with replacement ay unit may appear (i=1,2,…,n) times in the sample. Let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i="1">
                            <a:latin typeface="Cambria Math" panose="02040503050406030204" pitchFamily="18" charset="0"/>
                          </a:rPr>
                          <m:t>𝑖</m:t>
                        </m:r>
                      </m:sub>
                    </m:sSub>
                  </m:oMath>
                </a14:m>
                <a:r>
                  <a:rPr lang="en-US" sz="2400" dirty="0">
                    <a:latin typeface="Times New Roman" pitchFamily="18" charset="0"/>
                    <a:cs typeface="Times New Roman" pitchFamily="18" charset="0"/>
                  </a:rPr>
                  <a:t> be the no. of times that the </a:t>
                </a:r>
                <a14:m>
                  <m:oMath xmlns:m="http://schemas.openxmlformats.org/officeDocument/2006/math">
                    <m:sSup>
                      <m:sSupPr>
                        <m:ctrlPr>
                          <a:rPr lang="en-US" sz="2400" i="1">
                            <a:latin typeface="Cambria Math" panose="02040503050406030204" pitchFamily="18" charset="0"/>
                          </a:rPr>
                        </m:ctrlPr>
                      </m:sSupPr>
                      <m:e>
                        <m:r>
                          <a:rPr lang="en-US" sz="2400" i="1">
                            <a:latin typeface="Cambria Math" panose="02040503050406030204" pitchFamily="18" charset="0"/>
                          </a:rPr>
                          <m:t>𝑖</m:t>
                        </m:r>
                      </m:e>
                      <m:sup>
                        <m:r>
                          <a:rPr lang="en-US" sz="2400" i="1">
                            <a:latin typeface="Cambria Math" panose="02040503050406030204" pitchFamily="18" charset="0"/>
                          </a:rPr>
                          <m:t>𝑡h</m:t>
                        </m:r>
                      </m:sup>
                    </m:sSup>
                  </m:oMath>
                </a14:m>
                <a:r>
                  <a:rPr lang="en-US" sz="2400" dirty="0">
                    <a:latin typeface="Times New Roman" pitchFamily="18" charset="0"/>
                    <a:cs typeface="Times New Roman" pitchFamily="18" charset="0"/>
                  </a:rPr>
                  <a:t> population unit appears in the sample. Indicator variable for a simple draw follows Bernoulli distribution and binomial distribution for n draws. The joint probability distribution of the indicator variable is the multinomial distribution.</a:t>
                </a:r>
              </a:p>
            </p:txBody>
          </p:sp>
        </mc:Choice>
        <mc:Fallback xmlns="">
          <p:sp>
            <p:nvSpPr>
              <p:cNvPr id="3" name="Rectangle 2"/>
              <p:cNvSpPr>
                <a:spLocks noRot="1" noChangeAspect="1" noMove="1" noResize="1" noEditPoints="1" noAdjustHandles="1" noChangeArrowheads="1" noChangeShapeType="1" noTextEdit="1"/>
              </p:cNvSpPr>
              <p:nvPr/>
            </p:nvSpPr>
            <p:spPr>
              <a:xfrm>
                <a:off x="457200" y="931002"/>
                <a:ext cx="7848600" cy="4021998"/>
              </a:xfrm>
              <a:prstGeom prst="rect">
                <a:avLst/>
              </a:prstGeom>
              <a:blipFill rotWithShape="0">
                <a:blip r:embed="rId2"/>
                <a:stretch>
                  <a:fillRect l="-1165" r="-1087"/>
                </a:stretch>
              </a:blipFill>
            </p:spPr>
            <p:txBody>
              <a:bodyPr/>
              <a:lstStyle/>
              <a:p>
                <a:r>
                  <a:rPr lang="en-US">
                    <a:noFill/>
                  </a:rPr>
                  <a:t> </a:t>
                </a:r>
              </a:p>
            </p:txBody>
          </p:sp>
        </mc:Fallback>
      </mc:AlternateContent>
      <p:sp>
        <p:nvSpPr>
          <p:cNvPr id="4" name="Rectangle 3"/>
          <p:cNvSpPr/>
          <p:nvPr/>
        </p:nvSpPr>
        <p:spPr>
          <a:xfrm>
            <a:off x="1843176" y="152400"/>
            <a:ext cx="5366277" cy="507831"/>
          </a:xfrm>
          <a:prstGeom prst="rect">
            <a:avLst/>
          </a:prstGeom>
        </p:spPr>
        <p:txBody>
          <a:bodyPr wrap="none">
            <a:spAutoFit/>
          </a:bodyPr>
          <a:lstStyle/>
          <a:p>
            <a:pPr algn="just">
              <a:lnSpc>
                <a:spcPct val="150000"/>
              </a:lnSpc>
            </a:pPr>
            <a:r>
              <a:rPr lang="en-US" b="1" u="sng" dirty="0" smtClean="0">
                <a:latin typeface="Times New Roman" pitchFamily="18" charset="0"/>
                <a:cs typeface="Times New Roman" pitchFamily="18" charset="0"/>
              </a:rPr>
              <a:t>Indicator Variable or Corn Field Approach (Contd.)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37410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4" name="Rectangle 13"/>
              <p:cNvSpPr/>
              <p:nvPr/>
            </p:nvSpPr>
            <p:spPr>
              <a:xfrm>
                <a:off x="152400" y="1214651"/>
                <a:ext cx="8305800" cy="2957541"/>
              </a:xfrm>
              <a:prstGeom prst="rect">
                <a:avLst/>
              </a:prstGeom>
            </p:spPr>
            <p:txBody>
              <a:bodyPr wrap="square">
                <a:spAutoFit/>
              </a:bodyPr>
              <a:lstStyle/>
              <a:p>
                <a:pPr algn="just">
                  <a:lnSpc>
                    <a:spcPct val="150000"/>
                  </a:lnSpc>
                </a:pPr>
                <a:r>
                  <a:rPr lang="en-US" b="1" dirty="0" smtClean="0">
                    <a:latin typeface="Times New Roman" pitchFamily="18" charset="0"/>
                    <a:cs typeface="Times New Roman" pitchFamily="18" charset="0"/>
                  </a:rPr>
                  <a:t>Theorem 4: </a:t>
                </a:r>
                <a:r>
                  <a:rPr lang="en-US" b="1" dirty="0">
                    <a:latin typeface="Times New Roman" pitchFamily="18" charset="0"/>
                    <a:cs typeface="Times New Roman" pitchFamily="18" charset="0"/>
                  </a:rPr>
                  <a:t>A SRS of </a:t>
                </a:r>
                <a14:m>
                  <m:oMath xmlns:m="http://schemas.openxmlformats.org/officeDocument/2006/math">
                    <m:r>
                      <a:rPr lang="en-US" b="1" i="1">
                        <a:latin typeface="Cambria Math" panose="02040503050406030204" pitchFamily="18" charset="0"/>
                      </a:rPr>
                      <m:t>𝒏</m:t>
                    </m:r>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𝒏</m:t>
                        </m:r>
                      </m:e>
                      <m:sub>
                        <m:r>
                          <a:rPr lang="en-US" b="1" i="1">
                            <a:latin typeface="Cambria Math" panose="02040503050406030204" pitchFamily="18" charset="0"/>
                          </a:rPr>
                          <m:t>𝟏</m:t>
                        </m:r>
                      </m:sub>
                    </m:sSub>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𝒏</m:t>
                        </m:r>
                      </m:e>
                      <m:sub>
                        <m:r>
                          <a:rPr lang="en-US" b="1" i="1">
                            <a:latin typeface="Cambria Math" panose="02040503050406030204" pitchFamily="18" charset="0"/>
                          </a:rPr>
                          <m:t>𝟐</m:t>
                        </m:r>
                      </m:sub>
                    </m:sSub>
                  </m:oMath>
                </a14:m>
                <a:r>
                  <a:rPr lang="en-US" b="1" dirty="0">
                    <a:latin typeface="Times New Roman" pitchFamily="18" charset="0"/>
                    <a:cs typeface="Times New Roman" pitchFamily="18" charset="0"/>
                  </a:rPr>
                  <a:t> units is drawn from a population of N units, a sub sample of size </a:t>
                </a:r>
                <a14:m>
                  <m:oMath xmlns:m="http://schemas.openxmlformats.org/officeDocument/2006/math">
                    <m:sSub>
                      <m:sSubPr>
                        <m:ctrlPr>
                          <a:rPr lang="en-US" b="1" i="1">
                            <a:latin typeface="Cambria Math" panose="02040503050406030204" pitchFamily="18" charset="0"/>
                          </a:rPr>
                        </m:ctrlPr>
                      </m:sSubPr>
                      <m:e>
                        <m:r>
                          <a:rPr lang="en-US" b="1" i="1">
                            <a:latin typeface="Cambria Math" panose="02040503050406030204" pitchFamily="18" charset="0"/>
                          </a:rPr>
                          <m:t>𝒏</m:t>
                        </m:r>
                      </m:e>
                      <m:sub>
                        <m:r>
                          <a:rPr lang="en-US" b="1" i="1">
                            <a:latin typeface="Cambria Math" panose="02040503050406030204" pitchFamily="18" charset="0"/>
                          </a:rPr>
                          <m:t>𝟏</m:t>
                        </m:r>
                      </m:sub>
                    </m:sSub>
                  </m:oMath>
                </a14:m>
                <a:r>
                  <a:rPr lang="en-US" b="1" dirty="0">
                    <a:latin typeface="Times New Roman" pitchFamily="18" charset="0"/>
                    <a:cs typeface="Times New Roman" pitchFamily="18" charset="0"/>
                  </a:rPr>
                  <a:t> is drawn from the already drawn sample. Let </a:t>
                </a:r>
                <a14:m>
                  <m:oMath xmlns:m="http://schemas.openxmlformats.org/officeDocument/2006/math">
                    <m:bar>
                      <m:barPr>
                        <m:pos m:val="top"/>
                        <m:ctrlPr>
                          <a:rPr lang="en-US" b="1" i="1">
                            <a:latin typeface="Cambria Math" panose="02040503050406030204" pitchFamily="18" charset="0"/>
                          </a:rPr>
                        </m:ctrlPr>
                      </m:barPr>
                      <m:e>
                        <m:r>
                          <a:rPr lang="en-US" b="1" i="1">
                            <a:latin typeface="Cambria Math" panose="02040503050406030204" pitchFamily="18" charset="0"/>
                          </a:rPr>
                          <m:t>𝒚</m:t>
                        </m:r>
                      </m:e>
                    </m:bar>
                    <m:r>
                      <a:rPr lang="en-US" b="1" i="1">
                        <a:latin typeface="Cambria Math" panose="02040503050406030204" pitchFamily="18" charset="0"/>
                      </a:rPr>
                      <m:t>,</m:t>
                    </m:r>
                    <m:sSub>
                      <m:sSubPr>
                        <m:ctrlPr>
                          <a:rPr lang="en-US" b="1" i="1">
                            <a:latin typeface="Cambria Math" panose="02040503050406030204" pitchFamily="18" charset="0"/>
                          </a:rPr>
                        </m:ctrlPr>
                      </m:sSubPr>
                      <m:e>
                        <m:bar>
                          <m:barPr>
                            <m:pos m:val="top"/>
                            <m:ctrlPr>
                              <a:rPr lang="en-US" b="1" i="1">
                                <a:latin typeface="Cambria Math" panose="02040503050406030204" pitchFamily="18" charset="0"/>
                              </a:rPr>
                            </m:ctrlPr>
                          </m:barPr>
                          <m:e>
                            <m:r>
                              <a:rPr lang="en-US" b="1" i="1">
                                <a:latin typeface="Cambria Math" panose="02040503050406030204" pitchFamily="18" charset="0"/>
                              </a:rPr>
                              <m:t>𝒚</m:t>
                            </m:r>
                          </m:e>
                        </m:bar>
                      </m:e>
                      <m:sub>
                        <m:r>
                          <a:rPr lang="en-US" b="1" i="1">
                            <a:latin typeface="Cambria Math" panose="02040503050406030204" pitchFamily="18" charset="0"/>
                          </a:rPr>
                          <m:t>𝟏</m:t>
                        </m:r>
                      </m:sub>
                    </m:sSub>
                    <m:r>
                      <a:rPr lang="en-US" b="1" i="1">
                        <a:latin typeface="Cambria Math" panose="02040503050406030204" pitchFamily="18" charset="0"/>
                      </a:rPr>
                      <m:t>𝒂𝒏𝒅</m:t>
                    </m:r>
                    <m:r>
                      <a:rPr lang="en-US" b="1" i="1">
                        <a:latin typeface="Cambria Math" panose="02040503050406030204" pitchFamily="18" charset="0"/>
                      </a:rPr>
                      <m:t> </m:t>
                    </m:r>
                    <m:sSub>
                      <m:sSubPr>
                        <m:ctrlPr>
                          <a:rPr lang="en-US" b="1" i="1">
                            <a:latin typeface="Cambria Math" panose="02040503050406030204" pitchFamily="18" charset="0"/>
                          </a:rPr>
                        </m:ctrlPr>
                      </m:sSubPr>
                      <m:e>
                        <m:bar>
                          <m:barPr>
                            <m:pos m:val="top"/>
                            <m:ctrlPr>
                              <a:rPr lang="en-US" b="1" i="1">
                                <a:latin typeface="Cambria Math" panose="02040503050406030204" pitchFamily="18" charset="0"/>
                              </a:rPr>
                            </m:ctrlPr>
                          </m:barPr>
                          <m:e>
                            <m:r>
                              <a:rPr lang="en-US" b="1" i="1">
                                <a:latin typeface="Cambria Math" panose="02040503050406030204" pitchFamily="18" charset="0"/>
                              </a:rPr>
                              <m:t>𝒚</m:t>
                            </m:r>
                          </m:e>
                        </m:bar>
                      </m:e>
                      <m:sub>
                        <m:r>
                          <a:rPr lang="en-US" b="1" i="1">
                            <a:latin typeface="Cambria Math" panose="02040503050406030204" pitchFamily="18" charset="0"/>
                          </a:rPr>
                          <m:t>𝟐</m:t>
                        </m:r>
                      </m:sub>
                    </m:sSub>
                  </m:oMath>
                </a14:m>
                <a:r>
                  <a:rPr lang="en-US" b="1" dirty="0">
                    <a:latin typeface="Times New Roman" pitchFamily="18" charset="0"/>
                    <a:cs typeface="Times New Roman" pitchFamily="18" charset="0"/>
                  </a:rPr>
                  <a:t> be the means of sample of size </a:t>
                </a:r>
                <a14:m>
                  <m:oMath xmlns:m="http://schemas.openxmlformats.org/officeDocument/2006/math">
                    <m:r>
                      <a:rPr lang="en-US" b="1" i="1">
                        <a:latin typeface="Cambria Math" panose="02040503050406030204" pitchFamily="18" charset="0"/>
                      </a:rPr>
                      <m:t>𝒏</m:t>
                    </m:r>
                    <m:r>
                      <a:rPr lang="en-US" b="1" i="1">
                        <a:latin typeface="Cambria Math" panose="02040503050406030204" pitchFamily="18" charset="0"/>
                      </a:rPr>
                      <m:t>,</m:t>
                    </m:r>
                    <m:sSub>
                      <m:sSubPr>
                        <m:ctrlPr>
                          <a:rPr lang="en-US" b="1" i="1">
                            <a:latin typeface="Cambria Math" panose="02040503050406030204" pitchFamily="18" charset="0"/>
                          </a:rPr>
                        </m:ctrlPr>
                      </m:sSubPr>
                      <m:e>
                        <m:r>
                          <a:rPr lang="en-US" b="1" i="1">
                            <a:latin typeface="Cambria Math" panose="02040503050406030204" pitchFamily="18" charset="0"/>
                          </a:rPr>
                          <m:t>𝒏</m:t>
                        </m:r>
                      </m:e>
                      <m:sub>
                        <m:r>
                          <a:rPr lang="en-US" b="1" i="1">
                            <a:latin typeface="Cambria Math" panose="02040503050406030204" pitchFamily="18" charset="0"/>
                          </a:rPr>
                          <m:t>𝟏</m:t>
                        </m:r>
                      </m:sub>
                    </m:sSub>
                    <m:r>
                      <a:rPr lang="en-US" b="1" i="1">
                        <a:latin typeface="Cambria Math" panose="02040503050406030204" pitchFamily="18" charset="0"/>
                      </a:rPr>
                      <m:t> </m:t>
                    </m:r>
                    <m:r>
                      <a:rPr lang="en-US" b="1" i="1">
                        <a:latin typeface="Cambria Math" panose="02040503050406030204" pitchFamily="18" charset="0"/>
                      </a:rPr>
                      <m:t>𝒂𝒏𝒅</m:t>
                    </m:r>
                    <m:r>
                      <a:rPr lang="en-US" b="1" i="1">
                        <a:latin typeface="Cambria Math" panose="02040503050406030204" pitchFamily="18" charset="0"/>
                      </a:rPr>
                      <m:t> </m:t>
                    </m:r>
                    <m:sSub>
                      <m:sSubPr>
                        <m:ctrlPr>
                          <a:rPr lang="en-US" b="1" i="1">
                            <a:latin typeface="Cambria Math" panose="02040503050406030204" pitchFamily="18" charset="0"/>
                          </a:rPr>
                        </m:ctrlPr>
                      </m:sSubPr>
                      <m:e>
                        <m:r>
                          <a:rPr lang="en-US" b="1" i="1">
                            <a:latin typeface="Cambria Math" panose="02040503050406030204" pitchFamily="18" charset="0"/>
                          </a:rPr>
                          <m:t>𝒏</m:t>
                        </m:r>
                      </m:e>
                      <m:sub>
                        <m:r>
                          <a:rPr lang="en-US" b="1" i="1">
                            <a:latin typeface="Cambria Math" panose="02040503050406030204" pitchFamily="18" charset="0"/>
                          </a:rPr>
                          <m:t>𝟐</m:t>
                        </m:r>
                      </m:sub>
                    </m:sSub>
                  </m:oMath>
                </a14:m>
                <a:r>
                  <a:rPr lang="en-US" b="1" dirty="0">
                    <a:latin typeface="Times New Roman" pitchFamily="18" charset="0"/>
                    <a:cs typeface="Times New Roman" pitchFamily="18" charset="0"/>
                  </a:rPr>
                  <a:t>. Show that </a:t>
                </a:r>
              </a:p>
              <a:p>
                <a:pPr lvl="0" algn="just">
                  <a:lnSpc>
                    <a:spcPct val="150000"/>
                  </a:lnSpc>
                </a:pPr>
                <a14:m>
                  <m:oMathPara xmlns:m="http://schemas.openxmlformats.org/officeDocument/2006/math">
                    <m:oMathParaPr>
                      <m:jc m:val="centerGroup"/>
                    </m:oMathParaPr>
                    <m:oMath xmlns:m="http://schemas.openxmlformats.org/officeDocument/2006/math">
                      <m:r>
                        <a:rPr lang="en-US" sz="1300" b="1" i="1">
                          <a:latin typeface="Cambria Math" panose="02040503050406030204" pitchFamily="18" charset="0"/>
                        </a:rPr>
                        <m:t>𝒗𝒂𝒓</m:t>
                      </m:r>
                      <m:d>
                        <m:dPr>
                          <m:ctrlPr>
                            <a:rPr lang="en-US" sz="1300" b="1" i="1">
                              <a:latin typeface="Cambria Math" panose="02040503050406030204" pitchFamily="18" charset="0"/>
                            </a:rPr>
                          </m:ctrlPr>
                        </m:dPr>
                        <m:e>
                          <m:sSub>
                            <m:sSubPr>
                              <m:ctrlPr>
                                <a:rPr lang="en-US" sz="1300" b="1" i="1">
                                  <a:latin typeface="Cambria Math" panose="02040503050406030204" pitchFamily="18" charset="0"/>
                                </a:rPr>
                              </m:ctrlPr>
                            </m:sSubPr>
                            <m:e>
                              <m:bar>
                                <m:barPr>
                                  <m:pos m:val="top"/>
                                  <m:ctrlPr>
                                    <a:rPr lang="en-US" sz="1300" b="1" i="1">
                                      <a:latin typeface="Cambria Math" panose="02040503050406030204" pitchFamily="18" charset="0"/>
                                    </a:rPr>
                                  </m:ctrlPr>
                                </m:barPr>
                                <m:e>
                                  <m:r>
                                    <a:rPr lang="en-US" sz="1300" b="1" i="1">
                                      <a:latin typeface="Cambria Math" panose="02040503050406030204" pitchFamily="18" charset="0"/>
                                    </a:rPr>
                                    <m:t>𝒚</m:t>
                                  </m:r>
                                </m:e>
                              </m:bar>
                            </m:e>
                            <m:sub>
                              <m:r>
                                <a:rPr lang="en-US" sz="1300" b="1" i="1">
                                  <a:latin typeface="Cambria Math" panose="02040503050406030204" pitchFamily="18" charset="0"/>
                                </a:rPr>
                                <m:t>𝟏</m:t>
                              </m:r>
                            </m:sub>
                          </m:sSub>
                          <m:r>
                            <a:rPr lang="en-US" sz="1300" b="1" i="1">
                              <a:latin typeface="Cambria Math" panose="02040503050406030204" pitchFamily="18" charset="0"/>
                            </a:rPr>
                            <m:t>−</m:t>
                          </m:r>
                          <m:sSub>
                            <m:sSubPr>
                              <m:ctrlPr>
                                <a:rPr lang="en-US" sz="1300" b="1" i="1">
                                  <a:latin typeface="Cambria Math" panose="02040503050406030204" pitchFamily="18" charset="0"/>
                                </a:rPr>
                              </m:ctrlPr>
                            </m:sSubPr>
                            <m:e>
                              <m:bar>
                                <m:barPr>
                                  <m:pos m:val="top"/>
                                  <m:ctrlPr>
                                    <a:rPr lang="en-US" sz="1300" b="1" i="1">
                                      <a:latin typeface="Cambria Math" panose="02040503050406030204" pitchFamily="18" charset="0"/>
                                    </a:rPr>
                                  </m:ctrlPr>
                                </m:barPr>
                                <m:e>
                                  <m:r>
                                    <a:rPr lang="en-US" sz="1300" b="1" i="1">
                                      <a:latin typeface="Cambria Math" panose="02040503050406030204" pitchFamily="18" charset="0"/>
                                    </a:rPr>
                                    <m:t>𝒚</m:t>
                                  </m:r>
                                </m:e>
                              </m:bar>
                            </m:e>
                            <m:sub>
                              <m:r>
                                <a:rPr lang="en-US" sz="1300" b="1" i="1">
                                  <a:latin typeface="Cambria Math" panose="02040503050406030204" pitchFamily="18" charset="0"/>
                                </a:rPr>
                                <m:t>𝟐</m:t>
                              </m:r>
                            </m:sub>
                          </m:sSub>
                        </m:e>
                      </m:d>
                      <m:r>
                        <a:rPr lang="en-US" sz="1300" b="1" i="1">
                          <a:latin typeface="Cambria Math" panose="02040503050406030204" pitchFamily="18" charset="0"/>
                        </a:rPr>
                        <m:t>=</m:t>
                      </m:r>
                      <m:sSup>
                        <m:sSupPr>
                          <m:ctrlPr>
                            <a:rPr lang="en-US" sz="1300" b="1" i="1">
                              <a:latin typeface="Cambria Math" panose="02040503050406030204" pitchFamily="18" charset="0"/>
                            </a:rPr>
                          </m:ctrlPr>
                        </m:sSupPr>
                        <m:e>
                          <m:r>
                            <a:rPr lang="en-US" sz="1300" b="1" i="1">
                              <a:latin typeface="Cambria Math" panose="02040503050406030204" pitchFamily="18" charset="0"/>
                            </a:rPr>
                            <m:t>𝑺</m:t>
                          </m:r>
                        </m:e>
                        <m:sup>
                          <m:r>
                            <a:rPr lang="en-US" sz="1300" b="1" i="1">
                              <a:latin typeface="Cambria Math" panose="02040503050406030204" pitchFamily="18" charset="0"/>
                            </a:rPr>
                            <m:t>𝟐</m:t>
                          </m:r>
                        </m:sup>
                      </m:sSup>
                      <m:r>
                        <a:rPr lang="en-US" sz="1300" b="1" i="1">
                          <a:latin typeface="Cambria Math" panose="02040503050406030204" pitchFamily="18" charset="0"/>
                        </a:rPr>
                        <m:t>(</m:t>
                      </m:r>
                      <m:f>
                        <m:fPr>
                          <m:ctrlPr>
                            <a:rPr lang="en-US" sz="1300" b="1" i="1">
                              <a:latin typeface="Cambria Math" panose="02040503050406030204" pitchFamily="18" charset="0"/>
                            </a:rPr>
                          </m:ctrlPr>
                        </m:fPr>
                        <m:num>
                          <m:r>
                            <a:rPr lang="en-US" sz="1300" b="1" i="1">
                              <a:latin typeface="Cambria Math" panose="02040503050406030204" pitchFamily="18" charset="0"/>
                            </a:rPr>
                            <m:t>𝟏</m:t>
                          </m:r>
                        </m:num>
                        <m:den>
                          <m:sSub>
                            <m:sSubPr>
                              <m:ctrlPr>
                                <a:rPr lang="en-US" sz="1300" b="1" i="1">
                                  <a:latin typeface="Cambria Math" panose="02040503050406030204" pitchFamily="18" charset="0"/>
                                </a:rPr>
                              </m:ctrlPr>
                            </m:sSubPr>
                            <m:e>
                              <m:r>
                                <a:rPr lang="en-US" sz="1300" b="1" i="1">
                                  <a:latin typeface="Cambria Math" panose="02040503050406030204" pitchFamily="18" charset="0"/>
                                </a:rPr>
                                <m:t>𝒏</m:t>
                              </m:r>
                            </m:e>
                            <m:sub>
                              <m:r>
                                <a:rPr lang="en-US" sz="1300" b="1" i="1">
                                  <a:latin typeface="Cambria Math" panose="02040503050406030204" pitchFamily="18" charset="0"/>
                                </a:rPr>
                                <m:t>𝟏</m:t>
                              </m:r>
                            </m:sub>
                          </m:sSub>
                        </m:den>
                      </m:f>
                      <m:r>
                        <a:rPr lang="en-US" sz="1300" b="1" i="1">
                          <a:latin typeface="Cambria Math" panose="02040503050406030204" pitchFamily="18" charset="0"/>
                        </a:rPr>
                        <m:t>+</m:t>
                      </m:r>
                      <m:f>
                        <m:fPr>
                          <m:ctrlPr>
                            <a:rPr lang="en-US" sz="1300" b="1" i="1">
                              <a:latin typeface="Cambria Math" panose="02040503050406030204" pitchFamily="18" charset="0"/>
                            </a:rPr>
                          </m:ctrlPr>
                        </m:fPr>
                        <m:num>
                          <m:r>
                            <a:rPr lang="en-US" sz="1300" b="1" i="1">
                              <a:latin typeface="Cambria Math" panose="02040503050406030204" pitchFamily="18" charset="0"/>
                            </a:rPr>
                            <m:t>𝟏</m:t>
                          </m:r>
                        </m:num>
                        <m:den>
                          <m:sSub>
                            <m:sSubPr>
                              <m:ctrlPr>
                                <a:rPr lang="en-US" sz="1300" b="1" i="1">
                                  <a:latin typeface="Cambria Math" panose="02040503050406030204" pitchFamily="18" charset="0"/>
                                </a:rPr>
                              </m:ctrlPr>
                            </m:sSubPr>
                            <m:e>
                              <m:r>
                                <a:rPr lang="en-US" sz="1300" b="1" i="1">
                                  <a:latin typeface="Cambria Math" panose="02040503050406030204" pitchFamily="18" charset="0"/>
                                </a:rPr>
                                <m:t>𝒏</m:t>
                              </m:r>
                            </m:e>
                            <m:sub>
                              <m:r>
                                <a:rPr lang="en-US" sz="1300" b="1" i="1">
                                  <a:latin typeface="Cambria Math" panose="02040503050406030204" pitchFamily="18" charset="0"/>
                                </a:rPr>
                                <m:t>𝟐</m:t>
                              </m:r>
                            </m:sub>
                          </m:sSub>
                        </m:den>
                      </m:f>
                      <m:r>
                        <a:rPr lang="en-US" sz="1300" b="1" i="1">
                          <a:latin typeface="Cambria Math" panose="02040503050406030204" pitchFamily="18" charset="0"/>
                        </a:rPr>
                        <m:t>)</m:t>
                      </m:r>
                    </m:oMath>
                  </m:oMathPara>
                </a14:m>
                <a:endParaRPr lang="en-US" sz="1300" b="1" dirty="0">
                  <a:latin typeface="Times New Roman" pitchFamily="18" charset="0"/>
                  <a:cs typeface="Times New Roman" pitchFamily="18" charset="0"/>
                </a:endParaRPr>
              </a:p>
              <a:p>
                <a:pPr lvl="0" algn="just">
                  <a:lnSpc>
                    <a:spcPct val="150000"/>
                  </a:lnSpc>
                </a:pPr>
                <a14:m>
                  <m:oMathPara xmlns:m="http://schemas.openxmlformats.org/officeDocument/2006/math">
                    <m:oMathParaPr>
                      <m:jc m:val="centerGroup"/>
                    </m:oMathParaPr>
                    <m:oMath xmlns:m="http://schemas.openxmlformats.org/officeDocument/2006/math">
                      <m:r>
                        <a:rPr lang="en-US" sz="1300" b="1" i="1">
                          <a:latin typeface="Cambria Math" panose="02040503050406030204" pitchFamily="18" charset="0"/>
                        </a:rPr>
                        <m:t>𝒗𝒂𝒓</m:t>
                      </m:r>
                      <m:d>
                        <m:dPr>
                          <m:ctrlPr>
                            <a:rPr lang="en-US" sz="1300" b="1" i="1">
                              <a:latin typeface="Cambria Math" panose="02040503050406030204" pitchFamily="18" charset="0"/>
                            </a:rPr>
                          </m:ctrlPr>
                        </m:dPr>
                        <m:e>
                          <m:sSub>
                            <m:sSubPr>
                              <m:ctrlPr>
                                <a:rPr lang="en-US" sz="1300" b="1" i="1">
                                  <a:latin typeface="Cambria Math" panose="02040503050406030204" pitchFamily="18" charset="0"/>
                                </a:rPr>
                              </m:ctrlPr>
                            </m:sSubPr>
                            <m:e>
                              <m:bar>
                                <m:barPr>
                                  <m:pos m:val="top"/>
                                  <m:ctrlPr>
                                    <a:rPr lang="en-US" sz="1300" b="1" i="1">
                                      <a:latin typeface="Cambria Math" panose="02040503050406030204" pitchFamily="18" charset="0"/>
                                    </a:rPr>
                                  </m:ctrlPr>
                                </m:barPr>
                                <m:e>
                                  <m:r>
                                    <a:rPr lang="en-US" sz="1300" b="1" i="1">
                                      <a:latin typeface="Cambria Math" panose="02040503050406030204" pitchFamily="18" charset="0"/>
                                    </a:rPr>
                                    <m:t>𝒚</m:t>
                                  </m:r>
                                </m:e>
                              </m:bar>
                            </m:e>
                            <m:sub>
                              <m:r>
                                <a:rPr lang="en-US" sz="1300" b="1" i="1">
                                  <a:latin typeface="Cambria Math" panose="02040503050406030204" pitchFamily="18" charset="0"/>
                                </a:rPr>
                                <m:t>𝟏</m:t>
                              </m:r>
                            </m:sub>
                          </m:sSub>
                          <m:r>
                            <a:rPr lang="en-US" sz="1300" b="1" i="1">
                              <a:latin typeface="Cambria Math" panose="02040503050406030204" pitchFamily="18" charset="0"/>
                            </a:rPr>
                            <m:t>−</m:t>
                          </m:r>
                          <m:bar>
                            <m:barPr>
                              <m:pos m:val="top"/>
                              <m:ctrlPr>
                                <a:rPr lang="en-US" sz="1300" b="1" i="1">
                                  <a:latin typeface="Cambria Math" panose="02040503050406030204" pitchFamily="18" charset="0"/>
                                </a:rPr>
                              </m:ctrlPr>
                            </m:barPr>
                            <m:e>
                              <m:r>
                                <a:rPr lang="en-US" sz="1300" b="1" i="1">
                                  <a:latin typeface="Cambria Math" panose="02040503050406030204" pitchFamily="18" charset="0"/>
                                </a:rPr>
                                <m:t>𝒚</m:t>
                              </m:r>
                            </m:e>
                          </m:bar>
                        </m:e>
                      </m:d>
                      <m:r>
                        <a:rPr lang="en-US" sz="1300" b="1" i="1">
                          <a:latin typeface="Cambria Math" panose="02040503050406030204" pitchFamily="18" charset="0"/>
                        </a:rPr>
                        <m:t>=</m:t>
                      </m:r>
                      <m:sSup>
                        <m:sSupPr>
                          <m:ctrlPr>
                            <a:rPr lang="en-US" sz="1300" b="1" i="1">
                              <a:latin typeface="Cambria Math" panose="02040503050406030204" pitchFamily="18" charset="0"/>
                            </a:rPr>
                          </m:ctrlPr>
                        </m:sSupPr>
                        <m:e>
                          <m:r>
                            <a:rPr lang="en-US" sz="1300" b="1" i="1">
                              <a:latin typeface="Cambria Math" panose="02040503050406030204" pitchFamily="18" charset="0"/>
                            </a:rPr>
                            <m:t>𝑺</m:t>
                          </m:r>
                        </m:e>
                        <m:sup>
                          <m:r>
                            <a:rPr lang="en-US" sz="1300" b="1" i="1">
                              <a:latin typeface="Cambria Math" panose="02040503050406030204" pitchFamily="18" charset="0"/>
                            </a:rPr>
                            <m:t>𝟐</m:t>
                          </m:r>
                        </m:sup>
                      </m:sSup>
                      <m:r>
                        <a:rPr lang="en-US" sz="1300" b="1" i="1">
                          <a:latin typeface="Cambria Math" panose="02040503050406030204" pitchFamily="18" charset="0"/>
                        </a:rPr>
                        <m:t>(</m:t>
                      </m:r>
                      <m:f>
                        <m:fPr>
                          <m:ctrlPr>
                            <a:rPr lang="en-US" sz="1300" b="1" i="1">
                              <a:latin typeface="Cambria Math" panose="02040503050406030204" pitchFamily="18" charset="0"/>
                            </a:rPr>
                          </m:ctrlPr>
                        </m:fPr>
                        <m:num>
                          <m:r>
                            <a:rPr lang="en-US" sz="1300" b="1" i="1">
                              <a:latin typeface="Cambria Math" panose="02040503050406030204" pitchFamily="18" charset="0"/>
                            </a:rPr>
                            <m:t>𝟏</m:t>
                          </m:r>
                        </m:num>
                        <m:den>
                          <m:sSub>
                            <m:sSubPr>
                              <m:ctrlPr>
                                <a:rPr lang="en-US" sz="1300" b="1" i="1">
                                  <a:latin typeface="Cambria Math" panose="02040503050406030204" pitchFamily="18" charset="0"/>
                                </a:rPr>
                              </m:ctrlPr>
                            </m:sSubPr>
                            <m:e>
                              <m:r>
                                <a:rPr lang="en-US" sz="1300" b="1" i="1">
                                  <a:latin typeface="Cambria Math" panose="02040503050406030204" pitchFamily="18" charset="0"/>
                                </a:rPr>
                                <m:t>𝒏</m:t>
                              </m:r>
                            </m:e>
                            <m:sub>
                              <m:r>
                                <a:rPr lang="en-US" sz="1300" b="1" i="1">
                                  <a:latin typeface="Cambria Math" panose="02040503050406030204" pitchFamily="18" charset="0"/>
                                </a:rPr>
                                <m:t>𝟏</m:t>
                              </m:r>
                            </m:sub>
                          </m:sSub>
                        </m:den>
                      </m:f>
                      <m:r>
                        <a:rPr lang="en-US" sz="1300" b="1" i="1">
                          <a:latin typeface="Cambria Math" panose="02040503050406030204" pitchFamily="18" charset="0"/>
                        </a:rPr>
                        <m:t>−</m:t>
                      </m:r>
                      <m:f>
                        <m:fPr>
                          <m:ctrlPr>
                            <a:rPr lang="en-US" sz="1300" b="1" i="1">
                              <a:latin typeface="Cambria Math" panose="02040503050406030204" pitchFamily="18" charset="0"/>
                            </a:rPr>
                          </m:ctrlPr>
                        </m:fPr>
                        <m:num>
                          <m:r>
                            <a:rPr lang="en-US" sz="1300" b="1" i="1">
                              <a:latin typeface="Cambria Math" panose="02040503050406030204" pitchFamily="18" charset="0"/>
                            </a:rPr>
                            <m:t>𝟏</m:t>
                          </m:r>
                        </m:num>
                        <m:den>
                          <m:r>
                            <a:rPr lang="en-US" sz="1300" b="1" i="1">
                              <a:latin typeface="Cambria Math" panose="02040503050406030204" pitchFamily="18" charset="0"/>
                            </a:rPr>
                            <m:t>𝒏</m:t>
                          </m:r>
                        </m:den>
                      </m:f>
                      <m:r>
                        <a:rPr lang="en-US" sz="1300" b="1" i="1">
                          <a:latin typeface="Cambria Math" panose="02040503050406030204" pitchFamily="18" charset="0"/>
                        </a:rPr>
                        <m:t>)</m:t>
                      </m:r>
                    </m:oMath>
                  </m:oMathPara>
                </a14:m>
                <a:endParaRPr lang="en-US" sz="1300" b="1"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300" b="1" i="1">
                          <a:latin typeface="Cambria Math" panose="02040503050406030204" pitchFamily="18" charset="0"/>
                        </a:rPr>
                        <m:t>𝒄𝒐𝒗</m:t>
                      </m:r>
                      <m:d>
                        <m:dPr>
                          <m:ctrlPr>
                            <a:rPr lang="en-US" sz="1300" b="1" i="1">
                              <a:latin typeface="Cambria Math" panose="02040503050406030204" pitchFamily="18" charset="0"/>
                            </a:rPr>
                          </m:ctrlPr>
                        </m:dPr>
                        <m:e>
                          <m:bar>
                            <m:barPr>
                              <m:pos m:val="top"/>
                              <m:ctrlPr>
                                <a:rPr lang="en-US" sz="1300" b="1" i="1">
                                  <a:latin typeface="Cambria Math" panose="02040503050406030204" pitchFamily="18" charset="0"/>
                                </a:rPr>
                              </m:ctrlPr>
                            </m:barPr>
                            <m:e>
                              <m:r>
                                <a:rPr lang="en-US" sz="1300" b="1" i="1">
                                  <a:latin typeface="Cambria Math" panose="02040503050406030204" pitchFamily="18" charset="0"/>
                                </a:rPr>
                                <m:t>𝒚</m:t>
                              </m:r>
                            </m:e>
                          </m:bar>
                          <m:r>
                            <a:rPr lang="en-US" sz="1300" b="1" i="1">
                              <a:latin typeface="Cambria Math" panose="02040503050406030204" pitchFamily="18" charset="0"/>
                            </a:rPr>
                            <m:t>,</m:t>
                          </m:r>
                          <m:sSub>
                            <m:sSubPr>
                              <m:ctrlPr>
                                <a:rPr lang="en-US" sz="1300" b="1" i="1">
                                  <a:latin typeface="Cambria Math" panose="02040503050406030204" pitchFamily="18" charset="0"/>
                                </a:rPr>
                              </m:ctrlPr>
                            </m:sSubPr>
                            <m:e>
                              <m:bar>
                                <m:barPr>
                                  <m:pos m:val="top"/>
                                  <m:ctrlPr>
                                    <a:rPr lang="en-US" sz="1300" b="1" i="1">
                                      <a:latin typeface="Cambria Math" panose="02040503050406030204" pitchFamily="18" charset="0"/>
                                    </a:rPr>
                                  </m:ctrlPr>
                                </m:barPr>
                                <m:e>
                                  <m:r>
                                    <a:rPr lang="en-US" sz="1300" b="1" i="1">
                                      <a:latin typeface="Cambria Math" panose="02040503050406030204" pitchFamily="18" charset="0"/>
                                    </a:rPr>
                                    <m:t>𝒚</m:t>
                                  </m:r>
                                </m:e>
                              </m:bar>
                            </m:e>
                            <m:sub>
                              <m:r>
                                <a:rPr lang="en-US" sz="1300" b="1" i="1">
                                  <a:latin typeface="Cambria Math" panose="02040503050406030204" pitchFamily="18" charset="0"/>
                                </a:rPr>
                                <m:t>𝟏</m:t>
                              </m:r>
                            </m:sub>
                          </m:sSub>
                          <m:r>
                            <a:rPr lang="en-US" sz="1300" b="1" i="1">
                              <a:latin typeface="Cambria Math" panose="02040503050406030204" pitchFamily="18" charset="0"/>
                            </a:rPr>
                            <m:t>−</m:t>
                          </m:r>
                          <m:bar>
                            <m:barPr>
                              <m:pos m:val="top"/>
                              <m:ctrlPr>
                                <a:rPr lang="en-US" sz="1300" b="1" i="1">
                                  <a:latin typeface="Cambria Math" panose="02040503050406030204" pitchFamily="18" charset="0"/>
                                </a:rPr>
                              </m:ctrlPr>
                            </m:barPr>
                            <m:e>
                              <m:r>
                                <a:rPr lang="en-US" sz="1300" b="1" i="1">
                                  <a:latin typeface="Cambria Math" panose="02040503050406030204" pitchFamily="18" charset="0"/>
                                </a:rPr>
                                <m:t>𝒚</m:t>
                              </m:r>
                            </m:e>
                          </m:bar>
                        </m:e>
                      </m:d>
                      <m:r>
                        <a:rPr lang="en-US" sz="1300" b="1" i="1">
                          <a:latin typeface="Cambria Math" panose="02040503050406030204" pitchFamily="18" charset="0"/>
                        </a:rPr>
                        <m:t>=</m:t>
                      </m:r>
                      <m:r>
                        <a:rPr lang="en-US" sz="1300" b="1" i="1">
                          <a:latin typeface="Cambria Math" panose="02040503050406030204" pitchFamily="18" charset="0"/>
                        </a:rPr>
                        <m:t>𝟎</m:t>
                      </m:r>
                    </m:oMath>
                  </m:oMathPara>
                </a14:m>
                <a:endParaRPr lang="en-US" sz="1300" b="1" dirty="0">
                  <a:latin typeface="Times New Roman" pitchFamily="18" charset="0"/>
                  <a:cs typeface="Times New Roman" pitchFamily="18" charset="0"/>
                </a:endParaRPr>
              </a:p>
            </p:txBody>
          </p:sp>
        </mc:Choice>
        <mc:Fallback xmlns="">
          <p:sp>
            <p:nvSpPr>
              <p:cNvPr id="14" name="Rectangle 13"/>
              <p:cNvSpPr>
                <a:spLocks noRot="1" noChangeAspect="1" noMove="1" noResize="1" noEditPoints="1" noAdjustHandles="1" noChangeArrowheads="1" noChangeShapeType="1" noTextEdit="1"/>
              </p:cNvSpPr>
              <p:nvPr/>
            </p:nvSpPr>
            <p:spPr>
              <a:xfrm>
                <a:off x="152400" y="1214651"/>
                <a:ext cx="8305800" cy="2957541"/>
              </a:xfrm>
              <a:prstGeom prst="rect">
                <a:avLst/>
              </a:prstGeom>
              <a:blipFill rotWithShape="0">
                <a:blip r:embed="rId2"/>
                <a:stretch>
                  <a:fillRect l="-587" r="-514"/>
                </a:stretch>
              </a:blipFill>
            </p:spPr>
            <p:txBody>
              <a:bodyPr/>
              <a:lstStyle/>
              <a:p>
                <a:r>
                  <a:rPr lang="en-US">
                    <a:noFill/>
                  </a:rPr>
                  <a:t> </a:t>
                </a:r>
              </a:p>
            </p:txBody>
          </p:sp>
        </mc:Fallback>
      </mc:AlternateContent>
      <p:pic>
        <p:nvPicPr>
          <p:cNvPr id="31" name="Picture 30"/>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0" y="4178235"/>
            <a:ext cx="4705618" cy="2713884"/>
          </a:xfrm>
          <a:prstGeom prst="rect">
            <a:avLst/>
          </a:prstGeom>
        </p:spPr>
      </p:pic>
      <p:sp>
        <p:nvSpPr>
          <p:cNvPr id="32" name="Title 4"/>
          <p:cNvSpPr txBox="1">
            <a:spLocks/>
          </p:cNvSpPr>
          <p:nvPr/>
        </p:nvSpPr>
        <p:spPr>
          <a:xfrm>
            <a:off x="533400" y="228600"/>
            <a:ext cx="7543800" cy="990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u="sng" dirty="0" smtClean="0">
                <a:latin typeface="Times New Roman" pitchFamily="18" charset="0"/>
                <a:cs typeface="Times New Roman" pitchFamily="18" charset="0"/>
              </a:rPr>
              <a:t>Simple Random Sampling</a:t>
            </a:r>
            <a:endParaRPr lang="en-US" sz="32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27063885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353290" y="990600"/>
                <a:ext cx="8305800" cy="3955891"/>
              </a:xfrm>
              <a:prstGeom prst="rect">
                <a:avLst/>
              </a:prstGeom>
            </p:spPr>
            <p:txBody>
              <a:bodyPr wrap="square">
                <a:spAutoFit/>
              </a:bodyPr>
              <a:lstStyle/>
              <a:p>
                <a:pPr>
                  <a:lnSpc>
                    <a:spcPct val="150000"/>
                  </a:lnSpc>
                </a:pPr>
                <a:r>
                  <a:rPr lang="en-US" b="1" dirty="0">
                    <a:latin typeface="Times New Roman" pitchFamily="18" charset="0"/>
                    <a:cs typeface="Times New Roman" pitchFamily="18" charset="0"/>
                  </a:rPr>
                  <a:t>Proof: </a:t>
                </a:r>
              </a:p>
              <a:p>
                <a:pPr>
                  <a:lnSpc>
                    <a:spcPct val="150000"/>
                  </a:lnSpc>
                </a:pPr>
                <a14:m>
                  <m:oMathPara xmlns:m="http://schemas.openxmlformats.org/officeDocument/2006/math">
                    <m:oMathParaPr>
                      <m:jc m:val="centerGroup"/>
                    </m:oMathParaPr>
                    <m:oMath xmlns:m="http://schemas.openxmlformats.org/officeDocument/2006/math">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
                            <m:sSubPr>
                              <m:ctrlPr>
                                <a:rPr lang="en-US" sz="1400" i="1">
                                  <a:latin typeface="Cambria Math" panose="02040503050406030204" pitchFamily="18" charset="0"/>
                                </a:rPr>
                              </m:ctrlPr>
                            </m:sSubPr>
                            <m:e>
                              <m:sSub>
                                <m:sSubPr>
                                  <m:ctrlPr>
                                    <a:rPr lang="en-US" sz="1400" i="1">
                                      <a:latin typeface="Cambria Math" panose="02040503050406030204" pitchFamily="18" charset="0"/>
                                    </a:rPr>
                                  </m:ctrlPr>
                                </m:sSubPr>
                                <m:e>
                                  <m:r>
                                    <a:rPr lang="en-US" sz="1400" i="1">
                                      <a:latin typeface="Cambria Math" panose="02040503050406030204" pitchFamily="18" charset="0"/>
                                    </a:rPr>
                                    <m:t>𝑡</m:t>
                                  </m:r>
                                </m:e>
                                <m:sub>
                                  <m:r>
                                    <a:rPr lang="en-US" sz="1400" i="1">
                                      <a:latin typeface="Cambria Math" panose="02040503050406030204" pitchFamily="18" charset="0"/>
                                    </a:rPr>
                                    <m:t>𝑖</m:t>
                                  </m:r>
                                </m:sub>
                              </m:sSub>
                              <m:r>
                                <a:rPr lang="en-US" sz="1400" i="1">
                                  <a:latin typeface="Cambria Math" panose="02040503050406030204" pitchFamily="18" charset="0"/>
                                </a:rPr>
                                <m:t>𝑦</m:t>
                              </m:r>
                            </m:e>
                            <m:sub>
                              <m:r>
                                <a:rPr lang="en-US" sz="1400" i="1">
                                  <a:latin typeface="Cambria Math" panose="02040503050406030204" pitchFamily="18" charset="0"/>
                                </a:rPr>
                                <m:t>𝑖</m:t>
                              </m:r>
                            </m:sub>
                          </m:sSub>
                        </m:e>
                      </m:nary>
                    </m:oMath>
                  </m:oMathPara>
                </a14:m>
                <a:endParaRPr lang="en-US" sz="1400" dirty="0">
                  <a:latin typeface="Times New Roman" pitchFamily="18" charset="0"/>
                  <a:cs typeface="Times New Roman" pitchFamily="18" charset="0"/>
                </a:endParaRPr>
              </a:p>
              <a:p>
                <a:pPr>
                  <a:lnSpc>
                    <a:spcPct val="150000"/>
                  </a:lnSpc>
                </a:pPr>
                <a:r>
                  <a:rPr lang="en-US" sz="1400" dirty="0">
                    <a:latin typeface="Times New Roman" pitchFamily="18" charset="0"/>
                    <a:cs typeface="Times New Roman" pitchFamily="18" charset="0"/>
                  </a:rPr>
                  <a:t>Where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𝑡</m:t>
                        </m:r>
                      </m:e>
                      <m:sub>
                        <m:r>
                          <a:rPr lang="en-US" sz="1400" i="1">
                            <a:latin typeface="Cambria Math" panose="02040503050406030204" pitchFamily="18" charset="0"/>
                          </a:rPr>
                          <m:t>𝑖</m:t>
                        </m:r>
                      </m:sub>
                    </m:sSub>
                  </m:oMath>
                </a14:m>
                <a:r>
                  <a:rPr lang="en-US" sz="1400" dirty="0">
                    <a:latin typeface="Times New Roman" pitchFamily="18" charset="0"/>
                    <a:cs typeface="Times New Roman" pitchFamily="18" charset="0"/>
                  </a:rPr>
                  <a:t> is the indicator variable </a:t>
                </a:r>
              </a:p>
              <a:p>
                <a:pPr>
                  <a:lnSpc>
                    <a:spcPct val="150000"/>
                  </a:lnSpc>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1</m:t>
                          </m:r>
                        </m:sub>
                      </m:sSub>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
                            <m:sSubPr>
                              <m:ctrlPr>
                                <a:rPr lang="en-US" sz="1400" i="1">
                                  <a:latin typeface="Cambria Math" panose="02040503050406030204" pitchFamily="18" charset="0"/>
                                </a:rPr>
                              </m:ctrlPr>
                            </m:sSubPr>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𝑡</m:t>
                                      </m:r>
                                    </m:e>
                                    <m:sub>
                                      <m:r>
                                        <a:rPr lang="en-US" sz="1400" i="1">
                                          <a:latin typeface="Cambria Math" panose="02040503050406030204" pitchFamily="18" charset="0"/>
                                        </a:rPr>
                                        <m:t>𝑖</m:t>
                                      </m:r>
                                    </m:sub>
                                  </m:sSub>
                                </m:e>
                                <m:sup>
                                  <m:r>
                                    <a:rPr lang="en-US" sz="1400" i="1">
                                      <a:latin typeface="Cambria Math" panose="02040503050406030204" pitchFamily="18" charset="0"/>
                                    </a:rPr>
                                    <m:t>′</m:t>
                                  </m:r>
                                </m:sup>
                              </m:sSup>
                              <m:r>
                                <a:rPr lang="en-US" sz="1400" i="1">
                                  <a:latin typeface="Cambria Math" panose="02040503050406030204" pitchFamily="18" charset="0"/>
                                </a:rPr>
                                <m:t>𝑦</m:t>
                              </m:r>
                            </m:e>
                            <m:sub>
                              <m:r>
                                <a:rPr lang="en-US" sz="1400" i="1">
                                  <a:latin typeface="Cambria Math" panose="02040503050406030204" pitchFamily="18" charset="0"/>
                                </a:rPr>
                                <m:t>𝑖</m:t>
                              </m:r>
                            </m:sub>
                          </m:sSub>
                        </m:e>
                      </m:nary>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2</m:t>
                          </m:r>
                        </m:sub>
                      </m:sSub>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
                            <m:sSubPr>
                              <m:ctrlPr>
                                <a:rPr lang="en-US" sz="1400" i="1">
                                  <a:latin typeface="Cambria Math" panose="02040503050406030204" pitchFamily="18" charset="0"/>
                                </a:rPr>
                              </m:ctrlPr>
                            </m:sSubPr>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𝑡</m:t>
                                      </m:r>
                                    </m:e>
                                    <m:sub>
                                      <m:r>
                                        <a:rPr lang="en-US" sz="1400" i="1">
                                          <a:latin typeface="Cambria Math" panose="02040503050406030204" pitchFamily="18" charset="0"/>
                                        </a:rPr>
                                        <m:t>𝑖</m:t>
                                      </m:r>
                                    </m:sub>
                                  </m:sSub>
                                </m:e>
                                <m:sup>
                                  <m:r>
                                    <a:rPr lang="en-US" sz="1400" i="1">
                                      <a:latin typeface="Cambria Math" panose="02040503050406030204" pitchFamily="18" charset="0"/>
                                    </a:rPr>
                                    <m:t>∗</m:t>
                                  </m:r>
                                </m:sup>
                              </m:sSup>
                              <m:r>
                                <a:rPr lang="en-US" sz="1400" i="1">
                                  <a:latin typeface="Cambria Math" panose="02040503050406030204" pitchFamily="18" charset="0"/>
                                </a:rPr>
                                <m:t>𝑦</m:t>
                              </m:r>
                            </m:e>
                            <m:sub>
                              <m:r>
                                <a:rPr lang="en-US" sz="1400" i="1">
                                  <a:latin typeface="Cambria Math" panose="02040503050406030204" pitchFamily="18" charset="0"/>
                                </a:rPr>
                                <m:t>𝑖</m:t>
                              </m:r>
                            </m:sub>
                          </m:sSub>
                        </m:e>
                      </m:nary>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d>
                        <m:dPr>
                          <m:ctrlPr>
                            <a:rPr lang="en-US" sz="1400" i="1">
                              <a:latin typeface="Cambria Math" panose="02040503050406030204" pitchFamily="18" charset="0"/>
                            </a:rPr>
                          </m:ctrlPr>
                        </m:d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r>
                        <a:rPr lang="en-US" sz="1400" i="1">
                          <a:latin typeface="Cambria Math" panose="02040503050406030204" pitchFamily="18" charset="0"/>
                        </a:rPr>
                        <m:t>=</m:t>
                      </m:r>
                      <m:r>
                        <a:rPr lang="en-US" sz="1400" i="1">
                          <a:latin typeface="Cambria Math" panose="02040503050406030204" pitchFamily="18" charset="0"/>
                        </a:rPr>
                        <m:t>𝐸</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1</m:t>
                              </m:r>
                            </m:sub>
                          </m:sSub>
                        </m:e>
                      </m:d>
                      <m:r>
                        <a:rPr lang="en-US" sz="1400" i="1">
                          <a:latin typeface="Cambria Math" panose="02040503050406030204" pitchFamily="18" charset="0"/>
                        </a:rPr>
                        <m:t>=</m:t>
                      </m:r>
                      <m:r>
                        <a:rPr lang="en-US" sz="1400" i="1">
                          <a:latin typeface="Cambria Math" panose="02040503050406030204" pitchFamily="18" charset="0"/>
                        </a:rPr>
                        <m:t>𝐸</m:t>
                      </m:r>
                      <m:r>
                        <a:rPr lang="en-US" sz="1400" i="1">
                          <a:latin typeface="Cambria Math" panose="02040503050406030204" pitchFamily="18" charset="0"/>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2</m:t>
                          </m:r>
                        </m:sub>
                      </m:sSub>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353290" y="990600"/>
                <a:ext cx="8305800" cy="3955891"/>
              </a:xfrm>
              <a:prstGeom prst="rect">
                <a:avLst/>
              </a:prstGeom>
              <a:blipFill rotWithShape="0">
                <a:blip r:embed="rId2"/>
                <a:stretch>
                  <a:fillRect l="-66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914400" y="4876800"/>
                <a:ext cx="6553200" cy="1712841"/>
              </a:xfrm>
              <a:prstGeom prst="rect">
                <a:avLst/>
              </a:prstGeom>
            </p:spPr>
            <p:txBody>
              <a:bodyPr wrap="square">
                <a:spAutoFit/>
              </a:bodyPr>
              <a:lstStyle/>
              <a:p>
                <a:pPr>
                  <a:lnSpc>
                    <a:spcPct val="150000"/>
                  </a:lnSpc>
                </a:pPr>
                <a:r>
                  <a:rPr lang="en-US" sz="1400" dirty="0" smtClean="0">
                    <a:latin typeface="Times New Roman" pitchFamily="18" charset="0"/>
                    <a:cs typeface="Times New Roman" pitchFamily="18" charset="0"/>
                  </a:rPr>
                  <a:t>Now, </a:t>
                </a:r>
              </a:p>
              <a:p>
                <a:pPr lvl="0">
                  <a:lnSpc>
                    <a:spcPct val="150000"/>
                  </a:lnSpc>
                </a:pPr>
                <a14:m>
                  <m:oMathPara xmlns:m="http://schemas.openxmlformats.org/officeDocument/2006/math">
                    <m:oMathParaPr>
                      <m:jc m:val="centerGroup"/>
                    </m:oMathParaPr>
                    <m:oMath xmlns:m="http://schemas.openxmlformats.org/officeDocument/2006/math">
                      <m:r>
                        <a:rPr lang="en-US" sz="1400" i="1">
                          <a:latin typeface="Cambria Math"/>
                        </a:rPr>
                        <m:t>𝑣𝑎𝑟</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1</m:t>
                              </m:r>
                            </m:sub>
                          </m:sSub>
                          <m:r>
                            <a:rPr lang="en-US" sz="1400" i="1">
                              <a:latin typeface="Cambria Math"/>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2</m:t>
                              </m:r>
                            </m:sub>
                          </m:sSub>
                        </m:e>
                      </m:d>
                      <m:r>
                        <a:rPr lang="en-US" sz="1400" i="1">
                          <a:latin typeface="Cambria Math"/>
                        </a:rPr>
                        <m:t>=</m:t>
                      </m:r>
                      <m:r>
                        <a:rPr lang="en-US" sz="1400" i="1">
                          <a:latin typeface="Cambria Math"/>
                        </a:rPr>
                        <m:t>𝑣𝑎𝑟</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1</m:t>
                              </m:r>
                            </m:sub>
                          </m:sSub>
                        </m:e>
                      </m:d>
                      <m:r>
                        <a:rPr lang="en-US" sz="1400" i="1">
                          <a:latin typeface="Cambria Math"/>
                        </a:rPr>
                        <m:t>+</m:t>
                      </m:r>
                      <m:r>
                        <a:rPr lang="en-US" sz="1400" i="1">
                          <a:latin typeface="Cambria Math"/>
                        </a:rPr>
                        <m:t>𝑣𝑎𝑟</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2</m:t>
                              </m:r>
                            </m:sub>
                          </m:sSub>
                        </m:e>
                      </m:d>
                      <m:r>
                        <a:rPr lang="en-US" sz="1400" i="1">
                          <a:latin typeface="Cambria Math"/>
                        </a:rPr>
                        <m:t>−2</m:t>
                      </m:r>
                      <m:r>
                        <a:rPr lang="en-US" sz="1400" i="1">
                          <a:latin typeface="Cambria Math"/>
                        </a:rPr>
                        <m:t>𝑐𝑜𝑣</m:t>
                      </m:r>
                      <m:r>
                        <a:rPr lang="en-US" sz="1400" i="1">
                          <a:latin typeface="Cambria Math"/>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1</m:t>
                          </m:r>
                        </m:sub>
                      </m:sSub>
                      <m:r>
                        <a:rPr lang="en-US" sz="1400" i="1">
                          <a:latin typeface="Cambria Math"/>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2</m:t>
                          </m:r>
                        </m:sub>
                      </m:sSub>
                      <m:r>
                        <a:rPr lang="en-US" sz="1400" i="1">
                          <a:latin typeface="Cambria Math"/>
                        </a:rPr>
                        <m:t>)</m:t>
                      </m:r>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a:rPr>
                        <m:t>𝑣𝑎𝑟</m:t>
                      </m:r>
                      <m:r>
                        <a:rPr lang="en-US" sz="1400" i="1">
                          <a:latin typeface="Cambria Math"/>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1</m:t>
                          </m:r>
                        </m:sub>
                      </m:sSub>
                      <m:r>
                        <a:rPr lang="en-US" sz="1400" i="1">
                          <a:latin typeface="Cambria Math"/>
                        </a:rPr>
                        <m:t>)=</m:t>
                      </m:r>
                      <m:f>
                        <m:fPr>
                          <m:ctrlPr>
                            <a:rPr lang="en-US" sz="1400" i="1">
                              <a:latin typeface="Cambria Math" panose="02040503050406030204" pitchFamily="18" charset="0"/>
                            </a:rPr>
                          </m:ctrlPr>
                        </m:fPr>
                        <m:num>
                          <m:r>
                            <a:rPr lang="en-US" sz="1400" i="1">
                              <a:latin typeface="Cambria Math"/>
                            </a:rPr>
                            <m:t>1</m:t>
                          </m:r>
                        </m:num>
                        <m:den>
                          <m:sSup>
                            <m:sSupPr>
                              <m:ctrlPr>
                                <a:rPr lang="en-US" sz="1400" i="1">
                                  <a:latin typeface="Cambria Math" panose="02040503050406030204" pitchFamily="18" charset="0"/>
                                </a:rPr>
                              </m:ctrlPr>
                            </m:sSupPr>
                            <m:e>
                              <m:r>
                                <a:rPr lang="en-US" sz="1400" i="1">
                                  <a:latin typeface="Cambria Math"/>
                                </a:rPr>
                                <m:t>𝑛</m:t>
                              </m:r>
                            </m:e>
                            <m:sup>
                              <m:r>
                                <a:rPr lang="en-US" sz="1400" i="1">
                                  <a:latin typeface="Cambria Math"/>
                                </a:rPr>
                                <m:t>2</m:t>
                              </m:r>
                            </m:sup>
                          </m:sSup>
                        </m:den>
                      </m:f>
                      <m:r>
                        <a:rPr lang="en-US" sz="1400" i="1">
                          <a:latin typeface="Cambria Math"/>
                        </a:rPr>
                        <m:t>[</m:t>
                      </m:r>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a:rPr>
                                    <m:t>𝑦</m:t>
                                  </m:r>
                                </m:e>
                                <m:sub>
                                  <m:r>
                                    <a:rPr lang="en-US" sz="1400" i="1">
                                      <a:latin typeface="Cambria Math"/>
                                    </a:rPr>
                                    <m:t>𝑖</m:t>
                                  </m:r>
                                </m:sub>
                              </m:sSub>
                            </m:e>
                            <m:sup>
                              <m:r>
                                <a:rPr lang="en-US" sz="1400" i="1">
                                  <a:latin typeface="Cambria Math"/>
                                </a:rPr>
                                <m:t>2</m:t>
                              </m:r>
                            </m:sup>
                          </m:sSup>
                          <m:r>
                            <a:rPr lang="en-US" sz="1400" i="1">
                              <a:latin typeface="Cambria Math"/>
                            </a:rPr>
                            <m:t>𝑣𝑎𝑟</m:t>
                          </m:r>
                          <m:r>
                            <a:rPr lang="en-US" sz="1400" i="1">
                              <a:latin typeface="Cambria Math"/>
                            </a:rPr>
                            <m:t>(</m:t>
                          </m:r>
                        </m:e>
                      </m:nary>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a:rPr>
                                <m:t>𝑡</m:t>
                              </m:r>
                            </m:e>
                            <m:sub>
                              <m:r>
                                <a:rPr lang="en-US" sz="1400" i="1">
                                  <a:latin typeface="Cambria Math"/>
                                </a:rPr>
                                <m:t>𝑖</m:t>
                              </m:r>
                            </m:sub>
                          </m:sSub>
                        </m:e>
                        <m:sup>
                          <m:r>
                            <a:rPr lang="en-US" sz="1400" i="1">
                              <a:latin typeface="Cambria Math"/>
                            </a:rPr>
                            <m:t>′</m:t>
                          </m:r>
                        </m:sup>
                      </m:sSup>
                      <m:r>
                        <a:rPr lang="en-US" sz="1400" i="1">
                          <a:latin typeface="Cambria Math"/>
                        </a:rPr>
                        <m:t>)+</m:t>
                      </m:r>
                      <m:nary>
                        <m:naryPr>
                          <m:chr m:val="∑"/>
                          <m:limLoc m:val="undOvr"/>
                          <m:supHide m:val="on"/>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e>
                          <m:nary>
                            <m:naryPr>
                              <m:chr m:val="∑"/>
                              <m:limLoc m:val="undOvr"/>
                              <m:supHide m:val="on"/>
                              <m:ctrlPr>
                                <a:rPr lang="en-US" sz="1400" i="1">
                                  <a:latin typeface="Cambria Math" panose="02040503050406030204" pitchFamily="18" charset="0"/>
                                </a:rPr>
                              </m:ctrlPr>
                            </m:naryPr>
                            <m:sub>
                              <m:r>
                                <a:rPr lang="en-US" sz="1400" i="1">
                                  <a:latin typeface="Cambria Math"/>
                                </a:rPr>
                                <m:t>𝑗</m:t>
                              </m:r>
                              <m:r>
                                <a:rPr lang="en-US" sz="1400" i="1">
                                  <a:latin typeface="Cambria Math"/>
                                </a:rPr>
                                <m:t>≠</m:t>
                              </m:r>
                              <m:r>
                                <a:rPr lang="en-US" sz="1400" i="1">
                                  <a:latin typeface="Cambria Math"/>
                                </a:rPr>
                                <m:t>𝑖</m:t>
                              </m:r>
                              <m:r>
                                <a:rPr lang="en-US" sz="1400" i="1">
                                  <a:latin typeface="Cambria Math"/>
                                </a:rPr>
                                <m:t>=1</m:t>
                              </m:r>
                            </m:sub>
                            <m:sup/>
                            <m:e>
                              <m:sSub>
                                <m:sSubPr>
                                  <m:ctrlPr>
                                    <a:rPr lang="en-US" sz="1400" i="1">
                                      <a:latin typeface="Cambria Math" panose="02040503050406030204" pitchFamily="18" charset="0"/>
                                    </a:rPr>
                                  </m:ctrlPr>
                                </m:sSubPr>
                                <m:e>
                                  <m:r>
                                    <a:rPr lang="en-US" sz="1400" i="1">
                                      <a:latin typeface="Cambria Math"/>
                                    </a:rPr>
                                    <m:t>𝑦</m:t>
                                  </m:r>
                                </m:e>
                                <m:sub>
                                  <m:r>
                                    <a:rPr lang="en-US" sz="1400" i="1">
                                      <a:latin typeface="Cambria Math"/>
                                    </a:rPr>
                                    <m:t>𝑖</m:t>
                                  </m:r>
                                </m:sub>
                              </m:sSub>
                              <m:sSub>
                                <m:sSubPr>
                                  <m:ctrlPr>
                                    <a:rPr lang="en-US" sz="1400" i="1">
                                      <a:latin typeface="Cambria Math" panose="02040503050406030204" pitchFamily="18" charset="0"/>
                                    </a:rPr>
                                  </m:ctrlPr>
                                </m:sSubPr>
                                <m:e>
                                  <m:r>
                                    <a:rPr lang="en-US" sz="1400" i="1">
                                      <a:latin typeface="Cambria Math"/>
                                    </a:rPr>
                                    <m:t>𝑦</m:t>
                                  </m:r>
                                </m:e>
                                <m:sub>
                                  <m:r>
                                    <a:rPr lang="en-US" sz="1400" i="1">
                                      <a:latin typeface="Cambria Math"/>
                                    </a:rPr>
                                    <m:t>𝑗</m:t>
                                  </m:r>
                                </m:sub>
                              </m:sSub>
                              <m:r>
                                <a:rPr lang="en-US" sz="1400" i="1">
                                  <a:latin typeface="Cambria Math"/>
                                </a:rPr>
                                <m:t>𝑐𝑜𝑣</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a:rPr>
                                            <m:t>𝑡</m:t>
                                          </m:r>
                                        </m:e>
                                        <m:sub>
                                          <m:r>
                                            <a:rPr lang="en-US" sz="1400" i="1">
                                              <a:latin typeface="Cambria Math"/>
                                            </a:rPr>
                                            <m:t>𝑖</m:t>
                                          </m:r>
                                        </m:sub>
                                      </m:sSub>
                                    </m:e>
                                    <m:sup>
                                      <m:r>
                                        <a:rPr lang="en-US" sz="1400" i="1">
                                          <a:latin typeface="Cambria Math"/>
                                        </a:rPr>
                                        <m:t>′</m:t>
                                      </m:r>
                                    </m:sup>
                                  </m:sSup>
                                  <m:r>
                                    <a:rPr lang="en-US" sz="1400" i="1">
                                      <a:latin typeface="Cambria Math"/>
                                    </a:rPr>
                                    <m:t>,</m:t>
                                  </m:r>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a:rPr>
                                            <m:t>𝑡</m:t>
                                          </m:r>
                                        </m:e>
                                        <m:sub>
                                          <m:r>
                                            <a:rPr lang="en-US" sz="1400" i="1">
                                              <a:latin typeface="Cambria Math"/>
                                            </a:rPr>
                                            <m:t>𝑗</m:t>
                                          </m:r>
                                        </m:sub>
                                      </m:sSub>
                                    </m:e>
                                    <m:sup>
                                      <m:r>
                                        <a:rPr lang="en-US" sz="1400" i="1">
                                          <a:latin typeface="Cambria Math"/>
                                        </a:rPr>
                                        <m:t>′</m:t>
                                      </m:r>
                                    </m:sup>
                                  </m:sSup>
                                </m:e>
                              </m:d>
                            </m:e>
                          </m:nary>
                        </m:e>
                      </m:nary>
                      <m:r>
                        <a:rPr lang="en-US" sz="1400" i="1">
                          <a:latin typeface="Cambria Math"/>
                        </a:rPr>
                        <m:t>]</m:t>
                      </m:r>
                    </m:oMath>
                  </m:oMathPara>
                </a14:m>
                <a:endParaRPr lang="en-US" sz="1400" dirty="0">
                  <a:latin typeface="Times New Roman" pitchFamily="18" charset="0"/>
                  <a:cs typeface="Times New Roman"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914400" y="4876800"/>
                <a:ext cx="6553200" cy="1712841"/>
              </a:xfrm>
              <a:prstGeom prst="rect">
                <a:avLst/>
              </a:prstGeom>
              <a:blipFill rotWithShape="1">
                <a:blip r:embed="rId3"/>
                <a:stretch>
                  <a:fillRect l="-186"/>
                </a:stretch>
              </a:blipFill>
            </p:spPr>
            <p:txBody>
              <a:bodyPr/>
              <a:lstStyle/>
              <a:p>
                <a:r>
                  <a:rPr lang="en-US">
                    <a:noFill/>
                  </a:rPr>
                  <a:t> </a:t>
                </a:r>
              </a:p>
            </p:txBody>
          </p:sp>
        </mc:Fallback>
      </mc:AlternateContent>
    </p:spTree>
    <p:extLst>
      <p:ext uri="{BB962C8B-B14F-4D97-AF65-F5344CB8AC3E}">
        <p14:creationId xmlns:p14="http://schemas.microsoft.com/office/powerpoint/2010/main" val="3416124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533400" y="2209800"/>
                <a:ext cx="8001000" cy="3703450"/>
              </a:xfrm>
              <a:prstGeom prst="rect">
                <a:avLst/>
              </a:prstGeom>
            </p:spPr>
            <p:txBody>
              <a:bodyPr wrap="square">
                <a:spAutoFit/>
              </a:bodyPr>
              <a:lstStyle/>
              <a:p>
                <a:r>
                  <a:rPr lang="en-US" sz="1400" dirty="0">
                    <a:latin typeface="Times New Roman" pitchFamily="18" charset="0"/>
                    <a:cs typeface="Times New Roman" pitchFamily="18" charset="0"/>
                  </a:rPr>
                  <a:t>Similarly, </a:t>
                </a:r>
                <a14:m>
                  <m:oMath xmlns:m="http://schemas.openxmlformats.org/officeDocument/2006/math">
                    <m:r>
                      <a:rPr lang="en-US" sz="1400" i="1">
                        <a:latin typeface="Cambria Math" panose="02040503050406030204" pitchFamily="18" charset="0"/>
                      </a:rPr>
                      <m:t>𝑣𝑎𝑟</m:t>
                    </m:r>
                    <m:r>
                      <a:rPr lang="en-US" sz="1400" i="1">
                        <a:latin typeface="Cambria Math" panose="02040503050406030204" pitchFamily="18" charset="0"/>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2</m:t>
                        </m:r>
                      </m:sub>
                    </m:sSub>
                    <m:r>
                      <a:rPr lang="en-US" sz="1400" i="1">
                        <a:latin typeface="Cambria Math" panose="02040503050406030204" pitchFamily="18" charset="0"/>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num>
                      <m:den>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2</m:t>
                            </m:r>
                          </m:sub>
                        </m:sSub>
                      </m:den>
                    </m:f>
                  </m:oMath>
                </a14:m>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And </a:t>
                </a:r>
                <a14:m>
                  <m:oMath xmlns:m="http://schemas.openxmlformats.org/officeDocument/2006/math">
                    <m:r>
                      <a:rPr lang="en-US" sz="1400" i="1">
                        <a:latin typeface="Cambria Math" panose="02040503050406030204" pitchFamily="18" charset="0"/>
                      </a:rPr>
                      <m:t>𝑐𝑜𝑣</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𝑡</m:t>
                                </m:r>
                              </m:e>
                              <m:sub>
                                <m:r>
                                  <a:rPr lang="en-US" sz="1400" i="1">
                                    <a:latin typeface="Cambria Math" panose="02040503050406030204" pitchFamily="18" charset="0"/>
                                  </a:rPr>
                                  <m:t>𝑖</m:t>
                                </m:r>
                              </m:sub>
                            </m:sSub>
                          </m:e>
                          <m:sup>
                            <m:r>
                              <a:rPr lang="en-US" sz="1400" i="1">
                                <a:latin typeface="Cambria Math" panose="02040503050406030204" pitchFamily="18" charset="0"/>
                              </a:rPr>
                              <m:t>′</m:t>
                            </m:r>
                          </m:sup>
                        </m:sSup>
                        <m:r>
                          <a:rPr lang="en-US" sz="1400" i="1">
                            <a:latin typeface="Cambria Math" panose="02040503050406030204" pitchFamily="18" charset="0"/>
                          </a:rPr>
                          <m:t>,</m:t>
                        </m:r>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𝑡</m:t>
                                </m:r>
                              </m:e>
                              <m:sub>
                                <m:r>
                                  <a:rPr lang="en-US" sz="1400" i="1">
                                    <a:latin typeface="Cambria Math" panose="02040503050406030204" pitchFamily="18" charset="0"/>
                                  </a:rPr>
                                  <m:t>𝑗</m:t>
                                </m:r>
                              </m:sub>
                            </m:sSub>
                          </m:e>
                          <m:sup>
                            <m:r>
                              <a:rPr lang="en-US" sz="1400" i="1">
                                <a:latin typeface="Cambria Math" panose="02040503050406030204" pitchFamily="18" charset="0"/>
                              </a:rPr>
                              <m:t>′</m:t>
                            </m:r>
                          </m:sup>
                        </m:sSup>
                      </m:e>
                    </m:d>
                    <m:r>
                      <a:rPr lang="en-US" sz="1400" i="1">
                        <a:latin typeface="Cambria Math" panose="02040503050406030204" pitchFamily="18" charset="0"/>
                      </a:rPr>
                      <m:t>=0</m:t>
                    </m:r>
                  </m:oMath>
                </a14:m>
                <a:r>
                  <a:rPr lang="en-US" sz="1400" dirty="0">
                    <a:latin typeface="Times New Roman" pitchFamily="18" charset="0"/>
                    <a:cs typeface="Times New Roman" pitchFamily="18" charset="0"/>
                  </a:rPr>
                  <a:t> because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1</m:t>
                        </m:r>
                      </m:sub>
                    </m:sSub>
                  </m:oMath>
                </a14:m>
                <a:r>
                  <a:rPr lang="en-US" sz="1400" dirty="0">
                    <a:latin typeface="Times New Roman" pitchFamily="18" charset="0"/>
                    <a:cs typeface="Times New Roman" pitchFamily="18" charset="0"/>
                  </a:rPr>
                  <a:t>&amp;</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2</m:t>
                        </m:r>
                      </m:sub>
                    </m:sSub>
                  </m:oMath>
                </a14:m>
                <a:r>
                  <a:rPr lang="en-US" sz="1400" dirty="0">
                    <a:latin typeface="Times New Roman" pitchFamily="18" charset="0"/>
                    <a:cs typeface="Times New Roman" pitchFamily="18" charset="0"/>
                  </a:rPr>
                  <a:t> are independent sample. So, </a:t>
                </a: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1</m:t>
                              </m:r>
                            </m:sub>
                          </m:sSub>
                          <m:r>
                            <a:rPr lang="en-US" sz="1400" i="1">
                              <a:latin typeface="Cambria Math" panose="02040503050406030204" pitchFamily="18" charset="0"/>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2</m:t>
                              </m:r>
                            </m:sub>
                          </m:sSub>
                        </m:e>
                      </m:d>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1</m:t>
                              </m:r>
                            </m:sub>
                          </m:sSub>
                        </m:den>
                      </m:f>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2</m:t>
                              </m:r>
                            </m:sub>
                          </m:sSub>
                        </m:den>
                      </m:f>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lvl="0"/>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1</m:t>
                              </m:r>
                            </m:sub>
                          </m:sSub>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num>
                        <m:den>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1</m:t>
                              </m:r>
                            </m:sub>
                          </m:sSub>
                        </m:den>
                      </m:f>
                      <m:r>
                        <a:rPr lang="en-US" sz="1400" i="1">
                          <a:latin typeface="Cambria Math" panose="02040503050406030204" pitchFamily="18" charset="0"/>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num>
                        <m:den>
                          <m:r>
                            <a:rPr lang="en-US" sz="1400" i="1">
                              <a:latin typeface="Cambria Math" panose="02040503050406030204" pitchFamily="18" charset="0"/>
                            </a:rPr>
                            <m:t>𝑛</m:t>
                          </m:r>
                        </m:den>
                      </m:f>
                      <m:r>
                        <a:rPr lang="en-US" sz="1400" i="1">
                          <a:latin typeface="Cambria Math" panose="02040503050406030204" pitchFamily="18" charset="0"/>
                        </a:rPr>
                        <m:t>−2</m:t>
                      </m:r>
                      <m:r>
                        <a:rPr lang="en-US" sz="1400" i="1">
                          <a:latin typeface="Cambria Math" panose="02040503050406030204" pitchFamily="18" charset="0"/>
                        </a:rPr>
                        <m:t>𝑐𝑜𝑣</m:t>
                      </m:r>
                      <m:r>
                        <a:rPr lang="en-US" sz="1400" i="1">
                          <a:latin typeface="Cambria Math" panose="02040503050406030204" pitchFamily="18" charset="0"/>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1</m:t>
                          </m:r>
                        </m:sub>
                      </m:sSub>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Consider, </a:t>
                </a: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𝑐𝑜𝑣</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1</m:t>
                              </m:r>
                            </m:sub>
                          </m:sSub>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r>
                        <a:rPr lang="en-US" sz="1400" i="1">
                          <a:latin typeface="Cambria Math" panose="02040503050406030204" pitchFamily="18" charset="0"/>
                        </a:rPr>
                        <m:t>𝑐𝑜𝑣</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1</m:t>
                              </m:r>
                            </m:sub>
                          </m:sSub>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Sup>
                            <m:sSubSupPr>
                              <m:ctrlPr>
                                <a:rPr lang="en-US" sz="1400" i="1">
                                  <a:latin typeface="Cambria Math" panose="02040503050406030204" pitchFamily="18" charset="0"/>
                                </a:rPr>
                              </m:ctrlPr>
                            </m:sSubSupPr>
                            <m:e>
                              <m:r>
                                <a:rPr lang="en-US" sz="1400" i="1">
                                  <a:latin typeface="Cambria Math" panose="02040503050406030204" pitchFamily="18" charset="0"/>
                                </a:rPr>
                                <m:t>𝑡</m:t>
                              </m:r>
                            </m:e>
                            <m:sub>
                              <m:r>
                                <a:rPr lang="en-US" sz="1400" i="1">
                                  <a:latin typeface="Cambria Math" panose="02040503050406030204" pitchFamily="18" charset="0"/>
                                </a:rPr>
                                <m:t>𝑖</m:t>
                              </m:r>
                            </m:sub>
                            <m:sup>
                              <m:r>
                                <a:rPr lang="en-US" sz="1400" i="1">
                                  <a:latin typeface="Cambria Math" panose="02040503050406030204" pitchFamily="18" charset="0"/>
                                </a:rPr>
                                <m:t>′</m:t>
                              </m:r>
                            </m:sup>
                          </m:sSubSup>
                        </m:e>
                      </m:nary>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 </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
                            <m:sSubPr>
                              <m:ctrlPr>
                                <a:rPr lang="en-US" sz="1400" i="1">
                                  <a:latin typeface="Cambria Math" panose="02040503050406030204" pitchFamily="18" charset="0"/>
                                </a:rPr>
                              </m:ctrlPr>
                            </m:sSubPr>
                            <m:e>
                              <m:r>
                                <a:rPr lang="en-US" sz="1400" i="1">
                                  <a:latin typeface="Cambria Math" panose="02040503050406030204" pitchFamily="18" charset="0"/>
                                </a:rPr>
                                <m:t>𝑡</m:t>
                              </m:r>
                            </m:e>
                            <m:sub>
                              <m:r>
                                <a:rPr lang="en-US" sz="1400" i="1">
                                  <a:latin typeface="Cambria Math" panose="02040503050406030204" pitchFamily="18" charset="0"/>
                                </a:rPr>
                                <m:t>𝑖</m:t>
                              </m:r>
                            </m:sub>
                          </m:sSub>
                        </m:e>
                      </m:nary>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𝑐𝑜𝑣</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1</m:t>
                              </m:r>
                            </m:sub>
                          </m:sSub>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1</m:t>
                              </m:r>
                            </m:sub>
                          </m:sSub>
                          <m:r>
                            <a:rPr lang="en-US" sz="1400" i="1">
                              <a:latin typeface="Cambria Math" panose="02040503050406030204" pitchFamily="18" charset="0"/>
                            </a:rPr>
                            <m:t>𝑛</m:t>
                          </m:r>
                        </m:den>
                      </m:f>
                      <m:r>
                        <a:rPr lang="en-US" sz="1400" i="1">
                          <a:latin typeface="Cambria Math" panose="02040503050406030204" pitchFamily="18" charset="0"/>
                        </a:rPr>
                        <m:t>𝑐𝑜𝑣</m:t>
                      </m:r>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Sup>
                            <m:sSubSupPr>
                              <m:ctrlPr>
                                <a:rPr lang="en-US" sz="1400" i="1">
                                  <a:latin typeface="Cambria Math" panose="02040503050406030204" pitchFamily="18" charset="0"/>
                                </a:rPr>
                              </m:ctrlPr>
                            </m:sSubSupPr>
                            <m:e>
                              <m:r>
                                <a:rPr lang="en-US" sz="1400" i="1">
                                  <a:latin typeface="Cambria Math" panose="02040503050406030204" pitchFamily="18" charset="0"/>
                                </a:rPr>
                                <m:t>𝑡</m:t>
                              </m:r>
                            </m:e>
                            <m:sub>
                              <m:r>
                                <a:rPr lang="en-US" sz="1400" i="1">
                                  <a:latin typeface="Cambria Math" panose="02040503050406030204" pitchFamily="18" charset="0"/>
                                </a:rPr>
                                <m:t>𝑖</m:t>
                              </m:r>
                            </m:sub>
                            <m:sup>
                              <m:r>
                                <a:rPr lang="en-US" sz="1400" i="1">
                                  <a:latin typeface="Cambria Math" panose="02040503050406030204" pitchFamily="18" charset="0"/>
                                </a:rPr>
                                <m:t>′</m:t>
                              </m:r>
                            </m:sup>
                          </m:sSubSup>
                        </m:e>
                      </m:nary>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𝑐𝑜𝑣</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sub>
                              <m:r>
                                <a:rPr lang="en-US" sz="1400" i="1">
                                  <a:latin typeface="Cambria Math" panose="02040503050406030204" pitchFamily="18" charset="0"/>
                                </a:rPr>
                                <m:t>1</m:t>
                              </m:r>
                            </m:sub>
                          </m:sSub>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b>
                            <m:sSubPr>
                              <m:ctrlPr>
                                <a:rPr lang="en-US" sz="1400" i="1">
                                  <a:latin typeface="Cambria Math" panose="02040503050406030204" pitchFamily="18" charset="0"/>
                                </a:rPr>
                              </m:ctrlPr>
                            </m:sSubPr>
                            <m:e>
                              <m:r>
                                <a:rPr lang="en-US" sz="1400" i="1">
                                  <a:latin typeface="Cambria Math" panose="02040503050406030204" pitchFamily="18" charset="0"/>
                                </a:rPr>
                                <m:t>𝑛</m:t>
                              </m:r>
                            </m:e>
                            <m:sub>
                              <m:r>
                                <a:rPr lang="en-US" sz="1400" i="1">
                                  <a:latin typeface="Cambria Math" panose="02040503050406030204" pitchFamily="18" charset="0"/>
                                </a:rPr>
                                <m:t>1</m:t>
                              </m:r>
                            </m:sub>
                          </m:sSub>
                          <m:r>
                            <a:rPr lang="en-US" sz="1400" i="1">
                              <a:latin typeface="Cambria Math" panose="02040503050406030204" pitchFamily="18" charset="0"/>
                            </a:rPr>
                            <m:t>𝑛</m:t>
                          </m:r>
                        </m:den>
                      </m:f>
                      <m:r>
                        <a:rPr lang="en-US" sz="1400" i="1">
                          <a:latin typeface="Cambria Math" panose="02040503050406030204" pitchFamily="18" charset="0"/>
                        </a:rPr>
                        <m:t>𝑣𝑎𝑟</m:t>
                      </m:r>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Sup>
                            <m:sSubSupPr>
                              <m:ctrlPr>
                                <a:rPr lang="en-US" sz="1400" i="1">
                                  <a:latin typeface="Cambria Math" panose="02040503050406030204" pitchFamily="18" charset="0"/>
                                </a:rPr>
                              </m:ctrlPr>
                            </m:sSubSupPr>
                            <m:e>
                              <m:r>
                                <a:rPr lang="en-US" sz="1400" i="1">
                                  <a:latin typeface="Cambria Math" panose="02040503050406030204" pitchFamily="18" charset="0"/>
                                </a:rPr>
                                <m:t>𝑡</m:t>
                              </m:r>
                            </m:e>
                            <m:sub>
                              <m:r>
                                <a:rPr lang="en-US" sz="1400" i="1">
                                  <a:latin typeface="Cambria Math" panose="02040503050406030204" pitchFamily="18" charset="0"/>
                                </a:rPr>
                                <m:t>𝑖</m:t>
                              </m:r>
                            </m:sub>
                            <m:sup>
                              <m:r>
                                <a:rPr lang="en-US" sz="1400" i="1">
                                  <a:latin typeface="Cambria Math" panose="02040503050406030204" pitchFamily="18" charset="0"/>
                                </a:rPr>
                                <m:t>′</m:t>
                              </m:r>
                            </m:sup>
                          </m:sSubSup>
                        </m:e>
                      </m:nary>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533400" y="2209800"/>
                <a:ext cx="8001000" cy="3703450"/>
              </a:xfrm>
              <a:prstGeom prst="rect">
                <a:avLst/>
              </a:prstGeom>
              <a:blipFill rotWithShape="0">
                <a:blip r:embed="rId2"/>
                <a:stretch>
                  <a:fillRect l="-22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1378527" y="609600"/>
                <a:ext cx="6186055" cy="1335750"/>
              </a:xfrm>
              <a:prstGeom prst="rect">
                <a:avLst/>
              </a:prstGeom>
            </p:spPr>
            <p:txBody>
              <a:bodyPr wrap="square">
                <a:spAutoFit/>
              </a:bodyPr>
              <a:lstStyle/>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a:rPr>
                        <m:t>𝑣𝑎𝑟</m:t>
                      </m:r>
                      <m:r>
                        <a:rPr lang="en-US" sz="1400" i="1">
                          <a:latin typeface="Cambria Math"/>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1</m:t>
                          </m:r>
                        </m:sub>
                      </m:sSub>
                      <m:r>
                        <a:rPr lang="en-US" sz="1400" i="1">
                          <a:latin typeface="Cambria Math"/>
                        </a:rPr>
                        <m:t>)=</m:t>
                      </m:r>
                      <m:f>
                        <m:fPr>
                          <m:ctrlPr>
                            <a:rPr lang="en-US" sz="1400" i="1">
                              <a:latin typeface="Cambria Math" panose="02040503050406030204" pitchFamily="18" charset="0"/>
                            </a:rPr>
                          </m:ctrlPr>
                        </m:fPr>
                        <m:num>
                          <m:r>
                            <a:rPr lang="en-US" sz="1400" i="1">
                              <a:latin typeface="Cambria Math"/>
                            </a:rPr>
                            <m:t>(1−</m:t>
                          </m:r>
                          <m:r>
                            <a:rPr lang="en-US" sz="1400" i="1">
                              <a:latin typeface="Cambria Math"/>
                            </a:rPr>
                            <m:t>𝑓</m:t>
                          </m:r>
                          <m:r>
                            <a:rPr lang="en-US" sz="1400" i="1">
                              <a:latin typeface="Cambria Math"/>
                            </a:rPr>
                            <m:t>)</m:t>
                          </m:r>
                          <m:sSup>
                            <m:sSupPr>
                              <m:ctrlPr>
                                <a:rPr lang="en-US" sz="1400" i="1">
                                  <a:latin typeface="Cambria Math" panose="02040503050406030204" pitchFamily="18" charset="0"/>
                                </a:rPr>
                              </m:ctrlPr>
                            </m:sSupPr>
                            <m:e>
                              <m:r>
                                <a:rPr lang="en-US" sz="1400" i="1">
                                  <a:latin typeface="Cambria Math"/>
                                </a:rPr>
                                <m:t>𝑆</m:t>
                              </m:r>
                            </m:e>
                            <m:sup>
                              <m:r>
                                <a:rPr lang="en-US" sz="1400" i="1">
                                  <a:latin typeface="Cambria Math"/>
                                </a:rPr>
                                <m:t>2</m:t>
                              </m:r>
                            </m:sup>
                          </m:sSup>
                        </m:num>
                        <m:den>
                          <m:sSub>
                            <m:sSubPr>
                              <m:ctrlPr>
                                <a:rPr lang="en-US" sz="1400" i="1">
                                  <a:latin typeface="Cambria Math" panose="02040503050406030204" pitchFamily="18" charset="0"/>
                                </a:rPr>
                              </m:ctrlPr>
                            </m:sSubPr>
                            <m:e>
                              <m:r>
                                <a:rPr lang="en-US" sz="1400" i="1">
                                  <a:latin typeface="Cambria Math"/>
                                </a:rPr>
                                <m:t>𝑛</m:t>
                              </m:r>
                            </m:e>
                            <m:sub>
                              <m:r>
                                <a:rPr lang="en-US" sz="1400" i="1">
                                  <a:latin typeface="Cambria Math"/>
                                </a:rPr>
                                <m:t>1</m:t>
                              </m:r>
                            </m:sub>
                          </m:sSub>
                        </m:den>
                      </m:f>
                    </m:oMath>
                  </m:oMathPara>
                </a14:m>
                <a:endParaRPr lang="en-US" sz="1400" dirty="0">
                  <a:latin typeface="Times New Roman" pitchFamily="18" charset="0"/>
                  <a:cs typeface="Times New Roman" pitchFamily="18" charset="0"/>
                </a:endParaRPr>
              </a:p>
              <a:p>
                <a:pPr>
                  <a:lnSpc>
                    <a:spcPct val="150000"/>
                  </a:lnSpc>
                </a:pPr>
                <a:r>
                  <a:rPr lang="en-US" sz="1400" dirty="0">
                    <a:latin typeface="Times New Roman" pitchFamily="18" charset="0"/>
                    <a:cs typeface="Times New Roman" pitchFamily="18" charset="0"/>
                  </a:rPr>
                  <a:t>Ignore F.P.C term</a:t>
                </a:r>
                <a:r>
                  <a:rPr lang="en-US" sz="1400" dirty="0" smtClean="0">
                    <a:latin typeface="Times New Roman" pitchFamily="18" charset="0"/>
                    <a:cs typeface="Times New Roman" pitchFamily="18" charset="0"/>
                  </a:rPr>
                  <a:t> 	</a:t>
                </a:r>
                <a14:m>
                  <m:oMath xmlns:m="http://schemas.openxmlformats.org/officeDocument/2006/math">
                    <m:r>
                      <a:rPr lang="en-US" sz="1400" i="1">
                        <a:latin typeface="Cambria Math"/>
                      </a:rPr>
                      <m:t>𝑣𝑎𝑟</m:t>
                    </m:r>
                    <m:r>
                      <a:rPr lang="en-US" sz="1400" i="1">
                        <a:latin typeface="Cambria Math"/>
                      </a:rPr>
                      <m:t>(</m:t>
                    </m:r>
                    <m:sSub>
                      <m:sSubPr>
                        <m:ctrlPr>
                          <a:rPr lang="en-US" sz="1400" i="1">
                            <a:latin typeface="Cambria Math" panose="02040503050406030204" pitchFamily="18" charset="0"/>
                          </a:rPr>
                        </m:ctrlPr>
                      </m:sSubPr>
                      <m:e>
                        <m:bar>
                          <m:barPr>
                            <m:pos m:val="top"/>
                            <m:ctrlPr>
                              <a:rPr lang="en-US" sz="1400" i="1">
                                <a:latin typeface="Cambria Math" panose="02040503050406030204" pitchFamily="18" charset="0"/>
                              </a:rPr>
                            </m:ctrlPr>
                          </m:barPr>
                          <m:e>
                            <m:r>
                              <a:rPr lang="en-US" sz="1400" i="1">
                                <a:latin typeface="Cambria Math"/>
                              </a:rPr>
                              <m:t>𝑦</m:t>
                            </m:r>
                          </m:e>
                        </m:bar>
                      </m:e>
                      <m:sub>
                        <m:r>
                          <a:rPr lang="en-US" sz="1400" i="1">
                            <a:latin typeface="Cambria Math"/>
                          </a:rPr>
                          <m:t>1</m:t>
                        </m:r>
                      </m:sub>
                    </m:sSub>
                    <m:r>
                      <a:rPr lang="en-US" sz="1400" i="1">
                        <a:latin typeface="Cambria Math"/>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a:rPr>
                              <m:t>𝑆</m:t>
                            </m:r>
                          </m:e>
                          <m:sup>
                            <m:r>
                              <a:rPr lang="en-US" sz="1400" i="1">
                                <a:latin typeface="Cambria Math"/>
                              </a:rPr>
                              <m:t>2</m:t>
                            </m:r>
                          </m:sup>
                        </m:sSup>
                      </m:num>
                      <m:den>
                        <m:sSub>
                          <m:sSubPr>
                            <m:ctrlPr>
                              <a:rPr lang="en-US" sz="1400" i="1">
                                <a:latin typeface="Cambria Math" panose="02040503050406030204" pitchFamily="18" charset="0"/>
                              </a:rPr>
                            </m:ctrlPr>
                          </m:sSubPr>
                          <m:e>
                            <m:r>
                              <a:rPr lang="en-US" sz="1400" i="1">
                                <a:latin typeface="Cambria Math"/>
                              </a:rPr>
                              <m:t>𝑛</m:t>
                            </m:r>
                          </m:e>
                          <m:sub>
                            <m:r>
                              <a:rPr lang="en-US" sz="1400" i="1">
                                <a:latin typeface="Cambria Math"/>
                              </a:rPr>
                              <m:t>1</m:t>
                            </m:r>
                          </m:sub>
                        </m:sSub>
                      </m:den>
                    </m:f>
                  </m:oMath>
                </a14:m>
                <a:endParaRPr lang="en-US" sz="1400" dirty="0">
                  <a:latin typeface="Times New Roman" pitchFamily="18" charset="0"/>
                  <a:cs typeface="Times New Roman"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1378527" y="609600"/>
                <a:ext cx="6186055" cy="1335750"/>
              </a:xfrm>
              <a:prstGeom prst="rect">
                <a:avLst/>
              </a:prstGeom>
              <a:blipFill rotWithShape="0">
                <a:blip r:embed="rId3"/>
                <a:stretch>
                  <a:fillRect l="-296"/>
                </a:stretch>
              </a:blipFill>
            </p:spPr>
            <p:txBody>
              <a:bodyPr/>
              <a:lstStyle/>
              <a:p>
                <a:r>
                  <a:rPr lang="en-US">
                    <a:noFill/>
                  </a:rPr>
                  <a:t> </a:t>
                </a:r>
              </a:p>
            </p:txBody>
          </p:sp>
        </mc:Fallback>
      </mc:AlternateContent>
    </p:spTree>
    <p:extLst>
      <p:ext uri="{BB962C8B-B14F-4D97-AF65-F5344CB8AC3E}">
        <p14:creationId xmlns:p14="http://schemas.microsoft.com/office/powerpoint/2010/main" val="27191289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685800" y="3886200"/>
                <a:ext cx="7315200" cy="1928670"/>
              </a:xfrm>
              <a:prstGeom prst="rect">
                <a:avLst/>
              </a:prstGeom>
            </p:spPr>
            <p:txBody>
              <a:bodyPr wrap="square">
                <a:spAutoFit/>
              </a:bodyPr>
              <a:lstStyle/>
              <a:p>
                <a:pPr lvl="0">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r>
                            <a:rPr lang="en-US" sz="1300" i="1">
                              <a:latin typeface="Cambria Math" panose="02040503050406030204" pitchFamily="18" charset="0"/>
                            </a:rPr>
                            <m:t>,</m:t>
                          </m:r>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r>
                        <a:rPr lang="en-US" sz="1300" i="1">
                          <a:latin typeface="Cambria Math" panose="02040503050406030204" pitchFamily="18" charset="0"/>
                        </a:rPr>
                        <m:t>=</m:t>
                      </m:r>
                      <m:r>
                        <a:rPr lang="en-US" sz="1300" i="1">
                          <a:latin typeface="Cambria Math" panose="02040503050406030204" pitchFamily="18" charset="0"/>
                        </a:rPr>
                        <m:t>𝐸</m:t>
                      </m:r>
                      <m:r>
                        <a:rPr lang="en-US" sz="1300" i="1">
                          <a:latin typeface="Cambria Math" panose="02040503050406030204" pitchFamily="18" charset="0"/>
                        </a:rPr>
                        <m:t>{</m:t>
                      </m:r>
                      <m:d>
                        <m:dPr>
                          <m:begChr m:val="["/>
                          <m:endChr m:val="]"/>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r>
                            <a:rPr lang="en-US" sz="1300" i="1">
                              <a:latin typeface="Cambria Math" panose="02040503050406030204" pitchFamily="18" charset="0"/>
                            </a:rPr>
                            <m:t>−</m:t>
                          </m:r>
                          <m:r>
                            <a:rPr lang="en-US" sz="1300" i="1">
                              <a:latin typeface="Cambria Math" panose="02040503050406030204" pitchFamily="18" charset="0"/>
                            </a:rPr>
                            <m:t>𝐸</m:t>
                          </m:r>
                          <m:d>
                            <m:dPr>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e>
                      </m:d>
                      <m:d>
                        <m:dPr>
                          <m:begChr m:val="["/>
                          <m:endChr m:val="]"/>
                          <m:ctrlPr>
                            <a:rPr lang="en-US" sz="1300" i="1">
                              <a:latin typeface="Cambria Math" panose="02040503050406030204" pitchFamily="18" charset="0"/>
                            </a:rPr>
                          </m:ctrlPr>
                        </m:dPr>
                        <m:e>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r>
                            <a:rPr lang="en-US" sz="1300" i="1">
                              <a:latin typeface="Cambria Math" panose="02040503050406030204" pitchFamily="18" charset="0"/>
                            </a:rPr>
                            <m:t>−</m:t>
                          </m:r>
                          <m:r>
                            <a:rPr lang="en-US" sz="1300" i="1">
                              <a:latin typeface="Cambria Math" panose="02040503050406030204" pitchFamily="18" charset="0"/>
                            </a:rPr>
                            <m:t>𝐸</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e>
                      </m:d>
                      <m:r>
                        <a:rPr lang="en-US" sz="1300" i="1">
                          <a:latin typeface="Cambria Math" panose="02040503050406030204" pitchFamily="18" charset="0"/>
                        </a:rPr>
                        <m:t>}</m:t>
                      </m:r>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𝐸</m:t>
                      </m:r>
                      <m:d>
                        <m:dPr>
                          <m:begChr m:val="{"/>
                          <m:endChr m:val="}"/>
                          <m:ctrlPr>
                            <a:rPr lang="en-US" sz="1300" i="1">
                              <a:latin typeface="Cambria Math" panose="02040503050406030204" pitchFamily="18" charset="0"/>
                            </a:rPr>
                          </m:ctrlPr>
                        </m:dPr>
                        <m:e>
                          <m:d>
                            <m:dPr>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e>
                          </m:d>
                          <m:d>
                            <m:dPr>
                              <m:begChr m:val="["/>
                              <m:endChr m:val="]"/>
                              <m:ctrlPr>
                                <a:rPr lang="en-US" sz="1300" i="1">
                                  <a:latin typeface="Cambria Math" panose="02040503050406030204" pitchFamily="18" charset="0"/>
                                </a:rPr>
                              </m:ctrlPr>
                            </m:dPr>
                            <m:e>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e>
                          </m:d>
                        </m:e>
                      </m:d>
                      <m:r>
                        <a:rPr lang="en-US" sz="1300" i="1">
                          <a:latin typeface="Cambria Math" panose="02040503050406030204" pitchFamily="18" charset="0"/>
                        </a:rPr>
                        <m:t>    </m:t>
                      </m:r>
                      <m:r>
                        <a:rPr lang="en-US" sz="1300" i="1">
                          <a:latin typeface="Cambria Math" panose="02040503050406030204" pitchFamily="18" charset="0"/>
                        </a:rPr>
                        <m:t>𝐸</m:t>
                      </m:r>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r>
                        <a:rPr lang="en-US" sz="1300" i="1">
                          <a:latin typeface="Cambria Math" panose="02040503050406030204" pitchFamily="18" charset="0"/>
                        </a:rPr>
                        <m:t>)</m:t>
                      </m:r>
                      <m:d>
                        <m:dPr>
                          <m:begChr m:val="["/>
                          <m:endChr m:val="]"/>
                          <m:ctrlPr>
                            <a:rPr lang="en-US" sz="1300" i="1">
                              <a:latin typeface="Cambria Math" panose="02040503050406030204" pitchFamily="18" charset="0"/>
                            </a:rPr>
                          </m:ctrlPr>
                        </m:dPr>
                        <m:e>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e>
                      </m:d>
                      <m:r>
                        <a:rPr lang="en-US" sz="1300" i="1">
                          <a:latin typeface="Cambria Math" panose="02040503050406030204" pitchFamily="18" charset="0"/>
                        </a:rPr>
                        <m:t>}</m:t>
                      </m:r>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𝐸</m:t>
                      </m:r>
                      <m:r>
                        <a:rPr lang="en-US" sz="1300" i="1">
                          <a:latin typeface="Cambria Math" panose="02040503050406030204" pitchFamily="18" charset="0"/>
                        </a:rPr>
                        <m:t>{</m:t>
                      </m:r>
                      <m:d>
                        <m:dPr>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r>
                            <a:rPr lang="en-US" sz="1300" i="1">
                              <a:latin typeface="Cambria Math" panose="02040503050406030204" pitchFamily="18" charset="0"/>
                            </a:rPr>
                            <m:t> </m:t>
                          </m:r>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e>
                      </m:d>
                      <m:r>
                        <a:rPr lang="en-US" sz="1300" i="1">
                          <a:latin typeface="Cambria Math" panose="02040503050406030204" pitchFamily="18" charset="0"/>
                        </a:rPr>
                        <m:t>−</m:t>
                      </m:r>
                      <m:r>
                        <a:rPr lang="en-US" sz="1300" i="1">
                          <a:latin typeface="Cambria Math" panose="02040503050406030204" pitchFamily="18" charset="0"/>
                        </a:rPr>
                        <m:t>𝐸</m:t>
                      </m:r>
                      <m:d>
                        <m:dPr>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p>
                              <m:r>
                                <a:rPr lang="en-US" sz="1300" i="1">
                                  <a:latin typeface="Cambria Math" panose="02040503050406030204" pitchFamily="18" charset="0"/>
                                </a:rPr>
                                <m:t>2</m:t>
                              </m:r>
                            </m:sup>
                          </m:sSup>
                        </m:e>
                      </m:d>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r>
                        <a:rPr lang="en-US" sz="1300" i="1">
                          <a:latin typeface="Cambria Math" panose="02040503050406030204" pitchFamily="18" charset="0"/>
                        </a:rPr>
                        <m:t>𝐸</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e>
                      </m:d>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r>
                        <a:rPr lang="en-US" sz="1300" i="1">
                          <a:latin typeface="Cambria Math" panose="02040503050406030204" pitchFamily="18" charset="0"/>
                        </a:rPr>
                        <m:t>𝐸</m:t>
                      </m:r>
                      <m:d>
                        <m:dPr>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𝐸</m:t>
                      </m:r>
                      <m:r>
                        <a:rPr lang="en-US" sz="1300" i="1">
                          <a:latin typeface="Cambria Math" panose="02040503050406030204" pitchFamily="18" charset="0"/>
                        </a:rPr>
                        <m:t>{</m:t>
                      </m:r>
                      <m:d>
                        <m:dPr>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r>
                            <a:rPr lang="en-US" sz="1300" i="1">
                              <a:latin typeface="Cambria Math" panose="02040503050406030204" pitchFamily="18" charset="0"/>
                            </a:rPr>
                            <m:t> </m:t>
                          </m:r>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e>
                      </m:d>
                      <m:r>
                        <a:rPr lang="en-US" sz="1300" i="1">
                          <a:latin typeface="Cambria Math" panose="02040503050406030204" pitchFamily="18" charset="0"/>
                        </a:rPr>
                        <m:t>−</m:t>
                      </m:r>
                      <m:r>
                        <a:rPr lang="en-US" sz="1300" i="1">
                          <a:latin typeface="Cambria Math" panose="02040503050406030204" pitchFamily="18" charset="0"/>
                        </a:rPr>
                        <m:t>𝐸</m:t>
                      </m:r>
                      <m:d>
                        <m:dPr>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p>
                              <m:r>
                                <a:rPr lang="en-US" sz="1300" i="1">
                                  <a:latin typeface="Cambria Math" panose="02040503050406030204" pitchFamily="18" charset="0"/>
                                </a:rPr>
                                <m:t>2</m:t>
                              </m:r>
                            </m:sup>
                          </m:sSup>
                        </m:e>
                      </m:d>
                      <m:r>
                        <a:rPr lang="en-US" sz="1300" i="1">
                          <a:latin typeface="Cambria Math" panose="02040503050406030204" pitchFamily="18" charset="0"/>
                        </a:rPr>
                        <m:t>−</m:t>
                      </m:r>
                      <m:r>
                        <a:rPr lang="en-US" sz="1300" i="1">
                          <a:latin typeface="Cambria Math" panose="02040503050406030204" pitchFamily="18" charset="0"/>
                        </a:rPr>
                        <m:t>𝐸</m:t>
                      </m:r>
                      <m:d>
                        <m:dPr>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r>
                        <a:rPr lang="en-US" sz="1300" i="1">
                          <a:latin typeface="Cambria Math" panose="02040503050406030204" pitchFamily="18" charset="0"/>
                        </a:rPr>
                        <m:t>𝐸</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e>
                      </m:d>
                      <m:r>
                        <a:rPr lang="en-US" sz="1300" i="1">
                          <a:latin typeface="Cambria Math" panose="02040503050406030204" pitchFamily="18" charset="0"/>
                        </a:rPr>
                        <m:t>−</m:t>
                      </m:r>
                      <m:r>
                        <a:rPr lang="en-US" sz="1300" i="1">
                          <a:latin typeface="Cambria Math" panose="02040503050406030204" pitchFamily="18" charset="0"/>
                        </a:rPr>
                        <m:t>𝑣𝑎𝑟</m:t>
                      </m:r>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r>
                        <a:rPr lang="en-US" sz="1300" i="1">
                          <a:latin typeface="Cambria Math" panose="02040503050406030204" pitchFamily="18" charset="0"/>
                        </a:rPr>
                        <m:t>)</m:t>
                      </m:r>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r>
                            <a:rPr lang="en-US" sz="1300" i="1">
                              <a:latin typeface="Cambria Math" panose="02040503050406030204" pitchFamily="18" charset="0"/>
                            </a:rPr>
                            <m:t>,</m:t>
                          </m:r>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sub>
                              <m:r>
                                <a:rPr lang="en-US" sz="1300" i="1">
                                  <a:latin typeface="Cambria Math" panose="02040503050406030204" pitchFamily="18" charset="0"/>
                                </a:rPr>
                                <m:t>1</m:t>
                              </m:r>
                            </m:sub>
                          </m:sSub>
                          <m:r>
                            <a:rPr lang="en-US" sz="1300" i="1">
                              <a:latin typeface="Cambria Math" panose="02040503050406030204" pitchFamily="18" charset="0"/>
                            </a:rPr>
                            <m:t>−</m:t>
                          </m:r>
                          <m:bar>
                            <m:barPr>
                              <m:pos m:val="top"/>
                              <m:ctrlPr>
                                <a:rPr lang="en-US" sz="1300" i="1">
                                  <a:latin typeface="Cambria Math" panose="02040503050406030204" pitchFamily="18" charset="0"/>
                                </a:rPr>
                              </m:ctrlPr>
                            </m:barPr>
                            <m:e>
                              <m:r>
                                <a:rPr lang="en-US" sz="1300" i="1">
                                  <a:latin typeface="Cambria Math" panose="02040503050406030204" pitchFamily="18" charset="0"/>
                                </a:rPr>
                                <m:t>𝑦</m:t>
                              </m:r>
                            </m:e>
                          </m:bar>
                        </m:e>
                      </m:d>
                      <m:r>
                        <a:rPr lang="en-US" sz="1300" i="1">
                          <a:latin typeface="Cambria Math" panose="02040503050406030204" pitchFamily="18" charset="0"/>
                        </a:rPr>
                        <m:t>=0</m:t>
                      </m:r>
                    </m:oMath>
                  </m:oMathPara>
                </a14:m>
                <a:endParaRPr lang="en-US" sz="13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685800" y="3886200"/>
                <a:ext cx="7315200" cy="1928670"/>
              </a:xfrm>
              <a:prstGeom prst="rect">
                <a:avLst/>
              </a:prstGeom>
              <a:blipFill rotWithShape="0">
                <a:blip r:embed="rId2"/>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5" name="Rectangle 4"/>
              <p:cNvSpPr/>
              <p:nvPr/>
            </p:nvSpPr>
            <p:spPr>
              <a:xfrm>
                <a:off x="609600" y="457200"/>
                <a:ext cx="7467600" cy="3190040"/>
              </a:xfrm>
              <a:prstGeom prst="rect">
                <a:avLst/>
              </a:prstGeom>
            </p:spPr>
            <p:txBody>
              <a:bodyPr wrap="square">
                <a:spAutoFit/>
              </a:bodyPr>
              <a:lstStyle/>
              <a:p>
                <a:pPr>
                  <a:lnSpc>
                    <a:spcPct val="150000"/>
                  </a:lnSpc>
                </a:pPr>
                <a14:m>
                  <m:oMathPara xmlns:m="http://schemas.openxmlformats.org/officeDocument/2006/math">
                    <m:oMathParaPr>
                      <m:jc m:val="centerGroup"/>
                    </m:oMathParaPr>
                    <m:oMath xmlns:m="http://schemas.openxmlformats.org/officeDocument/2006/math">
                      <m:r>
                        <a:rPr lang="en-US" sz="1300" i="1" smtClean="0">
                          <a:latin typeface="Cambria Math"/>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a:rPr>
                                    <m:t>𝑦</m:t>
                                  </m:r>
                                </m:e>
                              </m:bar>
                            </m:e>
                            <m:sub>
                              <m:r>
                                <a:rPr lang="en-US" sz="1300" i="1">
                                  <a:latin typeface="Cambria Math"/>
                                </a:rPr>
                                <m:t>1</m:t>
                              </m:r>
                            </m:sub>
                          </m:sSub>
                          <m:r>
                            <a:rPr lang="en-US" sz="1300" i="1">
                              <a:latin typeface="Cambria Math"/>
                            </a:rPr>
                            <m:t>,</m:t>
                          </m:r>
                          <m:bar>
                            <m:barPr>
                              <m:pos m:val="top"/>
                              <m:ctrlPr>
                                <a:rPr lang="en-US" sz="1300" i="1">
                                  <a:latin typeface="Cambria Math" panose="02040503050406030204" pitchFamily="18" charset="0"/>
                                </a:rPr>
                              </m:ctrlPr>
                            </m:barPr>
                            <m:e>
                              <m:r>
                                <a:rPr lang="en-US" sz="1300" i="1">
                                  <a:latin typeface="Cambria Math"/>
                                </a:rPr>
                                <m:t>𝑦</m:t>
                              </m:r>
                            </m:e>
                          </m:bar>
                        </m:e>
                      </m:d>
                      <m:r>
                        <a:rPr lang="en-US" sz="1300" i="1">
                          <a:latin typeface="Cambria Math"/>
                        </a:rPr>
                        <m:t>=</m:t>
                      </m:r>
                      <m:f>
                        <m:fPr>
                          <m:ctrlPr>
                            <a:rPr lang="en-US" sz="1300" i="1">
                              <a:latin typeface="Cambria Math" panose="02040503050406030204" pitchFamily="18" charset="0"/>
                            </a:rPr>
                          </m:ctrlPr>
                        </m:fPr>
                        <m:num>
                          <m:r>
                            <a:rPr lang="en-US" sz="1300" i="1">
                              <a:latin typeface="Cambria Math"/>
                            </a:rPr>
                            <m:t>1</m:t>
                          </m:r>
                        </m:num>
                        <m:den>
                          <m:sSub>
                            <m:sSubPr>
                              <m:ctrlPr>
                                <a:rPr lang="en-US" sz="1300" i="1">
                                  <a:latin typeface="Cambria Math" panose="02040503050406030204" pitchFamily="18" charset="0"/>
                                </a:rPr>
                              </m:ctrlPr>
                            </m:sSubPr>
                            <m:e>
                              <m:r>
                                <a:rPr lang="en-US" sz="1300" i="1">
                                  <a:latin typeface="Cambria Math"/>
                                </a:rPr>
                                <m:t>𝑛</m:t>
                              </m:r>
                            </m:e>
                            <m:sub>
                              <m:r>
                                <a:rPr lang="en-US" sz="1300" i="1">
                                  <a:latin typeface="Cambria Math"/>
                                </a:rPr>
                                <m:t>1</m:t>
                              </m:r>
                            </m:sub>
                          </m:sSub>
                          <m:r>
                            <a:rPr lang="en-US" sz="1300" i="1">
                              <a:latin typeface="Cambria Math"/>
                            </a:rPr>
                            <m:t>𝑛</m:t>
                          </m:r>
                        </m:den>
                      </m:f>
                      <m:r>
                        <a:rPr lang="en-US" sz="1300" i="1">
                          <a:latin typeface="Cambria Math"/>
                        </a:rPr>
                        <m:t>[</m:t>
                      </m:r>
                      <m:nary>
                        <m:naryPr>
                          <m:chr m:val="∑"/>
                          <m:limLoc m:val="undOvr"/>
                          <m:ctrlPr>
                            <a:rPr lang="en-US" sz="1300" i="1">
                              <a:latin typeface="Cambria Math" panose="02040503050406030204" pitchFamily="18" charset="0"/>
                            </a:rPr>
                          </m:ctrlPr>
                        </m:naryPr>
                        <m:sub>
                          <m:r>
                            <a:rPr lang="en-US" sz="1300" i="1">
                              <a:latin typeface="Cambria Math"/>
                            </a:rPr>
                            <m:t>𝑖</m:t>
                          </m:r>
                          <m:r>
                            <a:rPr lang="en-US" sz="1300" i="1">
                              <a:latin typeface="Cambria Math"/>
                            </a:rPr>
                            <m:t>=1</m:t>
                          </m:r>
                        </m:sub>
                        <m:sup>
                          <m:r>
                            <a:rPr lang="en-US" sz="1300" i="1">
                              <a:latin typeface="Cambria Math"/>
                            </a:rPr>
                            <m:t>𝑛</m:t>
                          </m:r>
                        </m:sup>
                        <m:e>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𝑖</m:t>
                                  </m:r>
                                </m:sub>
                              </m:sSub>
                            </m:e>
                            <m:sup>
                              <m:r>
                                <a:rPr lang="en-US" sz="1300" i="1">
                                  <a:latin typeface="Cambria Math"/>
                                </a:rPr>
                                <m:t>2</m:t>
                              </m:r>
                            </m:sup>
                          </m:sSup>
                          <m:r>
                            <a:rPr lang="en-US" sz="1300" i="1">
                              <a:latin typeface="Cambria Math"/>
                            </a:rPr>
                            <m:t>𝑣𝑎𝑟</m:t>
                          </m:r>
                          <m:r>
                            <a:rPr lang="en-US" sz="1300" i="1">
                              <a:latin typeface="Cambria Math"/>
                            </a:rPr>
                            <m:t>(</m:t>
                          </m:r>
                        </m:e>
                      </m:nary>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𝑡</m:t>
                              </m:r>
                            </m:e>
                            <m:sub>
                              <m:r>
                                <a:rPr lang="en-US" sz="1300" i="1">
                                  <a:latin typeface="Cambria Math"/>
                                </a:rPr>
                                <m:t>𝑖</m:t>
                              </m:r>
                            </m:sub>
                          </m:sSub>
                        </m:e>
                        <m:sup>
                          <m:r>
                            <a:rPr lang="en-US" sz="1300" i="1">
                              <a:latin typeface="Cambria Math"/>
                            </a:rPr>
                            <m:t>′</m:t>
                          </m:r>
                        </m:sup>
                      </m:sSup>
                      <m:r>
                        <a:rPr lang="en-US" sz="1300" i="1">
                          <a:latin typeface="Cambria Math"/>
                        </a:rPr>
                        <m:t>)+</m:t>
                      </m:r>
                      <m:nary>
                        <m:naryPr>
                          <m:chr m:val="∑"/>
                          <m:limLoc m:val="undOvr"/>
                          <m:supHide m:val="on"/>
                          <m:ctrlPr>
                            <a:rPr lang="en-US" sz="1300" i="1">
                              <a:latin typeface="Cambria Math" panose="02040503050406030204" pitchFamily="18" charset="0"/>
                            </a:rPr>
                          </m:ctrlPr>
                        </m:naryPr>
                        <m:sub>
                          <m:r>
                            <a:rPr lang="en-US" sz="1300" i="1">
                              <a:latin typeface="Cambria Math"/>
                            </a:rPr>
                            <m:t>𝑖</m:t>
                          </m:r>
                          <m:r>
                            <a:rPr lang="en-US" sz="1300" i="1">
                              <a:latin typeface="Cambria Math"/>
                            </a:rPr>
                            <m:t>=1</m:t>
                          </m:r>
                        </m:sub>
                        <m:sup/>
                        <m:e>
                          <m:nary>
                            <m:naryPr>
                              <m:chr m:val="∑"/>
                              <m:limLoc m:val="undOvr"/>
                              <m:supHide m:val="on"/>
                              <m:ctrlPr>
                                <a:rPr lang="en-US" sz="1300" i="1">
                                  <a:latin typeface="Cambria Math" panose="02040503050406030204" pitchFamily="18" charset="0"/>
                                </a:rPr>
                              </m:ctrlPr>
                            </m:naryPr>
                            <m:sub>
                              <m:r>
                                <a:rPr lang="en-US" sz="1300" i="1">
                                  <a:latin typeface="Cambria Math"/>
                                </a:rPr>
                                <m:t>𝑗</m:t>
                              </m:r>
                              <m:r>
                                <a:rPr lang="en-US" sz="1300" i="1">
                                  <a:latin typeface="Cambria Math"/>
                                </a:rPr>
                                <m:t>≠</m:t>
                              </m:r>
                              <m:r>
                                <a:rPr lang="en-US" sz="1300" i="1">
                                  <a:latin typeface="Cambria Math"/>
                                </a:rPr>
                                <m:t>𝑖</m:t>
                              </m:r>
                              <m:r>
                                <a:rPr lang="en-US" sz="1300" i="1">
                                  <a:latin typeface="Cambria Math"/>
                                </a:rPr>
                                <m:t>=1</m:t>
                              </m:r>
                            </m:sub>
                            <m:sup/>
                            <m:e>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𝑖</m:t>
                                  </m:r>
                                </m:sub>
                              </m:sSub>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𝑗</m:t>
                                  </m:r>
                                </m:sub>
                              </m:sSub>
                              <m:r>
                                <a:rPr lang="en-US" sz="1300" i="1">
                                  <a:latin typeface="Cambria Math"/>
                                </a:rPr>
                                <m:t>𝑐𝑜𝑣</m:t>
                              </m:r>
                              <m:d>
                                <m:dPr>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𝑡</m:t>
                                          </m:r>
                                        </m:e>
                                        <m:sub>
                                          <m:r>
                                            <a:rPr lang="en-US" sz="1300" i="1">
                                              <a:latin typeface="Cambria Math"/>
                                            </a:rPr>
                                            <m:t>𝑖</m:t>
                                          </m:r>
                                        </m:sub>
                                      </m:sSub>
                                    </m:e>
                                    <m:sup>
                                      <m:r>
                                        <a:rPr lang="en-US" sz="1300" i="1">
                                          <a:latin typeface="Cambria Math"/>
                                        </a:rPr>
                                        <m:t>′</m:t>
                                      </m:r>
                                    </m:sup>
                                  </m:sSup>
                                  <m:r>
                                    <a:rPr lang="en-US" sz="1300" i="1">
                                      <a:latin typeface="Cambria Math"/>
                                    </a:rPr>
                                    <m:t>,</m:t>
                                  </m:r>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𝑡</m:t>
                                          </m:r>
                                        </m:e>
                                        <m:sub>
                                          <m:r>
                                            <a:rPr lang="en-US" sz="1300" i="1">
                                              <a:latin typeface="Cambria Math"/>
                                            </a:rPr>
                                            <m:t>𝑗</m:t>
                                          </m:r>
                                        </m:sub>
                                      </m:sSub>
                                    </m:e>
                                    <m:sup>
                                      <m:r>
                                        <a:rPr lang="en-US" sz="1300" i="1">
                                          <a:latin typeface="Cambria Math"/>
                                        </a:rPr>
                                        <m:t>′</m:t>
                                      </m:r>
                                    </m:sup>
                                  </m:sSup>
                                </m:e>
                              </m:d>
                            </m:e>
                          </m:nary>
                        </m:e>
                      </m:nary>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a:rPr>
                                    <m:t>𝑦</m:t>
                                  </m:r>
                                </m:e>
                              </m:bar>
                            </m:e>
                            <m:sub>
                              <m:r>
                                <a:rPr lang="en-US" sz="1300" i="1">
                                  <a:latin typeface="Cambria Math"/>
                                </a:rPr>
                                <m:t>1</m:t>
                              </m:r>
                            </m:sub>
                          </m:sSub>
                          <m:r>
                            <a:rPr lang="en-US" sz="1300" i="1">
                              <a:latin typeface="Cambria Math"/>
                            </a:rPr>
                            <m:t>,</m:t>
                          </m:r>
                          <m:bar>
                            <m:barPr>
                              <m:pos m:val="top"/>
                              <m:ctrlPr>
                                <a:rPr lang="en-US" sz="1300" i="1">
                                  <a:latin typeface="Cambria Math" panose="02040503050406030204" pitchFamily="18" charset="0"/>
                                </a:rPr>
                              </m:ctrlPr>
                            </m:barPr>
                            <m:e>
                              <m:r>
                                <a:rPr lang="en-US" sz="1300" i="1">
                                  <a:latin typeface="Cambria Math"/>
                                </a:rPr>
                                <m:t>𝑦</m:t>
                              </m:r>
                            </m:e>
                          </m:bar>
                        </m:e>
                      </m:d>
                      <m:r>
                        <a:rPr lang="en-US" sz="1300" i="1">
                          <a:latin typeface="Cambria Math"/>
                        </a:rPr>
                        <m:t>=</m:t>
                      </m:r>
                      <m:f>
                        <m:fPr>
                          <m:ctrlPr>
                            <a:rPr lang="en-US" sz="1300" i="1">
                              <a:latin typeface="Cambria Math" panose="02040503050406030204" pitchFamily="18" charset="0"/>
                            </a:rPr>
                          </m:ctrlPr>
                        </m:fPr>
                        <m:num>
                          <m:r>
                            <a:rPr lang="en-US" sz="1300" i="1">
                              <a:latin typeface="Cambria Math"/>
                            </a:rPr>
                            <m:t>1</m:t>
                          </m:r>
                        </m:num>
                        <m:den>
                          <m:sSub>
                            <m:sSubPr>
                              <m:ctrlPr>
                                <a:rPr lang="en-US" sz="1300" i="1">
                                  <a:latin typeface="Cambria Math" panose="02040503050406030204" pitchFamily="18" charset="0"/>
                                </a:rPr>
                              </m:ctrlPr>
                            </m:sSubPr>
                            <m:e>
                              <m:r>
                                <a:rPr lang="en-US" sz="1300" i="1">
                                  <a:latin typeface="Cambria Math"/>
                                </a:rPr>
                                <m:t>𝑛</m:t>
                              </m:r>
                            </m:e>
                            <m:sub>
                              <m:r>
                                <a:rPr lang="en-US" sz="1300" i="1">
                                  <a:latin typeface="Cambria Math"/>
                                </a:rPr>
                                <m:t>1</m:t>
                              </m:r>
                            </m:sub>
                          </m:sSub>
                          <m:r>
                            <a:rPr lang="en-US" sz="1300" i="1">
                              <a:latin typeface="Cambria Math"/>
                            </a:rPr>
                            <m:t>𝑛</m:t>
                          </m:r>
                        </m:den>
                      </m:f>
                      <m:r>
                        <a:rPr lang="en-US" sz="1300" i="1">
                          <a:latin typeface="Cambria Math"/>
                        </a:rPr>
                        <m:t>[</m:t>
                      </m:r>
                      <m:nary>
                        <m:naryPr>
                          <m:chr m:val="∑"/>
                          <m:limLoc m:val="undOvr"/>
                          <m:ctrlPr>
                            <a:rPr lang="en-US" sz="1300" i="1">
                              <a:latin typeface="Cambria Math" panose="02040503050406030204" pitchFamily="18" charset="0"/>
                            </a:rPr>
                          </m:ctrlPr>
                        </m:naryPr>
                        <m:sub>
                          <m:r>
                            <a:rPr lang="en-US" sz="1300" i="1">
                              <a:latin typeface="Cambria Math"/>
                            </a:rPr>
                            <m:t>𝑖</m:t>
                          </m:r>
                          <m:r>
                            <a:rPr lang="en-US" sz="1300" i="1">
                              <a:latin typeface="Cambria Math"/>
                            </a:rPr>
                            <m:t>=1</m:t>
                          </m:r>
                        </m:sub>
                        <m:sup>
                          <m:r>
                            <a:rPr lang="en-US" sz="1300" i="1">
                              <a:latin typeface="Cambria Math"/>
                            </a:rPr>
                            <m:t>𝑛</m:t>
                          </m:r>
                        </m:sup>
                        <m:e>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𝑖</m:t>
                                  </m:r>
                                </m:sub>
                              </m:sSub>
                            </m:e>
                            <m:sup>
                              <m:r>
                                <a:rPr lang="en-US" sz="1300" i="1">
                                  <a:latin typeface="Cambria Math"/>
                                </a:rPr>
                                <m:t>2</m:t>
                              </m:r>
                            </m:sup>
                          </m:sSup>
                          <m:r>
                            <a:rPr lang="en-US" sz="1300" i="1">
                              <a:latin typeface="Cambria Math"/>
                            </a:rPr>
                            <m:t>𝑣𝑎𝑟</m:t>
                          </m:r>
                          <m:r>
                            <a:rPr lang="en-US" sz="1300" i="1">
                              <a:latin typeface="Cambria Math"/>
                            </a:rPr>
                            <m:t>(</m:t>
                          </m:r>
                        </m:e>
                      </m:nary>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𝑡</m:t>
                              </m:r>
                            </m:e>
                            <m:sub>
                              <m:r>
                                <a:rPr lang="en-US" sz="1300" i="1">
                                  <a:latin typeface="Cambria Math"/>
                                </a:rPr>
                                <m:t>𝑖</m:t>
                              </m:r>
                            </m:sub>
                          </m:sSub>
                        </m:e>
                        <m:sup>
                          <m:r>
                            <a:rPr lang="en-US" sz="1300" i="1">
                              <a:latin typeface="Cambria Math"/>
                            </a:rPr>
                            <m:t>′</m:t>
                          </m:r>
                        </m:sup>
                      </m:sSup>
                      <m:r>
                        <a:rPr lang="en-US" sz="1300" i="1">
                          <a:latin typeface="Cambria Math"/>
                        </a:rPr>
                        <m:t>)+</m:t>
                      </m:r>
                      <m:nary>
                        <m:naryPr>
                          <m:chr m:val="∑"/>
                          <m:limLoc m:val="undOvr"/>
                          <m:supHide m:val="on"/>
                          <m:ctrlPr>
                            <a:rPr lang="en-US" sz="1300" i="1">
                              <a:latin typeface="Cambria Math" panose="02040503050406030204" pitchFamily="18" charset="0"/>
                            </a:rPr>
                          </m:ctrlPr>
                        </m:naryPr>
                        <m:sub>
                          <m:r>
                            <a:rPr lang="en-US" sz="1300" i="1">
                              <a:latin typeface="Cambria Math"/>
                            </a:rPr>
                            <m:t>𝑖</m:t>
                          </m:r>
                          <m:r>
                            <a:rPr lang="en-US" sz="1300" i="1">
                              <a:latin typeface="Cambria Math"/>
                            </a:rPr>
                            <m:t>=1</m:t>
                          </m:r>
                        </m:sub>
                        <m:sup/>
                        <m:e>
                          <m:nary>
                            <m:naryPr>
                              <m:chr m:val="∑"/>
                              <m:limLoc m:val="undOvr"/>
                              <m:supHide m:val="on"/>
                              <m:ctrlPr>
                                <a:rPr lang="en-US" sz="1300" i="1">
                                  <a:latin typeface="Cambria Math" panose="02040503050406030204" pitchFamily="18" charset="0"/>
                                </a:rPr>
                              </m:ctrlPr>
                            </m:naryPr>
                            <m:sub>
                              <m:r>
                                <a:rPr lang="en-US" sz="1300" i="1">
                                  <a:latin typeface="Cambria Math"/>
                                </a:rPr>
                                <m:t>𝑗</m:t>
                              </m:r>
                              <m:r>
                                <a:rPr lang="en-US" sz="1300" i="1">
                                  <a:latin typeface="Cambria Math"/>
                                </a:rPr>
                                <m:t>≠</m:t>
                              </m:r>
                              <m:r>
                                <a:rPr lang="en-US" sz="1300" i="1">
                                  <a:latin typeface="Cambria Math"/>
                                </a:rPr>
                                <m:t>𝑖</m:t>
                              </m:r>
                              <m:r>
                                <a:rPr lang="en-US" sz="1300" i="1">
                                  <a:latin typeface="Cambria Math"/>
                                </a:rPr>
                                <m:t>=1</m:t>
                              </m:r>
                            </m:sub>
                            <m:sup/>
                            <m:e>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𝑖</m:t>
                                  </m:r>
                                </m:sub>
                              </m:sSub>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𝑗</m:t>
                                  </m:r>
                                </m:sub>
                              </m:sSub>
                              <m:r>
                                <a:rPr lang="en-US" sz="1300" i="1">
                                  <a:latin typeface="Cambria Math"/>
                                </a:rPr>
                                <m:t>𝑐𝑜𝑣</m:t>
                              </m:r>
                              <m:d>
                                <m:dPr>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𝑡</m:t>
                                          </m:r>
                                        </m:e>
                                        <m:sub>
                                          <m:r>
                                            <a:rPr lang="en-US" sz="1300" i="1">
                                              <a:latin typeface="Cambria Math"/>
                                            </a:rPr>
                                            <m:t>𝑖</m:t>
                                          </m:r>
                                        </m:sub>
                                      </m:sSub>
                                    </m:e>
                                    <m:sup>
                                      <m:r>
                                        <a:rPr lang="en-US" sz="1300" i="1">
                                          <a:latin typeface="Cambria Math"/>
                                        </a:rPr>
                                        <m:t>′</m:t>
                                      </m:r>
                                    </m:sup>
                                  </m:sSup>
                                  <m:r>
                                    <a:rPr lang="en-US" sz="1300" i="1">
                                      <a:latin typeface="Cambria Math"/>
                                    </a:rPr>
                                    <m:t>,</m:t>
                                  </m:r>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𝑡</m:t>
                                          </m:r>
                                        </m:e>
                                        <m:sub>
                                          <m:r>
                                            <a:rPr lang="en-US" sz="1300" i="1">
                                              <a:latin typeface="Cambria Math"/>
                                            </a:rPr>
                                            <m:t>𝑗</m:t>
                                          </m:r>
                                        </m:sub>
                                      </m:sSub>
                                    </m:e>
                                    <m:sup>
                                      <m:r>
                                        <a:rPr lang="en-US" sz="1300" i="1">
                                          <a:latin typeface="Cambria Math"/>
                                        </a:rPr>
                                        <m:t>′</m:t>
                                      </m:r>
                                    </m:sup>
                                  </m:sSup>
                                </m:e>
                              </m:d>
                            </m:e>
                          </m:nary>
                        </m:e>
                      </m:nary>
                      <m:r>
                        <a:rPr lang="en-US" sz="1300" i="1">
                          <a:latin typeface="Cambria Math"/>
                        </a:rPr>
                        <m:t>]</m:t>
                      </m:r>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a:rPr>
                                    <m:t>𝑦</m:t>
                                  </m:r>
                                </m:e>
                              </m:bar>
                            </m:e>
                            <m:sub>
                              <m:r>
                                <a:rPr lang="en-US" sz="1300" i="1">
                                  <a:latin typeface="Cambria Math"/>
                                </a:rPr>
                                <m:t>1</m:t>
                              </m:r>
                            </m:sub>
                          </m:sSub>
                          <m:r>
                            <a:rPr lang="en-US" sz="1300" i="1">
                              <a:latin typeface="Cambria Math"/>
                            </a:rPr>
                            <m:t>,</m:t>
                          </m:r>
                          <m:bar>
                            <m:barPr>
                              <m:pos m:val="top"/>
                              <m:ctrlPr>
                                <a:rPr lang="en-US" sz="1300" i="1">
                                  <a:latin typeface="Cambria Math" panose="02040503050406030204" pitchFamily="18" charset="0"/>
                                </a:rPr>
                              </m:ctrlPr>
                            </m:barPr>
                            <m:e>
                              <m:r>
                                <a:rPr lang="en-US" sz="1300" i="1">
                                  <a:latin typeface="Cambria Math"/>
                                </a:rPr>
                                <m:t>𝑦</m:t>
                              </m:r>
                            </m:e>
                          </m:bar>
                        </m:e>
                      </m:d>
                      <m:r>
                        <a:rPr lang="en-US" sz="1300" i="1">
                          <a:latin typeface="Cambria Math"/>
                        </a:rPr>
                        <m:t>=</m:t>
                      </m:r>
                      <m:f>
                        <m:fPr>
                          <m:ctrlPr>
                            <a:rPr lang="en-US" sz="1300" i="1">
                              <a:latin typeface="Cambria Math" panose="02040503050406030204" pitchFamily="18" charset="0"/>
                            </a:rPr>
                          </m:ctrlPr>
                        </m:fPr>
                        <m:num>
                          <m:r>
                            <a:rPr lang="en-US" sz="1300" i="1">
                              <a:latin typeface="Cambria Math"/>
                            </a:rPr>
                            <m:t>1</m:t>
                          </m:r>
                        </m:num>
                        <m:den>
                          <m:sSub>
                            <m:sSubPr>
                              <m:ctrlPr>
                                <a:rPr lang="en-US" sz="1300" i="1">
                                  <a:latin typeface="Cambria Math" panose="02040503050406030204" pitchFamily="18" charset="0"/>
                                </a:rPr>
                              </m:ctrlPr>
                            </m:sSubPr>
                            <m:e>
                              <m:r>
                                <a:rPr lang="en-US" sz="1300" i="1">
                                  <a:latin typeface="Cambria Math"/>
                                </a:rPr>
                                <m:t>𝑛</m:t>
                              </m:r>
                            </m:e>
                            <m:sub>
                              <m:r>
                                <a:rPr lang="en-US" sz="1300" i="1">
                                  <a:latin typeface="Cambria Math"/>
                                </a:rPr>
                                <m:t>1</m:t>
                              </m:r>
                            </m:sub>
                          </m:sSub>
                          <m:r>
                            <a:rPr lang="en-US" sz="1300" i="1">
                              <a:latin typeface="Cambria Math"/>
                            </a:rPr>
                            <m:t>𝑛</m:t>
                          </m:r>
                        </m:den>
                      </m:f>
                      <m:r>
                        <a:rPr lang="en-US" sz="1300" i="1">
                          <a:latin typeface="Cambria Math"/>
                        </a:rPr>
                        <m:t>.</m:t>
                      </m:r>
                      <m:f>
                        <m:fPr>
                          <m:ctrlPr>
                            <a:rPr lang="en-US" sz="1300" i="1">
                              <a:latin typeface="Cambria Math" panose="02040503050406030204" pitchFamily="18" charset="0"/>
                            </a:rPr>
                          </m:ctrlPr>
                        </m:fPr>
                        <m:num>
                          <m:r>
                            <a:rPr lang="en-US" sz="1300" i="1">
                              <a:latin typeface="Cambria Math"/>
                            </a:rPr>
                            <m:t>𝑛</m:t>
                          </m:r>
                          <m:r>
                            <a:rPr lang="en-US" sz="1300" i="1">
                              <a:latin typeface="Cambria Math"/>
                            </a:rPr>
                            <m:t>(</m:t>
                          </m:r>
                          <m:r>
                            <a:rPr lang="en-US" sz="1300" i="1">
                              <a:latin typeface="Cambria Math"/>
                            </a:rPr>
                            <m:t>𝑁</m:t>
                          </m:r>
                          <m:r>
                            <a:rPr lang="en-US" sz="1300" i="1">
                              <a:latin typeface="Cambria Math"/>
                            </a:rPr>
                            <m:t>−</m:t>
                          </m:r>
                          <m:sSub>
                            <m:sSubPr>
                              <m:ctrlPr>
                                <a:rPr lang="en-US" sz="1300" i="1">
                                  <a:latin typeface="Cambria Math" panose="02040503050406030204" pitchFamily="18" charset="0"/>
                                </a:rPr>
                              </m:ctrlPr>
                            </m:sSubPr>
                            <m:e>
                              <m:r>
                                <a:rPr lang="en-US" sz="1300" i="1">
                                  <a:latin typeface="Cambria Math"/>
                                </a:rPr>
                                <m:t>𝑛</m:t>
                              </m:r>
                            </m:e>
                            <m:sub>
                              <m:r>
                                <a:rPr lang="en-US" sz="1300" i="1">
                                  <a:latin typeface="Cambria Math"/>
                                </a:rPr>
                                <m:t>1</m:t>
                              </m:r>
                            </m:sub>
                          </m:sSub>
                          <m:r>
                            <a:rPr lang="en-US" sz="1300" i="1">
                              <a:latin typeface="Cambria Math"/>
                            </a:rPr>
                            <m:t>)</m:t>
                          </m:r>
                        </m:num>
                        <m:den>
                          <m:sSup>
                            <m:sSupPr>
                              <m:ctrlPr>
                                <a:rPr lang="en-US" sz="1300" i="1">
                                  <a:latin typeface="Cambria Math" panose="02040503050406030204" pitchFamily="18" charset="0"/>
                                </a:rPr>
                              </m:ctrlPr>
                            </m:sSupPr>
                            <m:e>
                              <m:r>
                                <a:rPr lang="en-US" sz="1300" i="1">
                                  <a:latin typeface="Cambria Math"/>
                                </a:rPr>
                                <m:t>𝑁</m:t>
                              </m:r>
                            </m:e>
                            <m:sup>
                              <m:r>
                                <a:rPr lang="en-US" sz="1300" i="1">
                                  <a:latin typeface="Cambria Math"/>
                                </a:rPr>
                                <m:t>2</m:t>
                              </m:r>
                            </m:sup>
                          </m:sSup>
                        </m:den>
                      </m:f>
                      <m:r>
                        <a:rPr lang="en-US" sz="1300" i="1">
                          <a:latin typeface="Cambria Math"/>
                        </a:rPr>
                        <m:t>[</m:t>
                      </m:r>
                      <m:nary>
                        <m:naryPr>
                          <m:chr m:val="∑"/>
                          <m:limLoc m:val="undOvr"/>
                          <m:subHide m:val="on"/>
                          <m:supHide m:val="on"/>
                          <m:ctrlPr>
                            <a:rPr lang="en-US" sz="1300" i="1">
                              <a:latin typeface="Cambria Math" panose="02040503050406030204" pitchFamily="18" charset="0"/>
                            </a:rPr>
                          </m:ctrlPr>
                        </m:naryPr>
                        <m:sub/>
                        <m:sup/>
                        <m:e>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𝑖</m:t>
                                  </m:r>
                                </m:sub>
                              </m:sSub>
                            </m:e>
                            <m:sup>
                              <m:r>
                                <a:rPr lang="en-US" sz="1300" i="1">
                                  <a:latin typeface="Cambria Math"/>
                                </a:rPr>
                                <m:t>2</m:t>
                              </m:r>
                            </m:sup>
                          </m:sSup>
                        </m:e>
                      </m:nary>
                      <m:r>
                        <a:rPr lang="en-US" sz="1300" i="1">
                          <a:latin typeface="Cambria Math"/>
                        </a:rPr>
                        <m:t>−</m:t>
                      </m:r>
                      <m:f>
                        <m:fPr>
                          <m:ctrlPr>
                            <a:rPr lang="en-US" sz="1300" i="1">
                              <a:latin typeface="Cambria Math" panose="02040503050406030204" pitchFamily="18" charset="0"/>
                            </a:rPr>
                          </m:ctrlPr>
                        </m:fPr>
                        <m:num>
                          <m:nary>
                            <m:naryPr>
                              <m:chr m:val="∑"/>
                              <m:limLoc m:val="undOvr"/>
                              <m:subHide m:val="on"/>
                              <m:supHide m:val="on"/>
                              <m:ctrlPr>
                                <a:rPr lang="en-US" sz="1300" i="1">
                                  <a:latin typeface="Cambria Math" panose="02040503050406030204" pitchFamily="18" charset="0"/>
                                </a:rPr>
                              </m:ctrlPr>
                            </m:naryPr>
                            <m:sub/>
                            <m:sup/>
                            <m:e>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𝑖</m:t>
                                      </m:r>
                                    </m:sub>
                                  </m:sSub>
                                </m:e>
                                <m:sup>
                                  <m:r>
                                    <a:rPr lang="en-US" sz="1300" i="1">
                                      <a:latin typeface="Cambria Math"/>
                                    </a:rPr>
                                    <m:t>2</m:t>
                                  </m:r>
                                </m:sup>
                              </m:sSup>
                            </m:e>
                          </m:nary>
                        </m:num>
                        <m:den>
                          <m:r>
                            <a:rPr lang="en-US" sz="1300" i="1">
                              <a:latin typeface="Cambria Math"/>
                            </a:rPr>
                            <m:t>𝑁</m:t>
                          </m:r>
                          <m:r>
                            <a:rPr lang="en-US" sz="1300" i="1">
                              <a:latin typeface="Cambria Math"/>
                            </a:rPr>
                            <m:t>−1</m:t>
                          </m:r>
                        </m:den>
                      </m:f>
                      <m:r>
                        <a:rPr lang="en-US" sz="1300" i="1">
                          <a:latin typeface="Cambria Math"/>
                        </a:rPr>
                        <m:t>−</m:t>
                      </m:r>
                      <m:f>
                        <m:fPr>
                          <m:ctrlPr>
                            <a:rPr lang="en-US" sz="1300" i="1">
                              <a:latin typeface="Cambria Math" panose="02040503050406030204" pitchFamily="18" charset="0"/>
                            </a:rPr>
                          </m:ctrlPr>
                        </m:fPr>
                        <m:num>
                          <m:sSup>
                            <m:sSupPr>
                              <m:ctrlPr>
                                <a:rPr lang="en-US" sz="1300" i="1">
                                  <a:latin typeface="Cambria Math" panose="02040503050406030204" pitchFamily="18" charset="0"/>
                                </a:rPr>
                              </m:ctrlPr>
                            </m:sSupPr>
                            <m:e>
                              <m:r>
                                <a:rPr lang="en-US" sz="1300" i="1">
                                  <a:latin typeface="Cambria Math"/>
                                </a:rPr>
                                <m:t>(</m:t>
                              </m:r>
                              <m:nary>
                                <m:naryPr>
                                  <m:chr m:val="∑"/>
                                  <m:limLoc m:val="undOvr"/>
                                  <m:subHide m:val="on"/>
                                  <m:supHide m:val="on"/>
                                  <m:ctrlPr>
                                    <a:rPr lang="en-US" sz="1300" i="1">
                                      <a:latin typeface="Cambria Math" panose="02040503050406030204" pitchFamily="18" charset="0"/>
                                    </a:rPr>
                                  </m:ctrlPr>
                                </m:naryPr>
                                <m:sub/>
                                <m:sup/>
                                <m:e>
                                  <m:sSub>
                                    <m:sSubPr>
                                      <m:ctrlPr>
                                        <a:rPr lang="en-US" sz="1300" i="1">
                                          <a:latin typeface="Cambria Math" panose="02040503050406030204" pitchFamily="18" charset="0"/>
                                        </a:rPr>
                                      </m:ctrlPr>
                                    </m:sSubPr>
                                    <m:e>
                                      <m:r>
                                        <a:rPr lang="en-US" sz="1300" i="1">
                                          <a:latin typeface="Cambria Math"/>
                                        </a:rPr>
                                        <m:t>𝑦</m:t>
                                      </m:r>
                                    </m:e>
                                    <m:sub>
                                      <m:r>
                                        <a:rPr lang="en-US" sz="1300" i="1">
                                          <a:latin typeface="Cambria Math"/>
                                        </a:rPr>
                                        <m:t>𝑖</m:t>
                                      </m:r>
                                    </m:sub>
                                  </m:sSub>
                                  <m:r>
                                    <a:rPr lang="en-US" sz="1300" i="1">
                                      <a:latin typeface="Cambria Math"/>
                                    </a:rPr>
                                    <m:t>)</m:t>
                                  </m:r>
                                </m:e>
                              </m:nary>
                            </m:e>
                            <m:sup>
                              <m:r>
                                <a:rPr lang="en-US" sz="1300" i="1">
                                  <a:latin typeface="Cambria Math"/>
                                </a:rPr>
                                <m:t>2</m:t>
                              </m:r>
                            </m:sup>
                          </m:sSup>
                        </m:num>
                        <m:den>
                          <m:r>
                            <a:rPr lang="en-US" sz="1300" i="1">
                              <a:latin typeface="Cambria Math"/>
                            </a:rPr>
                            <m:t>𝑁</m:t>
                          </m:r>
                          <m:r>
                            <a:rPr lang="en-US" sz="1300" i="1">
                              <a:latin typeface="Cambria Math"/>
                            </a:rPr>
                            <m:t>−1</m:t>
                          </m:r>
                        </m:den>
                      </m:f>
                      <m:r>
                        <a:rPr lang="en-US" sz="1300" i="1">
                          <a:latin typeface="Cambria Math"/>
                        </a:rPr>
                        <m:t>]</m:t>
                      </m:r>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bar>
                                <m:barPr>
                                  <m:pos m:val="top"/>
                                  <m:ctrlPr>
                                    <a:rPr lang="en-US" sz="1300" i="1">
                                      <a:latin typeface="Cambria Math" panose="02040503050406030204" pitchFamily="18" charset="0"/>
                                    </a:rPr>
                                  </m:ctrlPr>
                                </m:barPr>
                                <m:e>
                                  <m:r>
                                    <a:rPr lang="en-US" sz="1300" i="1">
                                      <a:latin typeface="Cambria Math"/>
                                    </a:rPr>
                                    <m:t>𝑦</m:t>
                                  </m:r>
                                </m:e>
                              </m:bar>
                            </m:e>
                            <m:sub>
                              <m:r>
                                <a:rPr lang="en-US" sz="1300" i="1">
                                  <a:latin typeface="Cambria Math"/>
                                </a:rPr>
                                <m:t>1</m:t>
                              </m:r>
                            </m:sub>
                          </m:sSub>
                          <m:r>
                            <a:rPr lang="en-US" sz="1300" i="1">
                              <a:latin typeface="Cambria Math"/>
                            </a:rPr>
                            <m:t>,</m:t>
                          </m:r>
                          <m:bar>
                            <m:barPr>
                              <m:pos m:val="top"/>
                              <m:ctrlPr>
                                <a:rPr lang="en-US" sz="1300" i="1">
                                  <a:latin typeface="Cambria Math" panose="02040503050406030204" pitchFamily="18" charset="0"/>
                                </a:rPr>
                              </m:ctrlPr>
                            </m:barPr>
                            <m:e>
                              <m:r>
                                <a:rPr lang="en-US" sz="1300" i="1">
                                  <a:latin typeface="Cambria Math"/>
                                </a:rPr>
                                <m:t>𝑦</m:t>
                              </m:r>
                            </m:e>
                          </m:bar>
                        </m:e>
                      </m:d>
                      <m:r>
                        <a:rPr lang="en-US" sz="1300" i="1">
                          <a:latin typeface="Cambria Math"/>
                        </a:rPr>
                        <m:t>=</m:t>
                      </m:r>
                      <m:f>
                        <m:fPr>
                          <m:ctrlPr>
                            <a:rPr lang="en-US" sz="1300" i="1">
                              <a:latin typeface="Cambria Math" panose="02040503050406030204" pitchFamily="18" charset="0"/>
                            </a:rPr>
                          </m:ctrlPr>
                        </m:fPr>
                        <m:num>
                          <m:r>
                            <a:rPr lang="en-US" sz="1300" i="1">
                              <a:latin typeface="Cambria Math"/>
                            </a:rPr>
                            <m:t>(1−</m:t>
                          </m:r>
                          <m:r>
                            <a:rPr lang="en-US" sz="1300" i="1">
                              <a:latin typeface="Cambria Math"/>
                            </a:rPr>
                            <m:t>𝑓</m:t>
                          </m:r>
                          <m:r>
                            <a:rPr lang="en-US" sz="1300" i="1">
                              <a:latin typeface="Cambria Math"/>
                            </a:rPr>
                            <m:t>)</m:t>
                          </m:r>
                          <m:sSup>
                            <m:sSupPr>
                              <m:ctrlPr>
                                <a:rPr lang="en-US" sz="1300" i="1">
                                  <a:latin typeface="Cambria Math" panose="02040503050406030204" pitchFamily="18" charset="0"/>
                                </a:rPr>
                              </m:ctrlPr>
                            </m:sSupPr>
                            <m:e>
                              <m:r>
                                <a:rPr lang="en-US" sz="1300" i="1">
                                  <a:latin typeface="Cambria Math"/>
                                </a:rPr>
                                <m:t>𝑆</m:t>
                              </m:r>
                            </m:e>
                            <m:sup>
                              <m:r>
                                <a:rPr lang="en-US" sz="1300" i="1">
                                  <a:latin typeface="Cambria Math"/>
                                </a:rPr>
                                <m:t>2</m:t>
                              </m:r>
                            </m:sup>
                          </m:sSup>
                        </m:num>
                        <m:den>
                          <m:r>
                            <a:rPr lang="en-US" sz="1300" i="1">
                              <a:latin typeface="Cambria Math"/>
                            </a:rPr>
                            <m:t>𝑛</m:t>
                          </m:r>
                        </m:den>
                      </m:f>
                      <m:r>
                        <a:rPr lang="en-US" sz="1300" i="1">
                          <a:latin typeface="Cambria Math"/>
                        </a:rPr>
                        <m:t>==&gt; </m:t>
                      </m:r>
                      <m:f>
                        <m:fPr>
                          <m:ctrlPr>
                            <a:rPr lang="en-US" sz="1300" i="1">
                              <a:latin typeface="Cambria Math" panose="02040503050406030204" pitchFamily="18" charset="0"/>
                            </a:rPr>
                          </m:ctrlPr>
                        </m:fPr>
                        <m:num>
                          <m:sSup>
                            <m:sSupPr>
                              <m:ctrlPr>
                                <a:rPr lang="en-US" sz="1300" i="1">
                                  <a:latin typeface="Cambria Math" panose="02040503050406030204" pitchFamily="18" charset="0"/>
                                </a:rPr>
                              </m:ctrlPr>
                            </m:sSupPr>
                            <m:e>
                              <m:r>
                                <a:rPr lang="en-US" sz="1300" i="1">
                                  <a:latin typeface="Cambria Math"/>
                                </a:rPr>
                                <m:t>𝑆</m:t>
                              </m:r>
                            </m:e>
                            <m:sup>
                              <m:r>
                                <a:rPr lang="en-US" sz="1300" i="1">
                                  <a:latin typeface="Cambria Math"/>
                                </a:rPr>
                                <m:t>2</m:t>
                              </m:r>
                            </m:sup>
                          </m:sSup>
                        </m:num>
                        <m:den>
                          <m:r>
                            <a:rPr lang="en-US" sz="1300" i="1">
                              <a:latin typeface="Cambria Math"/>
                            </a:rPr>
                            <m:t>𝑛</m:t>
                          </m:r>
                        </m:den>
                      </m:f>
                    </m:oMath>
                  </m:oMathPara>
                </a14:m>
                <a:endParaRPr lang="en-US" sz="1300" dirty="0">
                  <a:latin typeface="Times New Roman" pitchFamily="18" charset="0"/>
                  <a:cs typeface="Times New Roman"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609600" y="457200"/>
                <a:ext cx="7467600" cy="3190040"/>
              </a:xfrm>
              <a:prstGeom prst="rect">
                <a:avLst/>
              </a:prstGeom>
              <a:blipFill rotWithShape="0">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337044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457200" y="838200"/>
                <a:ext cx="8305800" cy="4926092"/>
              </a:xfrm>
              <a:prstGeom prst="rect">
                <a:avLst/>
              </a:prstGeom>
            </p:spPr>
            <p:txBody>
              <a:bodyPr wrap="square">
                <a:spAutoFit/>
              </a:bodyPr>
              <a:lstStyle/>
              <a:p>
                <a:r>
                  <a:rPr lang="en-US" b="1" dirty="0" smtClean="0">
                    <a:latin typeface="Times New Roman" pitchFamily="18" charset="0"/>
                    <a:cs typeface="Times New Roman" pitchFamily="18" charset="0"/>
                  </a:rPr>
                  <a:t>Theorem 5: </a:t>
                </a:r>
                <a:r>
                  <a:rPr lang="en-US" b="1" dirty="0">
                    <a:latin typeface="Times New Roman" pitchFamily="18" charset="0"/>
                    <a:cs typeface="Times New Roman" pitchFamily="18" charset="0"/>
                  </a:rPr>
                  <a:t>In SRS with and without replacement the sample mean </a:t>
                </a:r>
                <a14:m>
                  <m:oMath xmlns:m="http://schemas.openxmlformats.org/officeDocument/2006/math">
                    <m:bar>
                      <m:barPr>
                        <m:pos m:val="top"/>
                        <m:ctrlPr>
                          <a:rPr lang="en-US" b="1" i="1">
                            <a:latin typeface="Cambria Math" panose="02040503050406030204" pitchFamily="18" charset="0"/>
                          </a:rPr>
                        </m:ctrlPr>
                      </m:barPr>
                      <m:e>
                        <m:r>
                          <a:rPr lang="en-US" b="1" i="1">
                            <a:latin typeface="Cambria Math" panose="02040503050406030204" pitchFamily="18" charset="0"/>
                          </a:rPr>
                          <m:t>𝒚</m:t>
                        </m:r>
                      </m:e>
                    </m:bar>
                  </m:oMath>
                </a14:m>
                <a:r>
                  <a:rPr lang="en-US" b="1" dirty="0">
                    <a:latin typeface="Times New Roman" pitchFamily="18" charset="0"/>
                    <a:cs typeface="Times New Roman" pitchFamily="18" charset="0"/>
                  </a:rPr>
                  <a:t> is an unbiased estimator of the population mean </a:t>
                </a:r>
                <a14:m>
                  <m:oMath xmlns:m="http://schemas.openxmlformats.org/officeDocument/2006/math">
                    <m:bar>
                      <m:barPr>
                        <m:pos m:val="top"/>
                        <m:ctrlPr>
                          <a:rPr lang="en-US" b="1" i="1">
                            <a:latin typeface="Cambria Math" panose="02040503050406030204" pitchFamily="18" charset="0"/>
                          </a:rPr>
                        </m:ctrlPr>
                      </m:barPr>
                      <m:e>
                        <m:r>
                          <a:rPr lang="en-US" b="1" i="1">
                            <a:latin typeface="Cambria Math" panose="02040503050406030204" pitchFamily="18" charset="0"/>
                          </a:rPr>
                          <m:t>𝒀</m:t>
                        </m:r>
                      </m:e>
                    </m:bar>
                  </m:oMath>
                </a14:m>
                <a:r>
                  <a:rPr lang="en-US" b="1" dirty="0">
                    <a:latin typeface="Times New Roman" pitchFamily="18" charset="0"/>
                    <a:cs typeface="Times New Roman" pitchFamily="18" charset="0"/>
                  </a:rPr>
                  <a:t>. And also prove</a:t>
                </a:r>
                <a:endParaRPr lang="en-US"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sz="1400" b="1" i="1">
                          <a:latin typeface="Cambria Math" panose="02040503050406030204" pitchFamily="18" charset="0"/>
                        </a:rPr>
                        <m:t>𝒗𝒂𝒓</m:t>
                      </m:r>
                      <m:d>
                        <m:dPr>
                          <m:ctrlPr>
                            <a:rPr lang="en-US" sz="1400" b="1" i="1">
                              <a:latin typeface="Cambria Math" panose="02040503050406030204" pitchFamily="18" charset="0"/>
                            </a:rPr>
                          </m:ctrlPr>
                        </m:dPr>
                        <m:e>
                          <m:bar>
                            <m:barPr>
                              <m:pos m:val="top"/>
                              <m:ctrlPr>
                                <a:rPr lang="en-US" sz="1400" b="1" i="1">
                                  <a:latin typeface="Cambria Math" panose="02040503050406030204" pitchFamily="18" charset="0"/>
                                </a:rPr>
                              </m:ctrlPr>
                            </m:barPr>
                            <m:e>
                              <m:r>
                                <a:rPr lang="en-US" sz="1400" b="1" i="1">
                                  <a:latin typeface="Cambria Math" panose="02040503050406030204" pitchFamily="18" charset="0"/>
                                </a:rPr>
                                <m:t>𝒚</m:t>
                              </m:r>
                            </m:e>
                          </m:bar>
                        </m:e>
                      </m:d>
                      <m:r>
                        <a:rPr lang="en-US" sz="1400" b="1" i="1">
                          <a:latin typeface="Cambria Math" panose="02040503050406030204" pitchFamily="18" charset="0"/>
                        </a:rPr>
                        <m:t>=</m:t>
                      </m:r>
                      <m:f>
                        <m:fPr>
                          <m:ctrlPr>
                            <a:rPr lang="en-US" sz="1400" b="1" i="1">
                              <a:latin typeface="Cambria Math" panose="02040503050406030204" pitchFamily="18" charset="0"/>
                            </a:rPr>
                          </m:ctrlPr>
                        </m:fPr>
                        <m:num>
                          <m:r>
                            <a:rPr lang="en-US" sz="1400" b="1" i="1">
                              <a:latin typeface="Cambria Math" panose="02040503050406030204" pitchFamily="18" charset="0"/>
                            </a:rPr>
                            <m:t>𝑵</m:t>
                          </m:r>
                          <m:r>
                            <a:rPr lang="en-US" sz="1400" b="1" i="1">
                              <a:latin typeface="Cambria Math" panose="02040503050406030204" pitchFamily="18" charset="0"/>
                            </a:rPr>
                            <m:t>−</m:t>
                          </m:r>
                          <m:r>
                            <a:rPr lang="en-US" sz="1400" b="1" i="1">
                              <a:latin typeface="Cambria Math" panose="02040503050406030204" pitchFamily="18" charset="0"/>
                            </a:rPr>
                            <m:t>𝟏</m:t>
                          </m:r>
                        </m:num>
                        <m:den>
                          <m:r>
                            <a:rPr lang="en-US" sz="1400" b="1" i="1">
                              <a:latin typeface="Cambria Math" panose="02040503050406030204" pitchFamily="18" charset="0"/>
                            </a:rPr>
                            <m:t>𝑵</m:t>
                          </m:r>
                        </m:den>
                      </m:f>
                      <m:r>
                        <a:rPr lang="en-US" sz="1400" b="1" i="1">
                          <a:latin typeface="Cambria Math" panose="02040503050406030204" pitchFamily="18" charset="0"/>
                        </a:rPr>
                        <m:t>.</m:t>
                      </m:r>
                      <m:f>
                        <m:fPr>
                          <m:ctrlPr>
                            <a:rPr lang="en-US" sz="1400" b="1" i="1">
                              <a:latin typeface="Cambria Math" panose="02040503050406030204" pitchFamily="18" charset="0"/>
                            </a:rPr>
                          </m:ctrlPr>
                        </m:fPr>
                        <m:num>
                          <m:sSup>
                            <m:sSupPr>
                              <m:ctrlPr>
                                <a:rPr lang="en-US" sz="1400" b="1" i="1">
                                  <a:latin typeface="Cambria Math" panose="02040503050406030204" pitchFamily="18" charset="0"/>
                                </a:rPr>
                              </m:ctrlPr>
                            </m:sSupPr>
                            <m:e>
                              <m:r>
                                <a:rPr lang="en-US" sz="1400" b="1" i="1">
                                  <a:latin typeface="Cambria Math" panose="02040503050406030204" pitchFamily="18" charset="0"/>
                                </a:rPr>
                                <m:t>𝑺</m:t>
                              </m:r>
                            </m:e>
                            <m:sup>
                              <m:r>
                                <a:rPr lang="en-US" sz="1400" b="1" i="1">
                                  <a:latin typeface="Cambria Math" panose="02040503050406030204" pitchFamily="18" charset="0"/>
                                </a:rPr>
                                <m:t>𝟐</m:t>
                              </m:r>
                            </m:sup>
                          </m:sSup>
                        </m:num>
                        <m:den>
                          <m:r>
                            <a:rPr lang="en-US" sz="1400" b="1" i="1">
                              <a:latin typeface="Cambria Math" panose="02040503050406030204" pitchFamily="18" charset="0"/>
                            </a:rPr>
                            <m:t>𝒏</m:t>
                          </m:r>
                        </m:den>
                      </m:f>
                      <m:r>
                        <a:rPr lang="en-US" sz="1400" b="1" i="1">
                          <a:latin typeface="Cambria Math" panose="02040503050406030204" pitchFamily="18" charset="0"/>
                        </a:rPr>
                        <m:t> (</m:t>
                      </m:r>
                      <m:r>
                        <a:rPr lang="en-US" sz="1400" b="1" i="1">
                          <a:latin typeface="Cambria Math" panose="02040503050406030204" pitchFamily="18" charset="0"/>
                        </a:rPr>
                        <m:t>𝑾</m:t>
                      </m:r>
                      <m:r>
                        <a:rPr lang="en-US" sz="1400" b="1" i="1">
                          <a:latin typeface="Cambria Math" panose="02040503050406030204" pitchFamily="18" charset="0"/>
                        </a:rPr>
                        <m:t>.</m:t>
                      </m:r>
                      <m:r>
                        <a:rPr lang="en-US" sz="1400" b="1" i="1">
                          <a:latin typeface="Cambria Math" panose="02040503050406030204" pitchFamily="18" charset="0"/>
                        </a:rPr>
                        <m:t>𝑹</m:t>
                      </m:r>
                      <m:r>
                        <a:rPr lang="en-US" sz="1400" b="1"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sz="1400" b="1" i="1">
                          <a:latin typeface="Cambria Math" panose="02040503050406030204" pitchFamily="18" charset="0"/>
                        </a:rPr>
                        <m:t>𝒗𝒂𝒓</m:t>
                      </m:r>
                      <m:d>
                        <m:dPr>
                          <m:ctrlPr>
                            <a:rPr lang="en-US" sz="1400" b="1" i="1">
                              <a:latin typeface="Cambria Math" panose="02040503050406030204" pitchFamily="18" charset="0"/>
                            </a:rPr>
                          </m:ctrlPr>
                        </m:dPr>
                        <m:e>
                          <m:bar>
                            <m:barPr>
                              <m:pos m:val="top"/>
                              <m:ctrlPr>
                                <a:rPr lang="en-US" sz="1400" b="1" i="1">
                                  <a:latin typeface="Cambria Math" panose="02040503050406030204" pitchFamily="18" charset="0"/>
                                </a:rPr>
                              </m:ctrlPr>
                            </m:barPr>
                            <m:e>
                              <m:r>
                                <a:rPr lang="en-US" sz="1400" b="1" i="1">
                                  <a:latin typeface="Cambria Math" panose="02040503050406030204" pitchFamily="18" charset="0"/>
                                </a:rPr>
                                <m:t>𝒚</m:t>
                              </m:r>
                            </m:e>
                          </m:bar>
                        </m:e>
                      </m:d>
                      <m:r>
                        <a:rPr lang="en-US" sz="1400" b="1" i="1">
                          <a:latin typeface="Cambria Math" panose="02040503050406030204" pitchFamily="18" charset="0"/>
                        </a:rPr>
                        <m:t>=</m:t>
                      </m:r>
                      <m:f>
                        <m:fPr>
                          <m:ctrlPr>
                            <a:rPr lang="en-US" sz="1400" b="1" i="1">
                              <a:latin typeface="Cambria Math" panose="02040503050406030204" pitchFamily="18" charset="0"/>
                            </a:rPr>
                          </m:ctrlPr>
                        </m:fPr>
                        <m:num>
                          <m:r>
                            <a:rPr lang="en-US" sz="1400" b="1" i="1">
                              <a:latin typeface="Cambria Math" panose="02040503050406030204" pitchFamily="18" charset="0"/>
                            </a:rPr>
                            <m:t>𝑵</m:t>
                          </m:r>
                          <m:r>
                            <a:rPr lang="en-US" sz="1400" b="1" i="1">
                              <a:latin typeface="Cambria Math" panose="02040503050406030204" pitchFamily="18" charset="0"/>
                            </a:rPr>
                            <m:t>−</m:t>
                          </m:r>
                          <m:r>
                            <a:rPr lang="en-US" sz="1400" b="1" i="1">
                              <a:latin typeface="Cambria Math" panose="02040503050406030204" pitchFamily="18" charset="0"/>
                            </a:rPr>
                            <m:t>𝒏</m:t>
                          </m:r>
                        </m:num>
                        <m:den>
                          <m:r>
                            <a:rPr lang="en-US" sz="1400" b="1" i="1">
                              <a:latin typeface="Cambria Math" panose="02040503050406030204" pitchFamily="18" charset="0"/>
                            </a:rPr>
                            <m:t>𝑵</m:t>
                          </m:r>
                        </m:den>
                      </m:f>
                      <m:r>
                        <a:rPr lang="en-US" sz="1400" b="1" i="1">
                          <a:latin typeface="Cambria Math" panose="02040503050406030204" pitchFamily="18" charset="0"/>
                        </a:rPr>
                        <m:t>.</m:t>
                      </m:r>
                      <m:f>
                        <m:fPr>
                          <m:ctrlPr>
                            <a:rPr lang="en-US" sz="1400" b="1" i="1">
                              <a:latin typeface="Cambria Math" panose="02040503050406030204" pitchFamily="18" charset="0"/>
                            </a:rPr>
                          </m:ctrlPr>
                        </m:fPr>
                        <m:num>
                          <m:sSup>
                            <m:sSupPr>
                              <m:ctrlPr>
                                <a:rPr lang="en-US" sz="1400" b="1" i="1">
                                  <a:latin typeface="Cambria Math" panose="02040503050406030204" pitchFamily="18" charset="0"/>
                                </a:rPr>
                              </m:ctrlPr>
                            </m:sSupPr>
                            <m:e>
                              <m:r>
                                <a:rPr lang="en-US" sz="1400" b="1" i="1">
                                  <a:latin typeface="Cambria Math" panose="02040503050406030204" pitchFamily="18" charset="0"/>
                                </a:rPr>
                                <m:t>𝑺</m:t>
                              </m:r>
                            </m:e>
                            <m:sup>
                              <m:r>
                                <a:rPr lang="en-US" sz="1400" b="1" i="1">
                                  <a:latin typeface="Cambria Math" panose="02040503050406030204" pitchFamily="18" charset="0"/>
                                </a:rPr>
                                <m:t>𝟐</m:t>
                              </m:r>
                            </m:sup>
                          </m:sSup>
                        </m:num>
                        <m:den>
                          <m:r>
                            <a:rPr lang="en-US" sz="1400" b="1" i="1">
                              <a:latin typeface="Cambria Math" panose="02040503050406030204" pitchFamily="18" charset="0"/>
                            </a:rPr>
                            <m:t>𝒏</m:t>
                          </m:r>
                        </m:den>
                      </m:f>
                      <m:r>
                        <a:rPr lang="en-US" sz="1400" b="1" i="1">
                          <a:latin typeface="Cambria Math" panose="02040503050406030204" pitchFamily="18" charset="0"/>
                        </a:rPr>
                        <m:t> (</m:t>
                      </m:r>
                      <m:r>
                        <a:rPr lang="en-US" sz="1400" b="1" i="1">
                          <a:latin typeface="Cambria Math" panose="02040503050406030204" pitchFamily="18" charset="0"/>
                        </a:rPr>
                        <m:t>𝑾</m:t>
                      </m:r>
                      <m:r>
                        <a:rPr lang="en-US" sz="1400" b="1" i="1">
                          <a:latin typeface="Cambria Math" panose="02040503050406030204" pitchFamily="18" charset="0"/>
                        </a:rPr>
                        <m:t>.</m:t>
                      </m:r>
                      <m:r>
                        <a:rPr lang="en-US" sz="1400" b="1" i="1">
                          <a:latin typeface="Cambria Math" panose="02040503050406030204" pitchFamily="18" charset="0"/>
                        </a:rPr>
                        <m:t>𝑶</m:t>
                      </m:r>
                      <m:r>
                        <a:rPr lang="en-US" sz="1400" b="1" i="1">
                          <a:latin typeface="Cambria Math" panose="02040503050406030204" pitchFamily="18" charset="0"/>
                        </a:rPr>
                        <m:t>.</m:t>
                      </m:r>
                      <m:r>
                        <a:rPr lang="en-US" sz="1400" b="1" i="1">
                          <a:latin typeface="Cambria Math" panose="02040503050406030204" pitchFamily="18" charset="0"/>
                        </a:rPr>
                        <m:t>𝑹</m:t>
                      </m:r>
                      <m:r>
                        <a:rPr lang="en-US" sz="1400" b="1" i="1">
                          <a:latin typeface="Cambria Math" panose="02040503050406030204" pitchFamily="18" charset="0"/>
                        </a:rPr>
                        <m:t>)</m:t>
                      </m:r>
                    </m:oMath>
                  </m:oMathPara>
                </a14:m>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Proof: </a:t>
                </a:r>
              </a:p>
              <a:p>
                <a:r>
                  <a:rPr lang="en-US" sz="1400" dirty="0">
                    <a:latin typeface="Times New Roman" pitchFamily="18" charset="0"/>
                    <a:cs typeface="Times New Roman" pitchFamily="18" charset="0"/>
                  </a:rPr>
                  <a:t>With Replacement:</a:t>
                </a:r>
              </a:p>
              <a:p>
                <a:pPr/>
                <a14:m>
                  <m:oMathPara xmlns:m="http://schemas.openxmlformats.org/officeDocument/2006/math">
                    <m:oMathParaPr>
                      <m:jc m:val="centerGroup"/>
                    </m:oMathParaPr>
                    <m:oMath xmlns:m="http://schemas.openxmlformats.org/officeDocument/2006/math">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e>
                      </m:nary>
                    </m:oMath>
                  </m:oMathPara>
                </a14:m>
                <a:endParaRPr lang="en-US" sz="1400"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oMath>
                  </m:oMathPara>
                </a14:m>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For without Replacement:</a:t>
                </a: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r>
                        <a:rPr lang="en-US" sz="1400" i="1">
                          <a:latin typeface="Cambria Math" panose="02040503050406030204" pitchFamily="18" charset="0"/>
                        </a:rPr>
                        <m:t>𝐸</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e>
                      </m:nary>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d>
                        <m:dPr>
                          <m:ctrlPr>
                            <a:rPr lang="en-US" sz="1400" i="1">
                              <a:latin typeface="Cambria Math" panose="02040503050406030204" pitchFamily="18" charset="0"/>
                            </a:rPr>
                          </m:ctrlPr>
                        </m:d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𝑁</m:t>
                          </m:r>
                        </m:sup>
                        <m:e>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f>
                                <m:fPr>
                                  <m:ctrlPr>
                                    <a:rPr lang="en-US" sz="1400" i="1">
                                      <a:latin typeface="Cambria Math" panose="02040503050406030204" pitchFamily="18" charset="0"/>
                                    </a:rPr>
                                  </m:ctrlPr>
                                </m:fPr>
                                <m:num>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num>
                                <m:den>
                                  <m:r>
                                    <a:rPr lang="en-US" sz="1400" i="1">
                                      <a:latin typeface="Cambria Math" panose="02040503050406030204" pitchFamily="18" charset="0"/>
                                    </a:rPr>
                                    <m:t>𝑛</m:t>
                                  </m:r>
                                </m:den>
                              </m:f>
                            </m:e>
                          </m:nary>
                        </m:e>
                      </m:nary>
                      <m:r>
                        <a:rPr lang="en-US" sz="1400" i="1">
                          <a:latin typeface="Cambria Math" panose="02040503050406030204" pitchFamily="18" charset="0"/>
                        </a:rPr>
                        <m:t>.</m:t>
                      </m:r>
                      <m:r>
                        <a:rPr lang="en-US" sz="1400" i="1">
                          <a:latin typeface="Cambria Math" panose="02040503050406030204" pitchFamily="18" charset="0"/>
                        </a:rPr>
                        <m:t>𝑃</m:t>
                      </m:r>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r>
                  <a:rPr lang="en-US" sz="1400" dirty="0">
                    <a:latin typeface="Times New Roman" pitchFamily="18" charset="0"/>
                    <a:cs typeface="Times New Roman" pitchFamily="18" charset="0"/>
                  </a:rPr>
                  <a:t>.</a:t>
                </a:r>
              </a:p>
              <a:p>
                <a:r>
                  <a:rPr lang="en-US" sz="1400" dirty="0">
                    <a:latin typeface="Times New Roman" pitchFamily="18" charset="0"/>
                    <a:cs typeface="Times New Roman" pitchFamily="18" charset="0"/>
                  </a:rPr>
                  <a:t>.</a:t>
                </a:r>
              </a:p>
              <a:p>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d>
                        <m:dPr>
                          <m:ctrlPr>
                            <a:rPr lang="en-US" sz="1400" i="1">
                              <a:latin typeface="Cambria Math" panose="02040503050406030204" pitchFamily="18" charset="0"/>
                            </a:rPr>
                          </m:ctrlPr>
                        </m:d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oMath>
                  </m:oMathPara>
                </a14:m>
                <a:endParaRPr lang="en-US" sz="1400" dirty="0">
                  <a:latin typeface="Times New Roman" pitchFamily="18" charset="0"/>
                  <a:cs typeface="Times New Roman"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457200" y="838200"/>
                <a:ext cx="8305800" cy="4926092"/>
              </a:xfrm>
              <a:prstGeom prst="rect">
                <a:avLst/>
              </a:prstGeom>
              <a:blipFill rotWithShape="0">
                <a:blip r:embed="rId2"/>
                <a:stretch>
                  <a:fillRect l="-587" t="-743"/>
                </a:stretch>
              </a:blipFill>
            </p:spPr>
            <p:txBody>
              <a:bodyPr/>
              <a:lstStyle/>
              <a:p>
                <a:r>
                  <a:rPr lang="en-US">
                    <a:noFill/>
                  </a:rPr>
                  <a:t> </a:t>
                </a:r>
              </a:p>
            </p:txBody>
          </p:sp>
        </mc:Fallback>
      </mc:AlternateContent>
    </p:spTree>
    <p:extLst>
      <p:ext uri="{BB962C8B-B14F-4D97-AF65-F5344CB8AC3E}">
        <p14:creationId xmlns:p14="http://schemas.microsoft.com/office/powerpoint/2010/main" val="28157775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3600" b="1" dirty="0" smtClean="0">
                <a:latin typeface="Times New Roman" panose="02020603050405020304" pitchFamily="18" charset="0"/>
                <a:cs typeface="Times New Roman" panose="02020603050405020304" pitchFamily="18" charset="0"/>
              </a:rPr>
              <a:t>Introduction</a:t>
            </a:r>
            <a:endParaRPr lang="en-US" sz="36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90500" y="1430148"/>
            <a:ext cx="8953500" cy="5275452"/>
          </a:xfrm>
        </p:spPr>
        <p:txBody>
          <a:bodyPr>
            <a:normAutofit fontScale="70000" lnSpcReduction="20000"/>
          </a:bodyPr>
          <a:lstStyle/>
          <a:p>
            <a:pPr marL="0" indent="0" algn="just">
              <a:buNone/>
            </a:pPr>
            <a:r>
              <a:rPr lang="en-US" sz="3400" dirty="0">
                <a:latin typeface="Times New Roman" panose="02020603050405020304" pitchFamily="18" charset="0"/>
                <a:cs typeface="Times New Roman" panose="02020603050405020304" pitchFamily="18" charset="0"/>
              </a:rPr>
              <a:t>Random Sampling or more precisely, Simple Random Sampling is a term covering two of the most straightforward selection procedures used in probability sampling. In both these selection procedures population units are drawn with equal probabilities. If a unit selected once is not allowed to be selected again, the procedure is known as simple random sampling without replacement (</a:t>
            </a:r>
            <a:r>
              <a:rPr lang="en-US" sz="3400" dirty="0" err="1">
                <a:latin typeface="Times New Roman" panose="02020603050405020304" pitchFamily="18" charset="0"/>
                <a:cs typeface="Times New Roman" panose="02020603050405020304" pitchFamily="18" charset="0"/>
              </a:rPr>
              <a:t>srswor</a:t>
            </a:r>
            <a:r>
              <a:rPr lang="en-US" sz="3400" dirty="0">
                <a:latin typeface="Times New Roman" panose="02020603050405020304" pitchFamily="18" charset="0"/>
                <a:cs typeface="Times New Roman" panose="02020603050405020304" pitchFamily="18" charset="0"/>
              </a:rPr>
              <a:t>). If the selection at each draw is from the whole population, the procedure is known as simple random sampling with replacement (</a:t>
            </a:r>
            <a:r>
              <a:rPr lang="en-US" sz="3400" dirty="0" err="1">
                <a:latin typeface="Times New Roman" panose="02020603050405020304" pitchFamily="18" charset="0"/>
                <a:cs typeface="Times New Roman" panose="02020603050405020304" pitchFamily="18" charset="0"/>
              </a:rPr>
              <a:t>srswr</a:t>
            </a:r>
            <a:r>
              <a:rPr lang="en-US" sz="3400" dirty="0">
                <a:latin typeface="Times New Roman" panose="02020603050405020304" pitchFamily="18" charset="0"/>
                <a:cs typeface="Times New Roman" panose="02020603050405020304" pitchFamily="18" charset="0"/>
              </a:rPr>
              <a:t>). The selection of units using simple random sampling with replacement is independent from draw to draw and the selection of units using simple random sampling without replacement is dependent. This is because in simple random sampling without replacement probability of selection of a population unit at any given draw depends on whether or not another unit has been selected at some previous draw. </a:t>
            </a:r>
            <a:r>
              <a:rPr lang="en-US" sz="3400" b="1" dirty="0">
                <a:latin typeface="Times New Roman" panose="02020603050405020304" pitchFamily="18" charset="0"/>
                <a:cs typeface="Times New Roman" panose="02020603050405020304" pitchFamily="18" charset="0"/>
              </a:rPr>
              <a:t>The selection procedure of simple random sampling with replacement is also known as unrestricted random sampling.</a:t>
            </a:r>
            <a:endParaRPr lang="en-US" sz="3400" dirty="0">
              <a:latin typeface="Times New Roman" panose="02020603050405020304" pitchFamily="18" charset="0"/>
              <a:cs typeface="Times New Roman" panose="02020603050405020304" pitchFamily="18" charset="0"/>
            </a:endParaRPr>
          </a:p>
          <a:p>
            <a:pPr marL="0" indent="0" algn="just">
              <a:buNone/>
            </a:pPr>
            <a:r>
              <a:rPr lang="en-US" sz="3400" b="1" dirty="0">
                <a:latin typeface="Times New Roman" panose="02020603050405020304" pitchFamily="18" charset="0"/>
                <a:cs typeface="Times New Roman" panose="02020603050405020304" pitchFamily="18" charset="0"/>
              </a:rPr>
              <a:t> </a:t>
            </a:r>
            <a:endParaRPr lang="en-US" sz="3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66411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457200" y="1371600"/>
                <a:ext cx="6781800" cy="4872103"/>
              </a:xfrm>
              <a:prstGeom prst="rect">
                <a:avLst/>
              </a:prstGeom>
            </p:spPr>
            <p:txBody>
              <a:bodyPr wrap="square">
                <a:spAutoFit/>
              </a:bodyPr>
              <a:lstStyle/>
              <a:p>
                <a:pPr>
                  <a:lnSpc>
                    <a:spcPct val="150000"/>
                  </a:lnSpc>
                </a:pPr>
                <a:r>
                  <a:rPr lang="en-US" sz="1400" dirty="0">
                    <a:latin typeface="Times New Roman" pitchFamily="18" charset="0"/>
                    <a:cs typeface="Times New Roman" pitchFamily="18" charset="0"/>
                  </a:rPr>
                  <a:t>Variance can be solved by </a:t>
                </a: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sSup>
                            <m:sSupPr>
                              <m:ctrlPr>
                                <a:rPr lang="en-US" sz="1400" i="1">
                                  <a:latin typeface="Cambria Math" panose="02040503050406030204" pitchFamily="18" charset="0"/>
                                </a:rPr>
                              </m:ctrlPr>
                            </m:sSupPr>
                            <m:e>
                              <m:r>
                                <a:rPr lang="en-US" sz="1400" i="1">
                                  <a:latin typeface="Cambria Math" panose="02040503050406030204" pitchFamily="18" charset="0"/>
                                </a:rPr>
                                <m:t>𝑛</m:t>
                              </m:r>
                            </m:e>
                            <m:sup>
                              <m:r>
                                <a:rPr lang="en-US" sz="1400" i="1">
                                  <a:latin typeface="Cambria Math" panose="02040503050406030204" pitchFamily="18" charset="0"/>
                                </a:rPr>
                                <m:t>2</m:t>
                              </m:r>
                            </m:sup>
                          </m:sSup>
                        </m:den>
                      </m:f>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r>
                            <a:rPr lang="en-US" sz="1400" i="1">
                              <a:latin typeface="Cambria Math" panose="02040503050406030204" pitchFamily="18" charset="0"/>
                            </a:rPr>
                            <m:t>𝑣𝑎𝑟</m:t>
                          </m:r>
                        </m:e>
                      </m:nary>
                      <m:sSub>
                        <m:sSubPr>
                          <m:ctrlPr>
                            <a:rPr lang="en-US" sz="1400" i="1">
                              <a:latin typeface="Cambria Math" panose="02040503050406030204" pitchFamily="18" charset="0"/>
                            </a:rPr>
                          </m:ctrlPr>
                        </m:sSubPr>
                        <m:e>
                          <m:r>
                            <a:rPr lang="en-US" sz="1400" i="1">
                              <a:latin typeface="Cambria Math" panose="02040503050406030204" pitchFamily="18" charset="0"/>
                            </a:rPr>
                            <m:t>(</m:t>
                          </m:r>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nary>
                        <m:naryPr>
                          <m:chr m:val="∑"/>
                          <m:limLoc m:val="undOvr"/>
                          <m:supHide m:val="on"/>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e>
                          <m:nary>
                            <m:naryPr>
                              <m:chr m:val="∑"/>
                              <m:limLoc m:val="undOvr"/>
                              <m:supHide m:val="on"/>
                              <m:ctrlPr>
                                <a:rPr lang="en-US" sz="1400" i="1">
                                  <a:latin typeface="Cambria Math" panose="02040503050406030204" pitchFamily="18" charset="0"/>
                                </a:rPr>
                              </m:ctrlPr>
                            </m:naryPr>
                            <m:sub>
                              <m:r>
                                <a:rPr lang="en-US" sz="1400" i="1">
                                  <a:latin typeface="Cambria Math" panose="02040503050406030204" pitchFamily="18" charset="0"/>
                                </a:rPr>
                                <m:t>𝑗</m:t>
                              </m:r>
                              <m:r>
                                <a:rPr lang="en-US" sz="1400" i="1">
                                  <a:latin typeface="Cambria Math" panose="02040503050406030204" pitchFamily="18" charset="0"/>
                                </a:rPr>
                                <m:t>≠</m:t>
                              </m:r>
                              <m:r>
                                <a:rPr lang="en-US" sz="1400" i="1">
                                  <a:latin typeface="Cambria Math" panose="02040503050406030204" pitchFamily="18" charset="0"/>
                                </a:rPr>
                                <m:t>𝑖</m:t>
                              </m:r>
                              <m:r>
                                <a:rPr lang="en-US" sz="1400" i="1">
                                  <a:latin typeface="Cambria Math" panose="02040503050406030204" pitchFamily="18" charset="0"/>
                                </a:rPr>
                                <m:t>=1</m:t>
                              </m:r>
                            </m:sub>
                            <m:sup/>
                            <m:e>
                              <m:r>
                                <a:rPr lang="en-US" sz="1400" i="1">
                                  <a:latin typeface="Cambria Math" panose="02040503050406030204" pitchFamily="18" charset="0"/>
                                </a:rPr>
                                <m:t>𝑐𝑜𝑣</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𝑗</m:t>
                                      </m:r>
                                    </m:sub>
                                  </m:sSub>
                                </m:e>
                              </m:d>
                            </m:e>
                          </m:nary>
                        </m:e>
                      </m:nary>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𝑣𝑎𝑟</m:t>
                          </m:r>
                          <m:r>
                            <a:rPr lang="en-US" sz="1400" i="1">
                              <a:latin typeface="Cambria Math" panose="02040503050406030204" pitchFamily="18" charset="0"/>
                            </a:rPr>
                            <m:t>(</m:t>
                          </m:r>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m:t>
                          </m:r>
                          <m:r>
                            <a:rPr lang="en-US" sz="1400" i="1">
                              <a:latin typeface="Cambria Math" panose="02040503050406030204" pitchFamily="18" charset="0"/>
                            </a:rPr>
                            <m:t>−1</m:t>
                          </m:r>
                        </m:num>
                        <m:den>
                          <m:r>
                            <a:rPr lang="en-US" sz="1400" i="1">
                              <a:latin typeface="Cambria Math" panose="02040503050406030204" pitchFamily="18" charset="0"/>
                            </a:rPr>
                            <m:t>𝑁</m:t>
                          </m:r>
                        </m:den>
                      </m:f>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r>
                        <a:rPr lang="en-US" sz="1400" i="1">
                          <a:latin typeface="Cambria Math" panose="02040503050406030204" pitchFamily="18" charset="0"/>
                        </a:rPr>
                        <m:t> </m:t>
                      </m:r>
                      <m:r>
                        <a:rPr lang="en-US" sz="1400" i="1">
                          <a:latin typeface="Cambria Math" panose="02040503050406030204" pitchFamily="18" charset="0"/>
                        </a:rPr>
                        <m:t>𝑎𝑛𝑑</m:t>
                      </m:r>
                      <m:r>
                        <a:rPr lang="en-US" sz="1400" i="1">
                          <a:latin typeface="Cambria Math" panose="02040503050406030204" pitchFamily="18" charset="0"/>
                        </a:rPr>
                        <m:t> </m:t>
                      </m:r>
                      <m:r>
                        <a:rPr lang="en-US" sz="1400" i="1">
                          <a:latin typeface="Cambria Math" panose="02040503050406030204" pitchFamily="18" charset="0"/>
                        </a:rPr>
                        <m:t>𝑐𝑜𝑣</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𝑗</m:t>
                              </m:r>
                            </m:sub>
                          </m:sSub>
                        </m:e>
                      </m:d>
                      <m:r>
                        <a:rPr lang="en-US" sz="1400" i="1">
                          <a:latin typeface="Cambria Math" panose="02040503050406030204" pitchFamily="18" charset="0"/>
                        </a:rPr>
                        <m:t>=0 </m:t>
                      </m:r>
                    </m:oMath>
                  </m:oMathPara>
                </a14:m>
                <a:endParaRPr lang="en-US" sz="1400" dirty="0">
                  <a:latin typeface="Times New Roman" pitchFamily="18" charset="0"/>
                  <a:cs typeface="Times New Roman" pitchFamily="18" charset="0"/>
                </a:endParaRPr>
              </a:p>
              <a:p>
                <a:pPr>
                  <a:lnSpc>
                    <a:spcPct val="150000"/>
                  </a:lnSpc>
                </a:pPr>
                <a:r>
                  <a:rPr lang="en-US" sz="1400" dirty="0">
                    <a:latin typeface="Times New Roman" pitchFamily="18" charset="0"/>
                    <a:cs typeface="Times New Roman" pitchFamily="18" charset="0"/>
                  </a:rPr>
                  <a:t>So, </a:t>
                </a: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d>
                        <m:dPr>
                          <m:ctrlPr>
                            <a:rPr lang="en-US" sz="1400" i="1">
                              <a:latin typeface="Cambria Math" panose="02040503050406030204" pitchFamily="18" charset="0"/>
                            </a:rPr>
                          </m:ctrlPr>
                        </m:d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m:t>
                          </m:r>
                          <m:r>
                            <a:rPr lang="en-US" sz="1400" i="1">
                              <a:latin typeface="Cambria Math" panose="02040503050406030204" pitchFamily="18" charset="0"/>
                            </a:rPr>
                            <m:t>−1</m:t>
                          </m:r>
                        </m:num>
                        <m:den>
                          <m:r>
                            <a:rPr lang="en-US" sz="1400" i="1">
                              <a:latin typeface="Cambria Math" panose="02040503050406030204" pitchFamily="18" charset="0"/>
                            </a:rPr>
                            <m:t>𝑁</m:t>
                          </m:r>
                        </m:den>
                      </m:f>
                      <m:r>
                        <a:rPr lang="en-US" sz="1400" i="1">
                          <a:latin typeface="Cambria Math" panose="02040503050406030204" pitchFamily="18" charset="0"/>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num>
                        <m:den>
                          <m:r>
                            <a:rPr lang="en-US" sz="1400" i="1">
                              <a:latin typeface="Cambria Math" panose="02040503050406030204" pitchFamily="18" charset="0"/>
                            </a:rPr>
                            <m:t>𝑛</m:t>
                          </m:r>
                        </m:den>
                      </m:f>
                      <m:r>
                        <a:rPr lang="en-US" sz="1400" i="1">
                          <a:latin typeface="Cambria Math" panose="02040503050406030204" pitchFamily="18" charset="0"/>
                        </a:rPr>
                        <m:t> (</m:t>
                      </m:r>
                      <m:r>
                        <a:rPr lang="en-US" sz="1400" i="1">
                          <a:latin typeface="Cambria Math" panose="02040503050406030204" pitchFamily="18" charset="0"/>
                        </a:rPr>
                        <m:t>𝑊</m:t>
                      </m:r>
                      <m:r>
                        <a:rPr lang="en-US" sz="1400" i="1">
                          <a:latin typeface="Cambria Math" panose="02040503050406030204" pitchFamily="18" charset="0"/>
                        </a:rPr>
                        <m:t>.</m:t>
                      </m:r>
                      <m:r>
                        <a:rPr lang="en-US" sz="1400" i="1">
                          <a:latin typeface="Cambria Math" panose="02040503050406030204" pitchFamily="18" charset="0"/>
                        </a:rPr>
                        <m:t>𝑅</m:t>
                      </m:r>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nSpc>
                    <a:spcPct val="150000"/>
                  </a:lnSpc>
                </a:pPr>
                <a:r>
                  <a:rPr lang="en-US" sz="1400" dirty="0">
                    <a:latin typeface="Times New Roman" pitchFamily="18" charset="0"/>
                    <a:cs typeface="Times New Roman" pitchFamily="18" charset="0"/>
                  </a:rPr>
                  <a:t>For Without Replacement </a:t>
                </a:r>
              </a:p>
              <a:p>
                <a:pPr>
                  <a:lnSpc>
                    <a:spcPct val="150000"/>
                  </a:lnSpc>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𝑣𝑎𝑟</m:t>
                          </m:r>
                          <m:r>
                            <a:rPr lang="en-US" sz="1400" i="1">
                              <a:latin typeface="Cambria Math" panose="02040503050406030204" pitchFamily="18" charset="0"/>
                            </a:rPr>
                            <m:t>(</m:t>
                          </m:r>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m:t>
                          </m:r>
                          <m:r>
                            <a:rPr lang="en-US" sz="1400" i="1">
                              <a:latin typeface="Cambria Math" panose="02040503050406030204" pitchFamily="18" charset="0"/>
                            </a:rPr>
                            <m:t>−1</m:t>
                          </m:r>
                        </m:num>
                        <m:den>
                          <m:r>
                            <a:rPr lang="en-US" sz="1400" i="1">
                              <a:latin typeface="Cambria Math" panose="02040503050406030204" pitchFamily="18" charset="0"/>
                            </a:rPr>
                            <m:t>𝑁</m:t>
                          </m:r>
                        </m:den>
                      </m:f>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r>
                        <a:rPr lang="en-US" sz="1400" i="1">
                          <a:latin typeface="Cambria Math" panose="02040503050406030204" pitchFamily="18" charset="0"/>
                        </a:rPr>
                        <m:t> </m:t>
                      </m:r>
                      <m:r>
                        <a:rPr lang="en-US" sz="1400" i="1">
                          <a:latin typeface="Cambria Math" panose="02040503050406030204" pitchFamily="18" charset="0"/>
                        </a:rPr>
                        <m:t>𝑎𝑛𝑑</m:t>
                      </m:r>
                      <m:r>
                        <a:rPr lang="en-US" sz="1400" i="1">
                          <a:latin typeface="Cambria Math" panose="02040503050406030204" pitchFamily="18" charset="0"/>
                        </a:rPr>
                        <m:t> </m:t>
                      </m:r>
                      <m:r>
                        <a:rPr lang="en-US" sz="1400" i="1">
                          <a:latin typeface="Cambria Math" panose="02040503050406030204" pitchFamily="18" charset="0"/>
                        </a:rPr>
                        <m:t>𝑐𝑜𝑣</m:t>
                      </m:r>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𝑗</m:t>
                              </m:r>
                            </m:sub>
                          </m:sSub>
                        </m:e>
                      </m:d>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𝑁</m:t>
                          </m:r>
                        </m:den>
                      </m:f>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oMath>
                  </m:oMathPara>
                </a14:m>
                <a:endParaRPr lang="en-US" sz="1400" dirty="0">
                  <a:latin typeface="Times New Roman" pitchFamily="18" charset="0"/>
                  <a:cs typeface="Times New Roman" pitchFamily="18" charset="0"/>
                </a:endParaRPr>
              </a:p>
              <a:p>
                <a:pPr>
                  <a:lnSpc>
                    <a:spcPct val="150000"/>
                  </a:lnSpc>
                </a:pPr>
                <a:r>
                  <a:rPr lang="en-US" sz="1400" dirty="0">
                    <a:latin typeface="Times New Roman" pitchFamily="18" charset="0"/>
                    <a:cs typeface="Times New Roman" pitchFamily="18" charset="0"/>
                  </a:rPr>
                  <a:t>So, </a:t>
                </a:r>
              </a:p>
              <a:p>
                <a:pPr>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𝑣𝑎𝑟</m:t>
                      </m:r>
                      <m:d>
                        <m:dPr>
                          <m:ctrlPr>
                            <a:rPr lang="en-US" sz="1400" i="1">
                              <a:latin typeface="Cambria Math" panose="02040503050406030204" pitchFamily="18" charset="0"/>
                            </a:rPr>
                          </m:ctrlPr>
                        </m:dPr>
                        <m:e>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e>
                      </m:d>
                      <m:r>
                        <a:rPr lang="en-US" sz="1400" i="1">
                          <a:latin typeface="Cambria Math" panose="02040503050406030204" pitchFamily="18" charset="0"/>
                        </a:rPr>
                        <m:t>=(1−</m:t>
                      </m:r>
                      <m:r>
                        <a:rPr lang="en-US" sz="1400" i="1">
                          <a:latin typeface="Cambria Math" panose="02040503050406030204" pitchFamily="18" charset="0"/>
                        </a:rPr>
                        <m:t>𝑓</m:t>
                      </m:r>
                      <m:r>
                        <a:rPr lang="en-US" sz="1400" i="1">
                          <a:latin typeface="Cambria Math" panose="02040503050406030204" pitchFamily="18" charset="0"/>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num>
                        <m:den>
                          <m:r>
                            <a:rPr lang="en-US" sz="1400" i="1">
                              <a:latin typeface="Cambria Math" panose="02040503050406030204" pitchFamily="18" charset="0"/>
                            </a:rPr>
                            <m:t>𝑛</m:t>
                          </m:r>
                        </m:den>
                      </m:f>
                      <m:r>
                        <a:rPr lang="en-US" sz="1400" i="1">
                          <a:latin typeface="Cambria Math" panose="02040503050406030204" pitchFamily="18" charset="0"/>
                        </a:rPr>
                        <m:t> (</m:t>
                      </m:r>
                      <m:r>
                        <a:rPr lang="en-US" sz="1400" i="1">
                          <a:latin typeface="Cambria Math" panose="02040503050406030204" pitchFamily="18" charset="0"/>
                        </a:rPr>
                        <m:t>𝑊</m:t>
                      </m:r>
                      <m:r>
                        <a:rPr lang="en-US" sz="1400" i="1">
                          <a:latin typeface="Cambria Math" panose="02040503050406030204" pitchFamily="18" charset="0"/>
                        </a:rPr>
                        <m:t>.</m:t>
                      </m:r>
                      <m:r>
                        <a:rPr lang="en-US" sz="1400" i="1">
                          <a:latin typeface="Cambria Math" panose="02040503050406030204" pitchFamily="18" charset="0"/>
                        </a:rPr>
                        <m:t>𝑂</m:t>
                      </m:r>
                      <m:r>
                        <a:rPr lang="en-US" sz="1400" i="1">
                          <a:latin typeface="Cambria Math" panose="02040503050406030204" pitchFamily="18" charset="0"/>
                        </a:rPr>
                        <m:t>.</m:t>
                      </m:r>
                      <m:r>
                        <a:rPr lang="en-US" sz="1400" i="1">
                          <a:latin typeface="Cambria Math" panose="02040503050406030204" pitchFamily="18" charset="0"/>
                        </a:rPr>
                        <m:t>𝑅</m:t>
                      </m:r>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457200" y="1371600"/>
                <a:ext cx="6781800" cy="4872103"/>
              </a:xfrm>
              <a:prstGeom prst="rect">
                <a:avLst/>
              </a:prstGeom>
              <a:blipFill rotWithShape="1">
                <a:blip r:embed="rId2"/>
                <a:stretch>
                  <a:fillRect l="-180"/>
                </a:stretch>
              </a:blipFill>
            </p:spPr>
            <p:txBody>
              <a:bodyPr/>
              <a:lstStyle/>
              <a:p>
                <a:r>
                  <a:rPr lang="en-US">
                    <a:noFill/>
                  </a:rPr>
                  <a:t> </a:t>
                </a:r>
              </a:p>
            </p:txBody>
          </p:sp>
        </mc:Fallback>
      </mc:AlternateContent>
    </p:spTree>
    <p:extLst>
      <p:ext uri="{BB962C8B-B14F-4D97-AF65-F5344CB8AC3E}">
        <p14:creationId xmlns:p14="http://schemas.microsoft.com/office/powerpoint/2010/main" val="26724719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10" name="Rectangle 9"/>
              <p:cNvSpPr/>
              <p:nvPr/>
            </p:nvSpPr>
            <p:spPr>
              <a:xfrm>
                <a:off x="533400" y="1447800"/>
                <a:ext cx="7467600" cy="2603405"/>
              </a:xfrm>
              <a:prstGeom prst="rect">
                <a:avLst/>
              </a:prstGeom>
            </p:spPr>
            <p:txBody>
              <a:bodyPr wrap="square">
                <a:spAutoFit/>
              </a:bodyPr>
              <a:lstStyle/>
              <a:p>
                <a:pPr algn="just">
                  <a:lnSpc>
                    <a:spcPct val="150000"/>
                  </a:lnSpc>
                </a:pPr>
                <a:r>
                  <a:rPr lang="en-US" b="1" dirty="0" smtClean="0">
                    <a:latin typeface="Times New Roman" pitchFamily="18" charset="0"/>
                    <a:cs typeface="Times New Roman" pitchFamily="18" charset="0"/>
                  </a:rPr>
                  <a:t>Theorem 6:  </a:t>
                </a:r>
                <a:r>
                  <a:rPr lang="en-US" b="1" dirty="0">
                    <a:latin typeface="Times New Roman" pitchFamily="18" charset="0"/>
                    <a:cs typeface="Times New Roman" pitchFamily="18" charset="0"/>
                  </a:rPr>
                  <a:t>For SRS without replacement </a:t>
                </a:r>
                <a14:m>
                  <m:oMath xmlns:m="http://schemas.openxmlformats.org/officeDocument/2006/math">
                    <m:sSup>
                      <m:sSupPr>
                        <m:ctrlPr>
                          <a:rPr lang="en-US" b="1" i="1">
                            <a:latin typeface="Cambria Math" panose="02040503050406030204" pitchFamily="18" charset="0"/>
                          </a:rPr>
                        </m:ctrlPr>
                      </m:sSupPr>
                      <m:e>
                        <m:r>
                          <a:rPr lang="en-US" b="1" i="1">
                            <a:latin typeface="Cambria Math" panose="02040503050406030204" pitchFamily="18" charset="0"/>
                          </a:rPr>
                          <m:t>𝒔</m:t>
                        </m:r>
                      </m:e>
                      <m:sup>
                        <m:r>
                          <a:rPr lang="en-US" b="1" i="1">
                            <a:latin typeface="Cambria Math" panose="02040503050406030204" pitchFamily="18" charset="0"/>
                          </a:rPr>
                          <m:t>𝟐</m:t>
                        </m:r>
                      </m:sup>
                    </m:sSup>
                  </m:oMath>
                </a14:m>
                <a:r>
                  <a:rPr lang="en-US" b="1" dirty="0">
                    <a:latin typeface="Times New Roman" pitchFamily="18" charset="0"/>
                    <a:cs typeface="Times New Roman" pitchFamily="18" charset="0"/>
                  </a:rPr>
                  <a:t>  is an unbiased estimator of </a:t>
                </a:r>
                <a14:m>
                  <m:oMath xmlns:m="http://schemas.openxmlformats.org/officeDocument/2006/math">
                    <m:sSup>
                      <m:sSupPr>
                        <m:ctrlPr>
                          <a:rPr lang="en-US" b="1" i="1">
                            <a:latin typeface="Cambria Math" panose="02040503050406030204" pitchFamily="18" charset="0"/>
                          </a:rPr>
                        </m:ctrlPr>
                      </m:sSupPr>
                      <m:e>
                        <m:r>
                          <a:rPr lang="en-US" b="1" i="1">
                            <a:latin typeface="Cambria Math" panose="02040503050406030204" pitchFamily="18" charset="0"/>
                          </a:rPr>
                          <m:t>𝑺</m:t>
                        </m:r>
                      </m:e>
                      <m:sup>
                        <m:r>
                          <a:rPr lang="en-US" b="1" i="1">
                            <a:latin typeface="Cambria Math" panose="02040503050406030204" pitchFamily="18" charset="0"/>
                          </a:rPr>
                          <m:t>𝟐</m:t>
                        </m:r>
                      </m:sup>
                    </m:sSup>
                  </m:oMath>
                </a14:m>
                <a:r>
                  <a:rPr lang="en-US" b="1" dirty="0">
                    <a:latin typeface="Times New Roman" pitchFamily="18" charset="0"/>
                    <a:cs typeface="Times New Roman" pitchFamily="18" charset="0"/>
                  </a:rPr>
                  <a:t> and for with replacement </a:t>
                </a:r>
                <a14:m>
                  <m:oMath xmlns:m="http://schemas.openxmlformats.org/officeDocument/2006/math">
                    <m:sSup>
                      <m:sSupPr>
                        <m:ctrlPr>
                          <a:rPr lang="en-US" b="1" i="1">
                            <a:latin typeface="Cambria Math" panose="02040503050406030204" pitchFamily="18" charset="0"/>
                          </a:rPr>
                        </m:ctrlPr>
                      </m:sSupPr>
                      <m:e>
                        <m:r>
                          <a:rPr lang="en-US" b="1" i="1">
                            <a:latin typeface="Cambria Math" panose="02040503050406030204" pitchFamily="18" charset="0"/>
                          </a:rPr>
                          <m:t>𝒔</m:t>
                        </m:r>
                      </m:e>
                      <m:sup>
                        <m:r>
                          <a:rPr lang="en-US" b="1" i="1">
                            <a:latin typeface="Cambria Math" panose="02040503050406030204" pitchFamily="18" charset="0"/>
                          </a:rPr>
                          <m:t>𝟐</m:t>
                        </m:r>
                      </m:sup>
                    </m:sSup>
                  </m:oMath>
                </a14:m>
                <a:r>
                  <a:rPr lang="en-US" b="1" dirty="0">
                    <a:latin typeface="Times New Roman" pitchFamily="18" charset="0"/>
                    <a:cs typeface="Times New Roman" pitchFamily="18" charset="0"/>
                  </a:rPr>
                  <a:t> is an unbiased estimator of </a:t>
                </a:r>
                <a14:m>
                  <m:oMath xmlns:m="http://schemas.openxmlformats.org/officeDocument/2006/math">
                    <m:f>
                      <m:fPr>
                        <m:ctrlPr>
                          <a:rPr lang="en-US" sz="1400" b="1" i="1">
                            <a:latin typeface="Cambria Math" panose="02040503050406030204" pitchFamily="18" charset="0"/>
                          </a:rPr>
                        </m:ctrlPr>
                      </m:fPr>
                      <m:num>
                        <m:r>
                          <a:rPr lang="en-US" sz="1400" b="1" i="1">
                            <a:latin typeface="Cambria Math" panose="02040503050406030204" pitchFamily="18" charset="0"/>
                          </a:rPr>
                          <m:t>𝑵</m:t>
                        </m:r>
                        <m:r>
                          <a:rPr lang="en-US" sz="1400" b="1" i="1">
                            <a:latin typeface="Cambria Math" panose="02040503050406030204" pitchFamily="18" charset="0"/>
                          </a:rPr>
                          <m:t>−</m:t>
                        </m:r>
                        <m:r>
                          <a:rPr lang="en-US" sz="1400" b="1" i="1">
                            <a:latin typeface="Cambria Math" panose="02040503050406030204" pitchFamily="18" charset="0"/>
                          </a:rPr>
                          <m:t>𝟏</m:t>
                        </m:r>
                      </m:num>
                      <m:den>
                        <m:r>
                          <a:rPr lang="en-US" sz="1400" b="1" i="1">
                            <a:latin typeface="Cambria Math" panose="02040503050406030204" pitchFamily="18" charset="0"/>
                          </a:rPr>
                          <m:t>𝑵</m:t>
                        </m:r>
                      </m:den>
                    </m:f>
                    <m:sSup>
                      <m:sSupPr>
                        <m:ctrlPr>
                          <a:rPr lang="en-US" sz="1400" b="1" i="1">
                            <a:latin typeface="Cambria Math" panose="02040503050406030204" pitchFamily="18" charset="0"/>
                          </a:rPr>
                        </m:ctrlPr>
                      </m:sSupPr>
                      <m:e>
                        <m:r>
                          <a:rPr lang="en-US" sz="1400" b="1" i="1">
                            <a:latin typeface="Cambria Math" panose="02040503050406030204" pitchFamily="18" charset="0"/>
                          </a:rPr>
                          <m:t>𝑺</m:t>
                        </m:r>
                      </m:e>
                      <m:sup>
                        <m:r>
                          <a:rPr lang="en-US" sz="1400" b="1" i="1">
                            <a:latin typeface="Cambria Math" panose="02040503050406030204" pitchFamily="18" charset="0"/>
                          </a:rPr>
                          <m:t>𝟐</m:t>
                        </m:r>
                      </m:sup>
                    </m:sSup>
                  </m:oMath>
                </a14:m>
                <a:r>
                  <a:rPr lang="en-US" sz="1400" b="1" dirty="0">
                    <a:latin typeface="Times New Roman" pitchFamily="18" charset="0"/>
                    <a:cs typeface="Times New Roman" pitchFamily="18" charset="0"/>
                  </a:rPr>
                  <a:t>.</a:t>
                </a:r>
              </a:p>
              <a:p>
                <a:pPr algn="just">
                  <a:lnSpc>
                    <a:spcPct val="150000"/>
                  </a:lnSpc>
                </a:pPr>
                <a:r>
                  <a:rPr lang="en-US" b="1" dirty="0">
                    <a:latin typeface="Times New Roman" pitchFamily="18" charset="0"/>
                    <a:cs typeface="Times New Roman" pitchFamily="18" charset="0"/>
                  </a:rPr>
                  <a:t>Proof:</a:t>
                </a:r>
              </a:p>
              <a:p>
                <a:pPr algn="just">
                  <a:lnSpc>
                    <a:spcPct val="150000"/>
                  </a:lnSpc>
                </a:pPr>
                <a:r>
                  <a:rPr lang="en-US" sz="1400" dirty="0">
                    <a:latin typeface="Times New Roman" pitchFamily="18" charset="0"/>
                    <a:cs typeface="Times New Roman" pitchFamily="18" charset="0"/>
                  </a:rPr>
                  <a:t>For Without replacement: </a:t>
                </a:r>
              </a:p>
              <a:p>
                <a:pPr algn="just">
                  <a:lnSpc>
                    <a:spcPct val="150000"/>
                  </a:lnSpc>
                </a:pPr>
                <a14:m>
                  <m:oMathPara xmlns:m="http://schemas.openxmlformats.org/officeDocument/2006/math">
                    <m:oMathParaPr>
                      <m:jc m:val="centerGroup"/>
                    </m:oMathParaPr>
                    <m:oMath xmlns:m="http://schemas.openxmlformats.org/officeDocument/2006/math">
                      <m:sSup>
                        <m:sSupPr>
                          <m:ctrlPr>
                            <a:rPr lang="en-US" sz="1400" i="1">
                              <a:latin typeface="Cambria Math" panose="02040503050406030204" pitchFamily="18" charset="0"/>
                            </a:rPr>
                          </m:ctrlPr>
                        </m:sSupPr>
                        <m:e>
                          <m:r>
                            <a:rPr lang="en-US" sz="1400" i="1">
                              <a:latin typeface="Cambria Math" panose="02040503050406030204" pitchFamily="18" charset="0"/>
                            </a:rPr>
                            <m:t>𝑠</m:t>
                          </m:r>
                        </m:e>
                        <m:sup>
                          <m:r>
                            <a:rPr lang="en-US" sz="1400" i="1">
                              <a:latin typeface="Cambria Math" panose="02040503050406030204" pitchFamily="18" charset="0"/>
                            </a:rPr>
                            <m:t>2</m:t>
                          </m:r>
                        </m:sup>
                      </m:sSup>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𝑛</m:t>
                          </m:r>
                          <m:r>
                            <a:rPr lang="en-US" sz="1400" i="1">
                              <a:latin typeface="Cambria Math" panose="02040503050406030204" pitchFamily="18" charset="0"/>
                            </a:rPr>
                            <m:t>−1</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e>
                            <m:sup>
                              <m:r>
                                <a:rPr lang="en-US" sz="1400" i="1">
                                  <a:latin typeface="Cambria Math" panose="02040503050406030204" pitchFamily="18" charset="0"/>
                                </a:rPr>
                                <m:t>2</m:t>
                              </m:r>
                            </m:sup>
                          </m:sSup>
                        </m:e>
                      </m:nary>
                    </m:oMath>
                  </m:oMathPara>
                </a14:m>
                <a:endParaRPr lang="en-US" sz="1400" dirty="0">
                  <a:latin typeface="Times New Roman" pitchFamily="18" charset="0"/>
                  <a:cs typeface="Times New Roman" pitchFamily="18" charset="0"/>
                </a:endParaRPr>
              </a:p>
            </p:txBody>
          </p:sp>
        </mc:Choice>
        <mc:Fallback xmlns="">
          <p:sp>
            <p:nvSpPr>
              <p:cNvPr id="10" name="Rectangle 9"/>
              <p:cNvSpPr>
                <a:spLocks noRot="1" noChangeAspect="1" noMove="1" noResize="1" noEditPoints="1" noAdjustHandles="1" noChangeArrowheads="1" noChangeShapeType="1" noTextEdit="1"/>
              </p:cNvSpPr>
              <p:nvPr/>
            </p:nvSpPr>
            <p:spPr>
              <a:xfrm>
                <a:off x="533400" y="1447800"/>
                <a:ext cx="7467600" cy="2603405"/>
              </a:xfrm>
              <a:prstGeom prst="rect">
                <a:avLst/>
              </a:prstGeom>
              <a:blipFill rotWithShape="0">
                <a:blip r:embed="rId2"/>
                <a:stretch>
                  <a:fillRect l="-735" r="-653"/>
                </a:stretch>
              </a:blipFill>
            </p:spPr>
            <p:txBody>
              <a:bodyPr/>
              <a:lstStyle/>
              <a:p>
                <a:r>
                  <a:rPr lang="en-US">
                    <a:noFill/>
                  </a:rPr>
                  <a:t> </a:t>
                </a:r>
              </a:p>
            </p:txBody>
          </p:sp>
        </mc:Fallback>
      </mc:AlternateContent>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05000" y="3889048"/>
            <a:ext cx="5484410" cy="1581318"/>
          </a:xfrm>
          <a:prstGeom prst="rect">
            <a:avLst/>
          </a:prstGeom>
        </p:spPr>
      </p:pic>
    </p:spTree>
    <p:extLst>
      <p:ext uri="{BB962C8B-B14F-4D97-AF65-F5344CB8AC3E}">
        <p14:creationId xmlns:p14="http://schemas.microsoft.com/office/powerpoint/2010/main" val="26707899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838200" y="1524000"/>
                <a:ext cx="7696200" cy="5150000"/>
              </a:xfrm>
              <a:prstGeom prst="rect">
                <a:avLst/>
              </a:prstGeom>
            </p:spPr>
            <p:txBody>
              <a:bodyPr wrap="square">
                <a:spAutoFit/>
              </a:bodyPr>
              <a:lstStyle/>
              <a:p>
                <a:pPr algn="just">
                  <a:lnSpc>
                    <a:spcPct val="150000"/>
                  </a:lnSpc>
                </a:pPr>
                <a:r>
                  <a:rPr lang="en-US" sz="1400" dirty="0">
                    <a:latin typeface="Times New Roman" pitchFamily="18" charset="0"/>
                    <a:cs typeface="Times New Roman" pitchFamily="18" charset="0"/>
                  </a:rPr>
                  <a:t>Taking the expectation we have </a:t>
                </a:r>
              </a:p>
              <a:p>
                <a:pPr algn="just">
                  <a:lnSpc>
                    <a:spcPct val="150000"/>
                  </a:lnSpc>
                </a:pPr>
                <a14:m>
                  <m:oMathPara xmlns:m="http://schemas.openxmlformats.org/officeDocument/2006/math">
                    <m:oMathParaPr>
                      <m:jc m:val="centerGroup"/>
                    </m:oMathParaPr>
                    <m:oMath xmlns:m="http://schemas.openxmlformats.org/officeDocument/2006/math">
                      <m:d>
                        <m:dPr>
                          <m:ctrlPr>
                            <a:rPr lang="en-US" sz="1400" i="1">
                              <a:latin typeface="Cambria Math" panose="02040503050406030204" pitchFamily="18" charset="0"/>
                            </a:rPr>
                          </m:ctrlPr>
                        </m:dPr>
                        <m:e>
                          <m:r>
                            <a:rPr lang="en-US" sz="1400" i="1">
                              <a:latin typeface="Cambria Math" panose="02040503050406030204" pitchFamily="18" charset="0"/>
                            </a:rPr>
                            <m:t>𝑛</m:t>
                          </m:r>
                          <m:r>
                            <a:rPr lang="en-US" sz="1400" i="1">
                              <a:latin typeface="Cambria Math" panose="02040503050406030204" pitchFamily="18" charset="0"/>
                            </a:rPr>
                            <m:t>−1</m:t>
                          </m:r>
                        </m:e>
                      </m:d>
                      <m:r>
                        <a:rPr lang="en-US" sz="1400" i="1">
                          <a:latin typeface="Cambria Math" panose="02040503050406030204" pitchFamily="18" charset="0"/>
                        </a:rPr>
                        <m:t>𝐸</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𝑠</m:t>
                              </m:r>
                            </m:e>
                            <m:sup>
                              <m:r>
                                <a:rPr lang="en-US" sz="1400" i="1">
                                  <a:latin typeface="Cambria Math" panose="02040503050406030204" pitchFamily="18" charset="0"/>
                                </a:rPr>
                                <m:t>2</m:t>
                              </m:r>
                            </m:sup>
                          </m:sSup>
                        </m:e>
                      </m:d>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r>
                            <a:rPr lang="en-US" sz="1400" i="1">
                              <a:latin typeface="Cambria Math" panose="02040503050406030204" pitchFamily="18" charset="0"/>
                            </a:rPr>
                            <m:t>𝐸</m:t>
                          </m:r>
                          <m:sSup>
                            <m:sSupPr>
                              <m:ctrlPr>
                                <a:rPr lang="en-US" sz="1400" i="1">
                                  <a:latin typeface="Cambria Math" panose="02040503050406030204" pitchFamily="18" charset="0"/>
                                </a:rPr>
                              </m:ctrlPr>
                            </m:sSupPr>
                            <m:e>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r>
                                <a:rPr lang="en-US" sz="1400" i="1">
                                  <a:latin typeface="Cambria Math" panose="02040503050406030204" pitchFamily="18" charset="0"/>
                                </a:rPr>
                                <m:t>)</m:t>
                              </m:r>
                            </m:e>
                            <m:sup>
                              <m:r>
                                <a:rPr lang="en-US" sz="1400" i="1">
                                  <a:latin typeface="Cambria Math" panose="02040503050406030204" pitchFamily="18" charset="0"/>
                                </a:rPr>
                                <m:t>2</m:t>
                              </m:r>
                            </m:sup>
                          </m:sSup>
                        </m:e>
                      </m:nary>
                      <m:r>
                        <a:rPr lang="en-US" sz="1400" i="1">
                          <a:latin typeface="Cambria Math" panose="02040503050406030204" pitchFamily="18" charset="0"/>
                        </a:rPr>
                        <m:t>−</m:t>
                      </m:r>
                      <m:r>
                        <a:rPr lang="en-US" sz="1400" i="1">
                          <a:latin typeface="Cambria Math" panose="02040503050406030204" pitchFamily="18" charset="0"/>
                        </a:rPr>
                        <m:t>𝑛</m:t>
                      </m:r>
                      <m:r>
                        <a:rPr lang="en-US" sz="1400" i="1">
                          <a:latin typeface="Cambria Math" panose="02040503050406030204" pitchFamily="18" charset="0"/>
                        </a:rPr>
                        <m:t> </m:t>
                      </m:r>
                      <m:r>
                        <a:rPr lang="en-US" sz="1400" i="1">
                          <a:latin typeface="Cambria Math" panose="02040503050406030204" pitchFamily="18" charset="0"/>
                        </a:rPr>
                        <m:t>𝐸</m:t>
                      </m:r>
                      <m:sSup>
                        <m:sSupPr>
                          <m:ctrlPr>
                            <a:rPr lang="en-US" sz="1400" i="1">
                              <a:latin typeface="Cambria Math" panose="02040503050406030204" pitchFamily="18" charset="0"/>
                            </a:rPr>
                          </m:ctrlPr>
                        </m:sSupPr>
                        <m:e>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r>
                            <a:rPr lang="en-US" sz="1400" i="1">
                              <a:latin typeface="Cambria Math" panose="02040503050406030204" pitchFamily="18" charset="0"/>
                            </a:rPr>
                            <m:t>)</m:t>
                          </m:r>
                        </m:e>
                        <m:sup>
                          <m:r>
                            <a:rPr lang="en-US" sz="1400" i="1">
                              <a:latin typeface="Cambria Math" panose="02040503050406030204" pitchFamily="18" charset="0"/>
                            </a:rPr>
                            <m:t>2</m:t>
                          </m:r>
                        </m:sup>
                      </m:sSup>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d>
                        <m:dPr>
                          <m:ctrlPr>
                            <a:rPr lang="en-US" sz="1400" i="1">
                              <a:latin typeface="Cambria Math" panose="02040503050406030204" pitchFamily="18" charset="0"/>
                            </a:rPr>
                          </m:ctrlPr>
                        </m:dPr>
                        <m:e>
                          <m:r>
                            <a:rPr lang="en-US" sz="1400" i="1">
                              <a:latin typeface="Cambria Math" panose="02040503050406030204" pitchFamily="18" charset="0"/>
                            </a:rPr>
                            <m:t>𝑛</m:t>
                          </m:r>
                          <m:r>
                            <a:rPr lang="en-US" sz="1400" i="1">
                              <a:latin typeface="Cambria Math" panose="02040503050406030204" pitchFamily="18" charset="0"/>
                            </a:rPr>
                            <m:t>−1</m:t>
                          </m:r>
                        </m:e>
                      </m:d>
                      <m:r>
                        <a:rPr lang="en-US" sz="1400" i="1">
                          <a:latin typeface="Cambria Math" panose="02040503050406030204" pitchFamily="18" charset="0"/>
                        </a:rPr>
                        <m:t>𝐸</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𝑠</m:t>
                              </m:r>
                            </m:e>
                            <m:sup>
                              <m:r>
                                <a:rPr lang="en-US" sz="1400" i="1">
                                  <a:latin typeface="Cambria Math" panose="02040503050406030204" pitchFamily="18" charset="0"/>
                                </a:rPr>
                                <m:t>2</m:t>
                              </m:r>
                            </m:sup>
                          </m:sSup>
                        </m:e>
                      </m:d>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𝑛</m:t>
                          </m:r>
                        </m:num>
                        <m:den>
                          <m:r>
                            <a:rPr lang="en-US" sz="1400" i="1">
                              <a:latin typeface="Cambria Math" panose="02040503050406030204" pitchFamily="18" charset="0"/>
                            </a:rPr>
                            <m:t>𝑁</m:t>
                          </m:r>
                        </m:den>
                      </m:f>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r>
                                <a:rPr lang="en-US" sz="1400" i="1">
                                  <a:latin typeface="Cambria Math" panose="02040503050406030204" pitchFamily="18" charset="0"/>
                                </a:rPr>
                                <m:t>)</m:t>
                              </m:r>
                            </m:e>
                            <m:sup>
                              <m:r>
                                <a:rPr lang="en-US" sz="1400" i="1">
                                  <a:latin typeface="Cambria Math" panose="02040503050406030204" pitchFamily="18" charset="0"/>
                                </a:rPr>
                                <m:t>2</m:t>
                              </m:r>
                            </m:sup>
                          </m:sSup>
                        </m:e>
                      </m:nary>
                      <m:r>
                        <a:rPr lang="en-US" sz="1400" i="1">
                          <a:latin typeface="Cambria Math" panose="02040503050406030204" pitchFamily="18" charset="0"/>
                        </a:rPr>
                        <m:t>−</m:t>
                      </m:r>
                      <m:r>
                        <a:rPr lang="en-US" sz="1400" i="1">
                          <a:latin typeface="Cambria Math" panose="02040503050406030204" pitchFamily="18" charset="0"/>
                        </a:rPr>
                        <m:t>𝑛</m:t>
                      </m:r>
                      <m:r>
                        <a:rPr lang="en-US" sz="1400" i="1">
                          <a:latin typeface="Cambria Math" panose="02040503050406030204" pitchFamily="18" charset="0"/>
                        </a:rPr>
                        <m:t> </m:t>
                      </m:r>
                      <m:r>
                        <a:rPr lang="en-US" sz="1400" i="1">
                          <a:latin typeface="Cambria Math" panose="02040503050406030204" pitchFamily="18" charset="0"/>
                        </a:rPr>
                        <m:t>𝑣𝑎𝑟</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d>
                        <m:dPr>
                          <m:ctrlPr>
                            <a:rPr lang="en-US" sz="1400" i="1">
                              <a:latin typeface="Cambria Math" panose="02040503050406030204" pitchFamily="18" charset="0"/>
                            </a:rPr>
                          </m:ctrlPr>
                        </m:dPr>
                        <m:e>
                          <m:r>
                            <a:rPr lang="en-US" sz="1400" i="1">
                              <a:latin typeface="Cambria Math" panose="02040503050406030204" pitchFamily="18" charset="0"/>
                            </a:rPr>
                            <m:t>𝑛</m:t>
                          </m:r>
                          <m:r>
                            <a:rPr lang="en-US" sz="1400" i="1">
                              <a:latin typeface="Cambria Math" panose="02040503050406030204" pitchFamily="18" charset="0"/>
                            </a:rPr>
                            <m:t>−1</m:t>
                          </m:r>
                        </m:e>
                      </m:d>
                      <m:r>
                        <a:rPr lang="en-US" sz="1400" i="1">
                          <a:latin typeface="Cambria Math" panose="02040503050406030204" pitchFamily="18" charset="0"/>
                        </a:rPr>
                        <m:t>𝐸</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𝑠</m:t>
                              </m:r>
                            </m:e>
                            <m:sup>
                              <m:r>
                                <a:rPr lang="en-US" sz="1400" i="1">
                                  <a:latin typeface="Cambria Math" panose="02040503050406030204" pitchFamily="18" charset="0"/>
                                </a:rPr>
                                <m:t>2</m:t>
                              </m:r>
                            </m:sup>
                          </m:sSup>
                        </m:e>
                      </m:d>
                      <m:r>
                        <a:rPr lang="en-US" sz="1400" i="1">
                          <a:latin typeface="Cambria Math" panose="02040503050406030204" pitchFamily="18" charset="0"/>
                        </a:rPr>
                        <m:t>=</m:t>
                      </m:r>
                      <m:r>
                        <a:rPr lang="en-US" sz="1400" i="1">
                          <a:latin typeface="Cambria Math" panose="02040503050406030204" pitchFamily="18" charset="0"/>
                        </a:rPr>
                        <m:t>𝑛</m:t>
                      </m:r>
                      <m:r>
                        <a:rPr lang="en-US" sz="1400" i="1">
                          <a:latin typeface="Cambria Math" panose="02040503050406030204" pitchFamily="18" charset="0"/>
                        </a:rPr>
                        <m:t> </m:t>
                      </m:r>
                      <m:r>
                        <a:rPr lang="en-US" sz="1400" i="1">
                          <a:latin typeface="Cambria Math" panose="02040503050406030204" pitchFamily="18" charset="0"/>
                        </a:rPr>
                        <m:t>𝑣𝑎𝑟</m:t>
                      </m:r>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r>
                        <a:rPr lang="en-US" sz="1400" i="1">
                          <a:latin typeface="Cambria Math" panose="02040503050406030204" pitchFamily="18" charset="0"/>
                        </a:rPr>
                        <m:t>𝑛</m:t>
                      </m:r>
                      <m:r>
                        <a:rPr lang="en-US" sz="1400" i="1">
                          <a:latin typeface="Cambria Math" panose="02040503050406030204" pitchFamily="18" charset="0"/>
                        </a:rPr>
                        <m:t> </m:t>
                      </m:r>
                      <m:r>
                        <a:rPr lang="en-US" sz="1400" i="1">
                          <a:latin typeface="Cambria Math" panose="02040503050406030204" pitchFamily="18" charset="0"/>
                        </a:rPr>
                        <m:t>𝑣𝑎𝑟</m:t>
                      </m:r>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𝑦</m:t>
                          </m:r>
                        </m:e>
                      </m:bar>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d>
                        <m:dPr>
                          <m:ctrlPr>
                            <a:rPr lang="en-US" sz="1400" i="1">
                              <a:latin typeface="Cambria Math" panose="02040503050406030204" pitchFamily="18" charset="0"/>
                            </a:rPr>
                          </m:ctrlPr>
                        </m:dPr>
                        <m:e>
                          <m:r>
                            <a:rPr lang="en-US" sz="1400" i="1">
                              <a:latin typeface="Cambria Math" panose="02040503050406030204" pitchFamily="18" charset="0"/>
                            </a:rPr>
                            <m:t>𝑛</m:t>
                          </m:r>
                          <m:r>
                            <a:rPr lang="en-US" sz="1400" i="1">
                              <a:latin typeface="Cambria Math" panose="02040503050406030204" pitchFamily="18" charset="0"/>
                            </a:rPr>
                            <m:t>−1</m:t>
                          </m:r>
                        </m:e>
                      </m:d>
                      <m:r>
                        <a:rPr lang="en-US" sz="1400" i="1">
                          <a:latin typeface="Cambria Math" panose="02040503050406030204" pitchFamily="18" charset="0"/>
                        </a:rPr>
                        <m:t>𝐸</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𝑠</m:t>
                              </m:r>
                            </m:e>
                            <m:sup>
                              <m:r>
                                <a:rPr lang="en-US" sz="1400" i="1">
                                  <a:latin typeface="Cambria Math" panose="02040503050406030204" pitchFamily="18" charset="0"/>
                                </a:rPr>
                                <m:t>2</m:t>
                              </m:r>
                            </m:sup>
                          </m:sSup>
                        </m:e>
                      </m:d>
                      <m:r>
                        <a:rPr lang="en-US" sz="1400" i="1">
                          <a:latin typeface="Cambria Math" panose="02040503050406030204" pitchFamily="18" charset="0"/>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num>
                        <m:den>
                          <m:r>
                            <a:rPr lang="en-US" sz="1400" i="1">
                              <a:latin typeface="Cambria Math" panose="02040503050406030204" pitchFamily="18" charset="0"/>
                            </a:rPr>
                            <m:t>𝑁</m:t>
                          </m:r>
                        </m:den>
                      </m:f>
                      <m:r>
                        <a:rPr lang="en-US" sz="1400" i="1">
                          <a:latin typeface="Cambria Math" panose="02040503050406030204" pitchFamily="18" charset="0"/>
                        </a:rPr>
                        <m:t>𝑁</m:t>
                      </m:r>
                      <m:r>
                        <a:rPr lang="en-US" sz="1400" i="1">
                          <a:latin typeface="Cambria Math" panose="02040503050406030204" pitchFamily="18" charset="0"/>
                        </a:rPr>
                        <m:t>(</m:t>
                      </m:r>
                      <m:r>
                        <a:rPr lang="en-US" sz="1400" i="1">
                          <a:latin typeface="Cambria Math" panose="02040503050406030204" pitchFamily="18" charset="0"/>
                        </a:rPr>
                        <m:t>𝑛</m:t>
                      </m:r>
                      <m:r>
                        <a:rPr lang="en-US" sz="1400" i="1">
                          <a:latin typeface="Cambria Math" panose="02040503050406030204" pitchFamily="18" charset="0"/>
                        </a:rPr>
                        <m:t>−1)</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𝑠</m:t>
                              </m:r>
                            </m:e>
                            <m:sup>
                              <m:r>
                                <a:rPr lang="en-US" sz="1400" i="1">
                                  <a:latin typeface="Cambria Math" panose="02040503050406030204" pitchFamily="18" charset="0"/>
                                </a:rPr>
                                <m:t>2</m:t>
                              </m:r>
                            </m:sup>
                          </m:sSup>
                        </m:e>
                      </m:d>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oMath>
                  </m:oMathPara>
                </a14:m>
                <a:endParaRPr lang="en-US" sz="1400" dirty="0">
                  <a:latin typeface="Times New Roman" pitchFamily="18" charset="0"/>
                  <a:cs typeface="Times New Roman" pitchFamily="18" charset="0"/>
                </a:endParaRPr>
              </a:p>
              <a:p>
                <a:pPr algn="just">
                  <a:lnSpc>
                    <a:spcPct val="150000"/>
                  </a:lnSpc>
                </a:pPr>
                <a:r>
                  <a:rPr lang="en-US" sz="1400" dirty="0">
                    <a:latin typeface="Times New Roman" pitchFamily="18" charset="0"/>
                    <a:cs typeface="Times New Roman" pitchFamily="18" charset="0"/>
                  </a:rPr>
                  <a:t>For with Replacement </a:t>
                </a:r>
              </a:p>
              <a:p>
                <a:pPr algn="just">
                  <a:lnSpc>
                    <a:spcPct val="150000"/>
                  </a:lnSpc>
                </a:pPr>
                <a14:m>
                  <m:oMathPara xmlns:m="http://schemas.openxmlformats.org/officeDocument/2006/math">
                    <m:oMathParaPr>
                      <m:jc m:val="centerGroup"/>
                    </m:oMathParaPr>
                    <m:oMath xmlns:m="http://schemas.openxmlformats.org/officeDocument/2006/math">
                      <m:d>
                        <m:dPr>
                          <m:ctrlPr>
                            <a:rPr lang="en-US" sz="1400" i="1">
                              <a:latin typeface="Cambria Math" panose="02040503050406030204" pitchFamily="18" charset="0"/>
                            </a:rPr>
                          </m:ctrlPr>
                        </m:dPr>
                        <m:e>
                          <m:r>
                            <a:rPr lang="en-US" sz="1400" i="1">
                              <a:latin typeface="Cambria Math" panose="02040503050406030204" pitchFamily="18" charset="0"/>
                            </a:rPr>
                            <m:t>𝑛</m:t>
                          </m:r>
                          <m:r>
                            <a:rPr lang="en-US" sz="1400" i="1">
                              <a:latin typeface="Cambria Math" panose="02040503050406030204" pitchFamily="18" charset="0"/>
                            </a:rPr>
                            <m:t>−1</m:t>
                          </m:r>
                        </m:e>
                      </m:d>
                      <m:r>
                        <a:rPr lang="en-US" sz="1400" i="1">
                          <a:latin typeface="Cambria Math" panose="02040503050406030204" pitchFamily="18" charset="0"/>
                        </a:rPr>
                        <m:t>𝐸</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𝑠</m:t>
                              </m:r>
                            </m:e>
                            <m:sup>
                              <m:r>
                                <a:rPr lang="en-US" sz="1400" i="1">
                                  <a:latin typeface="Cambria Math" panose="02040503050406030204" pitchFamily="18" charset="0"/>
                                </a:rPr>
                                <m:t>2</m:t>
                              </m:r>
                            </m:sup>
                          </m:sSup>
                        </m:e>
                      </m:d>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𝑛</m:t>
                          </m:r>
                          <m:r>
                            <a:rPr lang="en-US" sz="1400" i="1">
                              <a:latin typeface="Cambria Math" panose="02040503050406030204" pitchFamily="18" charset="0"/>
                            </a:rPr>
                            <m:t>(</m:t>
                          </m:r>
                          <m:r>
                            <a:rPr lang="en-US" sz="1400" i="1">
                              <a:latin typeface="Cambria Math" panose="02040503050406030204" pitchFamily="18" charset="0"/>
                            </a:rPr>
                            <m:t>𝑁</m:t>
                          </m:r>
                          <m:r>
                            <a:rPr lang="en-US" sz="1400" i="1">
                              <a:latin typeface="Cambria Math" panose="02040503050406030204" pitchFamily="18" charset="0"/>
                            </a:rPr>
                            <m:t>−1)</m:t>
                          </m:r>
                        </m:num>
                        <m:den>
                          <m:r>
                            <a:rPr lang="en-US" sz="1400" i="1">
                              <a:latin typeface="Cambria Math" panose="02040503050406030204" pitchFamily="18" charset="0"/>
                            </a:rPr>
                            <m:t>𝑁</m:t>
                          </m:r>
                        </m:den>
                      </m:f>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r>
                        <a:rPr lang="en-US" sz="1400" i="1">
                          <a:latin typeface="Cambria Math" panose="02040503050406030204" pitchFamily="18" charset="0"/>
                        </a:rPr>
                        <m:t>−</m:t>
                      </m:r>
                      <m:r>
                        <a:rPr lang="en-US" sz="1400" i="1">
                          <a:latin typeface="Cambria Math" panose="02040503050406030204" pitchFamily="18" charset="0"/>
                        </a:rPr>
                        <m:t>𝑛</m:t>
                      </m:r>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m:t>
                          </m:r>
                          <m:r>
                            <a:rPr lang="en-US" sz="1400" i="1">
                              <a:latin typeface="Cambria Math" panose="02040503050406030204" pitchFamily="18" charset="0"/>
                            </a:rPr>
                            <m:t>−1</m:t>
                          </m:r>
                        </m:num>
                        <m:den>
                          <m:r>
                            <a:rPr lang="en-US" sz="1400" i="1">
                              <a:latin typeface="Cambria Math" panose="02040503050406030204" pitchFamily="18" charset="0"/>
                            </a:rPr>
                            <m:t>𝑛𝑁</m:t>
                          </m:r>
                        </m:den>
                      </m:f>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d>
                        <m:dPr>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r>
                                <a:rPr lang="en-US" sz="1400" i="1">
                                  <a:latin typeface="Cambria Math" panose="02040503050406030204" pitchFamily="18" charset="0"/>
                                </a:rPr>
                                <m:t>𝑠</m:t>
                              </m:r>
                            </m:e>
                            <m:sup>
                              <m:r>
                                <a:rPr lang="en-US" sz="1400" i="1">
                                  <a:latin typeface="Cambria Math" panose="02040503050406030204" pitchFamily="18" charset="0"/>
                                </a:rPr>
                                <m:t>2</m:t>
                              </m:r>
                            </m:sup>
                          </m:sSup>
                        </m:e>
                      </m:d>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𝑁</m:t>
                          </m:r>
                          <m:r>
                            <a:rPr lang="en-US" sz="1400" i="1">
                              <a:latin typeface="Cambria Math" panose="02040503050406030204" pitchFamily="18" charset="0"/>
                            </a:rPr>
                            <m:t>−1</m:t>
                          </m:r>
                        </m:num>
                        <m:den>
                          <m:r>
                            <a:rPr lang="en-US" sz="1400" i="1">
                              <a:latin typeface="Cambria Math" panose="02040503050406030204" pitchFamily="18" charset="0"/>
                            </a:rPr>
                            <m:t>𝑁</m:t>
                          </m:r>
                        </m:den>
                      </m:f>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oMath>
                  </m:oMathPara>
                </a14:m>
                <a:endParaRPr lang="en-US" sz="1400" dirty="0">
                  <a:latin typeface="Times New Roman" pitchFamily="18" charset="0"/>
                  <a:cs typeface="Times New Roman"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838200" y="1524000"/>
                <a:ext cx="7696200" cy="5150000"/>
              </a:xfrm>
              <a:prstGeom prst="rect">
                <a:avLst/>
              </a:prstGeom>
              <a:blipFill rotWithShape="1">
                <a:blip r:embed="rId2"/>
                <a:stretch>
                  <a:fillRect l="-238"/>
                </a:stretch>
              </a:blipFill>
            </p:spPr>
            <p:txBody>
              <a:bodyPr/>
              <a:lstStyle/>
              <a:p>
                <a:r>
                  <a:rPr lang="en-US">
                    <a:noFill/>
                  </a:rPr>
                  <a:t> </a:t>
                </a:r>
              </a:p>
            </p:txBody>
          </p:sp>
        </mc:Fallback>
      </mc:AlternateContent>
    </p:spTree>
    <p:extLst>
      <p:ext uri="{BB962C8B-B14F-4D97-AF65-F5344CB8AC3E}">
        <p14:creationId xmlns:p14="http://schemas.microsoft.com/office/powerpoint/2010/main" val="3929457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3200" b="1" u="sng" dirty="0" smtClean="0">
                <a:latin typeface="Times New Roman" pitchFamily="18" charset="0"/>
                <a:cs typeface="Times New Roman" pitchFamily="18" charset="0"/>
              </a:rPr>
              <a:t>Best Linear Unbiased Estimator (BLUE)</a:t>
            </a:r>
            <a:endParaRPr lang="en-US" sz="3200" b="1" u="sng"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4" name="Rectangle 3"/>
              <p:cNvSpPr/>
              <p:nvPr/>
            </p:nvSpPr>
            <p:spPr>
              <a:xfrm>
                <a:off x="453788" y="1112837"/>
                <a:ext cx="8458200" cy="5745163"/>
              </a:xfrm>
              <a:prstGeom prst="rect">
                <a:avLst/>
              </a:prstGeom>
            </p:spPr>
            <p:txBody>
              <a:bodyPr wrap="square">
                <a:spAutoFit/>
              </a:bodyPr>
              <a:lstStyle/>
              <a:p>
                <a:pPr algn="just">
                  <a:lnSpc>
                    <a:spcPct val="150000"/>
                  </a:lnSpc>
                </a:pPr>
                <a:r>
                  <a:rPr lang="en-US" b="1" dirty="0">
                    <a:latin typeface="Times New Roman" pitchFamily="18" charset="0"/>
                    <a:cs typeface="Times New Roman" pitchFamily="18" charset="0"/>
                  </a:rPr>
                  <a:t>Theorem: The sample mean </a:t>
                </a:r>
                <a14:m>
                  <m:oMath xmlns:m="http://schemas.openxmlformats.org/officeDocument/2006/math">
                    <m:bar>
                      <m:barPr>
                        <m:pos m:val="top"/>
                        <m:ctrlPr>
                          <a:rPr lang="en-US" b="1" i="1">
                            <a:latin typeface="Cambria Math" panose="02040503050406030204" pitchFamily="18" charset="0"/>
                          </a:rPr>
                        </m:ctrlPr>
                      </m:barPr>
                      <m:e>
                        <m:r>
                          <a:rPr lang="en-US" b="1" i="1">
                            <a:latin typeface="Cambria Math" panose="02040503050406030204" pitchFamily="18" charset="0"/>
                          </a:rPr>
                          <m:t>𝒚</m:t>
                        </m:r>
                      </m:e>
                    </m:bar>
                    <m:r>
                      <a:rPr lang="en-US" b="1" i="1">
                        <a:latin typeface="Cambria Math" panose="02040503050406030204" pitchFamily="18" charset="0"/>
                      </a:rPr>
                      <m:t>=</m:t>
                    </m:r>
                    <m:f>
                      <m:fPr>
                        <m:ctrlPr>
                          <a:rPr lang="en-US" b="1" i="1">
                            <a:latin typeface="Cambria Math" panose="02040503050406030204" pitchFamily="18" charset="0"/>
                          </a:rPr>
                        </m:ctrlPr>
                      </m:fPr>
                      <m:num>
                        <m:r>
                          <a:rPr lang="en-US" b="1" i="1">
                            <a:latin typeface="Cambria Math" panose="02040503050406030204" pitchFamily="18" charset="0"/>
                          </a:rPr>
                          <m:t>𝟏</m:t>
                        </m:r>
                      </m:num>
                      <m:den>
                        <m:r>
                          <a:rPr lang="en-US" b="1" i="1">
                            <a:latin typeface="Cambria Math" panose="02040503050406030204" pitchFamily="18" charset="0"/>
                          </a:rPr>
                          <m:t>𝒏</m:t>
                        </m:r>
                      </m:den>
                    </m:f>
                    <m:nary>
                      <m:naryPr>
                        <m:chr m:val="∑"/>
                        <m:limLoc m:val="undOvr"/>
                        <m:ctrlPr>
                          <a:rPr lang="en-US" b="1" i="1">
                            <a:latin typeface="Cambria Math" panose="02040503050406030204" pitchFamily="18" charset="0"/>
                          </a:rPr>
                        </m:ctrlPr>
                      </m:naryPr>
                      <m:sub>
                        <m:r>
                          <a:rPr lang="en-US" b="1" i="1">
                            <a:latin typeface="Cambria Math" panose="02040503050406030204" pitchFamily="18" charset="0"/>
                          </a:rPr>
                          <m:t>𝒊</m:t>
                        </m:r>
                        <m:r>
                          <a:rPr lang="en-US" b="1" i="1">
                            <a:latin typeface="Cambria Math" panose="02040503050406030204" pitchFamily="18" charset="0"/>
                          </a:rPr>
                          <m:t>=</m:t>
                        </m:r>
                        <m:r>
                          <a:rPr lang="en-US" b="1" i="1">
                            <a:latin typeface="Cambria Math" panose="02040503050406030204" pitchFamily="18" charset="0"/>
                          </a:rPr>
                          <m:t>𝟏</m:t>
                        </m:r>
                      </m:sub>
                      <m:sup>
                        <m:r>
                          <a:rPr lang="en-US" b="1" i="1">
                            <a:latin typeface="Cambria Math" panose="02040503050406030204" pitchFamily="18" charset="0"/>
                          </a:rPr>
                          <m:t>𝑵</m:t>
                        </m:r>
                      </m:sup>
                      <m:e>
                        <m:sSub>
                          <m:sSubPr>
                            <m:ctrlPr>
                              <a:rPr lang="en-US" b="1" i="1">
                                <a:latin typeface="Cambria Math" panose="02040503050406030204" pitchFamily="18" charset="0"/>
                              </a:rPr>
                            </m:ctrlPr>
                          </m:sSubPr>
                          <m:e>
                            <m:r>
                              <a:rPr lang="en-US" b="1" i="1">
                                <a:latin typeface="Cambria Math" panose="02040503050406030204" pitchFamily="18" charset="0"/>
                              </a:rPr>
                              <m:t>𝒚</m:t>
                            </m:r>
                          </m:e>
                          <m:sub>
                            <m:r>
                              <a:rPr lang="en-US" b="1" i="1">
                                <a:latin typeface="Cambria Math" panose="02040503050406030204" pitchFamily="18" charset="0"/>
                              </a:rPr>
                              <m:t>𝒊</m:t>
                            </m:r>
                          </m:sub>
                        </m:sSub>
                      </m:e>
                    </m:nary>
                  </m:oMath>
                </a14:m>
                <a:r>
                  <a:rPr lang="en-US" b="1" dirty="0">
                    <a:latin typeface="Times New Roman" pitchFamily="18" charset="0"/>
                    <a:cs typeface="Times New Roman" pitchFamily="18" charset="0"/>
                  </a:rPr>
                  <a:t> is best linear unbiased estimator (BLUE) of population mean</a:t>
                </a:r>
                <a14:m>
                  <m:oMath xmlns:m="http://schemas.openxmlformats.org/officeDocument/2006/math">
                    <m:bar>
                      <m:barPr>
                        <m:pos m:val="top"/>
                        <m:ctrlPr>
                          <a:rPr lang="en-US" b="1" i="1">
                            <a:latin typeface="Cambria Math" panose="02040503050406030204" pitchFamily="18" charset="0"/>
                          </a:rPr>
                        </m:ctrlPr>
                      </m:barPr>
                      <m:e>
                        <m:r>
                          <a:rPr lang="en-US" b="1" i="1">
                            <a:latin typeface="Cambria Math" panose="02040503050406030204" pitchFamily="18" charset="0"/>
                          </a:rPr>
                          <m:t>𝒀</m:t>
                        </m:r>
                      </m:e>
                    </m:bar>
                  </m:oMath>
                </a14:m>
                <a:r>
                  <a:rPr lang="en-US" b="1" dirty="0">
                    <a:latin typeface="Times New Roman" pitchFamily="18" charset="0"/>
                    <a:cs typeface="Times New Roman" pitchFamily="18" charset="0"/>
                  </a:rPr>
                  <a:t>. (Without Replacement)</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Proof:</a:t>
                </a:r>
              </a:p>
              <a:p>
                <a:pPr algn="just">
                  <a:lnSpc>
                    <a:spcPct val="150000"/>
                  </a:lnSpc>
                </a:pPr>
                <a:r>
                  <a:rPr lang="en-US" sz="1400" dirty="0">
                    <a:latin typeface="Times New Roman" pitchFamily="18" charset="0"/>
                    <a:cs typeface="Times New Roman" pitchFamily="18" charset="0"/>
                  </a:rPr>
                  <a:t>Let us consider linear estimator of population mean</a:t>
                </a: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𝑡</m:t>
                      </m:r>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sSub>
                        <m:sSubPr>
                          <m:ctrlPr>
                            <a:rPr lang="en-US" sz="1400" i="1">
                              <a:latin typeface="Cambria Math" panose="02040503050406030204" pitchFamily="18" charset="0"/>
                            </a:rPr>
                          </m:ctrlPr>
                        </m:sSubPr>
                        <m:e>
                          <m:r>
                            <a:rPr lang="en-US" sz="1400" i="1">
                              <a:latin typeface="Cambria Math" panose="02040503050406030204" pitchFamily="18" charset="0"/>
                            </a:rPr>
                            <m:t>𝑦</m:t>
                          </m:r>
                        </m:e>
                        <m:sub>
                          <m:r>
                            <a:rPr lang="en-US" sz="1400" i="1">
                              <a:latin typeface="Cambria Math" panose="02040503050406030204" pitchFamily="18" charset="0"/>
                            </a:rPr>
                            <m:t>𝑖</m:t>
                          </m:r>
                        </m:sub>
                      </m:sSub>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r>
                        <a:rPr lang="en-US" sz="1400" i="1">
                          <a:latin typeface="Cambria Math" panose="02040503050406030204" pitchFamily="18" charset="0"/>
                        </a:rPr>
                        <m:t>=1</m:t>
                      </m:r>
                    </m:oMath>
                  </m:oMathPara>
                </a14:m>
                <a:endParaRPr lang="en-US" sz="1400" dirty="0">
                  <a:latin typeface="Times New Roman" pitchFamily="18" charset="0"/>
                  <a:cs typeface="Times New Roman" pitchFamily="18" charset="0"/>
                </a:endParaRPr>
              </a:p>
              <a:p>
                <a:pPr algn="just">
                  <a:lnSpc>
                    <a:spcPct val="150000"/>
                  </a:lnSpc>
                </a:pPr>
                <a:r>
                  <a:rPr lang="en-US" sz="1400" dirty="0">
                    <a:latin typeface="Times New Roman" pitchFamily="18" charset="0"/>
                    <a:cs typeface="Times New Roman" pitchFamily="18" charset="0"/>
                  </a:rPr>
                  <a:t>This condition is imposed in order to make estimator unbiased </a:t>
                </a: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r>
                        <a:rPr lang="en-US" sz="1400" i="1">
                          <a:latin typeface="Cambria Math" panose="02040503050406030204" pitchFamily="18" charset="0"/>
                        </a:rPr>
                        <m:t>(</m:t>
                      </m:r>
                      <m:r>
                        <a:rPr lang="en-US" sz="1400" i="1">
                          <a:latin typeface="Cambria Math" panose="02040503050406030204" pitchFamily="18" charset="0"/>
                        </a:rPr>
                        <m:t>𝑡</m:t>
                      </m:r>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sSub>
                        <m:sSubPr>
                          <m:ctrlPr>
                            <a:rPr lang="en-US" sz="1400" i="1">
                              <a:latin typeface="Cambria Math" panose="02040503050406030204" pitchFamily="18" charset="0"/>
                            </a:rPr>
                          </m:ctrlPr>
                        </m:sSubPr>
                        <m:e>
                          <m:r>
                            <a:rPr lang="en-US" sz="1400" i="1">
                              <a:latin typeface="Cambria Math" panose="02040503050406030204" pitchFamily="18" charset="0"/>
                            </a:rPr>
                            <m:t>𝐸</m:t>
                          </m:r>
                          <m:r>
                            <a:rPr lang="en-US" sz="1400" i="1">
                              <a:latin typeface="Cambria Math" panose="02040503050406030204" pitchFamily="18" charset="0"/>
                            </a:rPr>
                            <m:t>(</m:t>
                          </m:r>
                          <m:r>
                            <a:rPr lang="en-US" sz="1400" i="1">
                              <a:latin typeface="Cambria Math" panose="02040503050406030204" pitchFamily="18" charset="0"/>
                            </a:rPr>
                            <m:t>𝑦</m:t>
                          </m:r>
                        </m:e>
                        <m:sub>
                          <m:r>
                            <a:rPr lang="en-US" sz="1400" i="1">
                              <a:latin typeface="Cambria Math" panose="02040503050406030204" pitchFamily="18" charset="0"/>
                            </a:rPr>
                            <m:t>𝑖</m:t>
                          </m:r>
                        </m:sub>
                      </m:sSub>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𝐸</m:t>
                      </m:r>
                      <m:d>
                        <m:dPr>
                          <m:ctrlPr>
                            <a:rPr lang="en-US" sz="1400" i="1">
                              <a:latin typeface="Cambria Math" panose="02040503050406030204" pitchFamily="18" charset="0"/>
                            </a:rPr>
                          </m:ctrlPr>
                        </m:dPr>
                        <m:e>
                          <m:r>
                            <a:rPr lang="en-US" sz="1400" i="1">
                              <a:latin typeface="Cambria Math" panose="02040503050406030204" pitchFamily="18" charset="0"/>
                            </a:rPr>
                            <m:t>𝑡</m:t>
                          </m:r>
                        </m:e>
                      </m:d>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r>
                        <a:rPr lang="en-US" sz="1400" i="1">
                          <a:latin typeface="Cambria Math" panose="02040503050406030204" pitchFamily="18" charset="0"/>
                        </a:rPr>
                        <m:t>=</m:t>
                      </m:r>
                      <m:bar>
                        <m:barPr>
                          <m:pos m:val="top"/>
                          <m:ctrlPr>
                            <a:rPr lang="en-US" sz="1400" i="1">
                              <a:latin typeface="Cambria Math" panose="02040503050406030204" pitchFamily="18" charset="0"/>
                            </a:rPr>
                          </m:ctrlPr>
                        </m:barPr>
                        <m:e>
                          <m:r>
                            <a:rPr lang="en-US" sz="1400" i="1">
                              <a:latin typeface="Cambria Math" panose="02040503050406030204" pitchFamily="18" charset="0"/>
                            </a:rPr>
                            <m:t>𝑌</m:t>
                          </m:r>
                        </m:e>
                      </m:bar>
                    </m:oMath>
                  </m:oMathPara>
                </a14:m>
                <a:endParaRPr lang="en-US" sz="14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453788" y="1112837"/>
                <a:ext cx="8458200" cy="5745163"/>
              </a:xfrm>
              <a:prstGeom prst="rect">
                <a:avLst/>
              </a:prstGeom>
              <a:blipFill rotWithShape="0">
                <a:blip r:embed="rId2"/>
                <a:stretch>
                  <a:fillRect l="-576" t="-4034" r="-576"/>
                </a:stretch>
              </a:blipFill>
            </p:spPr>
            <p:txBody>
              <a:bodyPr/>
              <a:lstStyle/>
              <a:p>
                <a:r>
                  <a:rPr lang="en-US">
                    <a:noFill/>
                  </a:rPr>
                  <a:t> </a:t>
                </a:r>
              </a:p>
            </p:txBody>
          </p:sp>
        </mc:Fallback>
      </mc:AlternateContent>
    </p:spTree>
    <p:extLst>
      <p:ext uri="{BB962C8B-B14F-4D97-AF65-F5344CB8AC3E}">
        <p14:creationId xmlns:p14="http://schemas.microsoft.com/office/powerpoint/2010/main" val="42320253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685800" y="1600200"/>
                <a:ext cx="7086600" cy="4126066"/>
              </a:xfrm>
              <a:prstGeom prst="rect">
                <a:avLst/>
              </a:prstGeom>
            </p:spPr>
            <p:txBody>
              <a:bodyPr wrap="square">
                <a:spAutoFit/>
              </a:bodyPr>
              <a:lstStyle/>
              <a:p>
                <a:pPr algn="just">
                  <a:lnSpc>
                    <a:spcPct val="150000"/>
                  </a:lnSpc>
                </a:pPr>
                <a:r>
                  <a:rPr lang="en-US" sz="1400" dirty="0" smtClean="0">
                    <a:latin typeface="Times New Roman" pitchFamily="18" charset="0"/>
                    <a:cs typeface="Times New Roman" pitchFamily="18" charset="0"/>
                  </a:rPr>
                  <a:t>For variance </a:t>
                </a: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a:rPr>
                        <m:t>𝑣𝑎𝑟</m:t>
                      </m:r>
                      <m:r>
                        <a:rPr lang="en-US" sz="1400" i="1">
                          <a:latin typeface="Cambria Math"/>
                        </a:rPr>
                        <m:t>(</m:t>
                      </m:r>
                      <m:r>
                        <a:rPr lang="en-US" sz="1400" i="1">
                          <a:latin typeface="Cambria Math"/>
                        </a:rPr>
                        <m:t>𝑡</m:t>
                      </m:r>
                      <m:r>
                        <a:rPr lang="en-US" sz="1400" i="1">
                          <a:latin typeface="Cambria Math"/>
                        </a:rPr>
                        <m:t>)=</m:t>
                      </m:r>
                      <m:r>
                        <a:rPr lang="en-US" sz="1400" i="1">
                          <a:latin typeface="Cambria Math"/>
                        </a:rPr>
                        <m:t>𝑣</m:t>
                      </m:r>
                      <m:r>
                        <a:rPr lang="en-US" sz="1400" i="1">
                          <a:latin typeface="Cambria Math"/>
                        </a:rPr>
                        <m:t>(</m:t>
                      </m:r>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sup>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nary>
                      <m:sSub>
                        <m:sSubPr>
                          <m:ctrlPr>
                            <a:rPr lang="en-US" sz="1400" i="1">
                              <a:latin typeface="Cambria Math" panose="02040503050406030204" pitchFamily="18" charset="0"/>
                            </a:rPr>
                          </m:ctrlPr>
                        </m:sSubPr>
                        <m:e>
                          <m:r>
                            <a:rPr lang="en-US" sz="1400" i="1">
                              <a:latin typeface="Cambria Math"/>
                            </a:rPr>
                            <m:t>𝑦</m:t>
                          </m:r>
                        </m:e>
                        <m:sub>
                          <m:r>
                            <a:rPr lang="en-US" sz="1400" i="1">
                              <a:latin typeface="Cambria Math"/>
                            </a:rPr>
                            <m:t>𝑖</m:t>
                          </m:r>
                        </m:sub>
                      </m:sSub>
                      <m:r>
                        <a:rPr lang="en-US" sz="1400" i="1">
                          <a:latin typeface="Cambria Math"/>
                        </a:rPr>
                        <m:t>)</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a:rPr>
                        <m:t>𝑣𝑎𝑟</m:t>
                      </m:r>
                      <m:d>
                        <m:dPr>
                          <m:ctrlPr>
                            <a:rPr lang="en-US" sz="1400" i="1">
                              <a:latin typeface="Cambria Math" panose="02040503050406030204" pitchFamily="18" charset="0"/>
                            </a:rPr>
                          </m:ctrlPr>
                        </m:dPr>
                        <m:e>
                          <m:r>
                            <a:rPr lang="en-US" sz="1400" i="1">
                              <a:latin typeface="Cambria Math"/>
                            </a:rPr>
                            <m:t>𝑡</m:t>
                          </m:r>
                        </m:e>
                      </m:d>
                      <m:r>
                        <a:rPr lang="en-US" sz="1400" i="1">
                          <a:latin typeface="Cambria Math"/>
                        </a:rPr>
                        <m:t>=</m:t>
                      </m:r>
                      <m:f>
                        <m:fPr>
                          <m:ctrlPr>
                            <a:rPr lang="en-US" sz="1400" i="1">
                              <a:latin typeface="Cambria Math" panose="02040503050406030204" pitchFamily="18" charset="0"/>
                            </a:rPr>
                          </m:ctrlPr>
                        </m:fPr>
                        <m:num>
                          <m:r>
                            <a:rPr lang="en-US" sz="1400" i="1">
                              <a:latin typeface="Cambria Math"/>
                            </a:rPr>
                            <m:t>𝑁</m:t>
                          </m:r>
                          <m:r>
                            <a:rPr lang="en-US" sz="1400" i="1">
                              <a:latin typeface="Cambria Math"/>
                            </a:rPr>
                            <m:t>−1</m:t>
                          </m:r>
                        </m:num>
                        <m:den>
                          <m:r>
                            <a:rPr lang="en-US" sz="1400" i="1">
                              <a:latin typeface="Cambria Math"/>
                            </a:rPr>
                            <m:t> </m:t>
                          </m:r>
                          <m:r>
                            <a:rPr lang="en-US" sz="1400" i="1">
                              <a:latin typeface="Cambria Math"/>
                            </a:rPr>
                            <m:t>𝑁</m:t>
                          </m:r>
                        </m:den>
                      </m:f>
                      <m:sSup>
                        <m:sSupPr>
                          <m:ctrlPr>
                            <a:rPr lang="en-US" sz="1400" i="1">
                              <a:latin typeface="Cambria Math" panose="02040503050406030204" pitchFamily="18" charset="0"/>
                            </a:rPr>
                          </m:ctrlPr>
                        </m:sSupPr>
                        <m:e>
                          <m:r>
                            <a:rPr lang="en-US" sz="1400" i="1">
                              <a:latin typeface="Cambria Math"/>
                            </a:rPr>
                            <m:t>𝑆</m:t>
                          </m:r>
                        </m:e>
                        <m:sup>
                          <m:r>
                            <a:rPr lang="en-US" sz="1400" i="1">
                              <a:latin typeface="Cambria Math"/>
                            </a:rPr>
                            <m:t>2</m:t>
                          </m:r>
                        </m:sup>
                      </m:sSup>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sup>
                              <m:r>
                                <a:rPr lang="en-US" sz="1400" i="1">
                                  <a:latin typeface="Cambria Math"/>
                                </a:rPr>
                                <m:t>2</m:t>
                              </m:r>
                            </m:sup>
                          </m:sSup>
                        </m:e>
                      </m:nary>
                      <m:r>
                        <a:rPr lang="en-US" sz="1400" i="1">
                          <a:latin typeface="Cambria Math"/>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a:rPr>
                                <m:t>𝑆</m:t>
                              </m:r>
                            </m:e>
                            <m:sup>
                              <m:r>
                                <a:rPr lang="en-US" sz="1400" i="1">
                                  <a:latin typeface="Cambria Math"/>
                                </a:rPr>
                                <m:t>2</m:t>
                              </m:r>
                            </m:sup>
                          </m:sSup>
                        </m:num>
                        <m:den>
                          <m:r>
                            <a:rPr lang="en-US" sz="1400" i="1">
                              <a:latin typeface="Cambria Math"/>
                            </a:rPr>
                            <m:t>𝑁</m:t>
                          </m:r>
                        </m:den>
                      </m:f>
                      <m:nary>
                        <m:naryPr>
                          <m:chr m:val="∑"/>
                          <m:limLoc m:val="undOvr"/>
                          <m:supHide m:val="on"/>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e>
                          <m:nary>
                            <m:naryPr>
                              <m:chr m:val="∑"/>
                              <m:limLoc m:val="undOvr"/>
                              <m:supHide m:val="on"/>
                              <m:ctrlPr>
                                <a:rPr lang="en-US" sz="1400" i="1">
                                  <a:latin typeface="Cambria Math" panose="02040503050406030204" pitchFamily="18" charset="0"/>
                                </a:rPr>
                              </m:ctrlPr>
                            </m:naryPr>
                            <m:sub>
                              <m:r>
                                <a:rPr lang="en-US" sz="1400" i="1">
                                  <a:latin typeface="Cambria Math"/>
                                </a:rPr>
                                <m:t>𝑗</m:t>
                              </m:r>
                              <m:r>
                                <a:rPr lang="en-US" sz="1400" i="1">
                                  <a:latin typeface="Cambria Math"/>
                                </a:rPr>
                                <m:t>≠</m:t>
                              </m:r>
                              <m:r>
                                <a:rPr lang="en-US" sz="1400" i="1">
                                  <a:latin typeface="Cambria Math"/>
                                </a:rPr>
                                <m:t>𝑖</m:t>
                              </m:r>
                              <m:r>
                                <a:rPr lang="en-US" sz="1400" i="1">
                                  <a:latin typeface="Cambria Math"/>
                                </a:rPr>
                                <m:t>=1</m:t>
                              </m:r>
                            </m:sub>
                            <m:sup/>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𝑗</m:t>
                                  </m:r>
                                </m:sub>
                              </m:sSub>
                            </m:e>
                          </m:nary>
                        </m:e>
                      </m:nary>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a:rPr>
                        <m:t>𝑣𝑎𝑟</m:t>
                      </m:r>
                      <m:d>
                        <m:dPr>
                          <m:ctrlPr>
                            <a:rPr lang="en-US" sz="1400" i="1">
                              <a:latin typeface="Cambria Math" panose="02040503050406030204" pitchFamily="18" charset="0"/>
                            </a:rPr>
                          </m:ctrlPr>
                        </m:dPr>
                        <m:e>
                          <m:r>
                            <a:rPr lang="en-US" sz="1400" i="1">
                              <a:latin typeface="Cambria Math"/>
                            </a:rPr>
                            <m:t>𝑡</m:t>
                          </m:r>
                        </m:e>
                      </m:d>
                      <m:r>
                        <a:rPr lang="en-US" sz="1400" i="1">
                          <a:latin typeface="Cambria Math"/>
                        </a:rPr>
                        <m:t>=</m:t>
                      </m:r>
                      <m:f>
                        <m:fPr>
                          <m:ctrlPr>
                            <a:rPr lang="en-US" sz="1400" i="1">
                              <a:latin typeface="Cambria Math" panose="02040503050406030204" pitchFamily="18" charset="0"/>
                            </a:rPr>
                          </m:ctrlPr>
                        </m:fPr>
                        <m:num>
                          <m:sSup>
                            <m:sSupPr>
                              <m:ctrlPr>
                                <a:rPr lang="en-US" sz="1400" i="1">
                                  <a:latin typeface="Cambria Math" panose="02040503050406030204" pitchFamily="18" charset="0"/>
                                </a:rPr>
                              </m:ctrlPr>
                            </m:sSupPr>
                            <m:e>
                              <m:r>
                                <a:rPr lang="en-US" sz="1400" i="1">
                                  <a:latin typeface="Cambria Math"/>
                                </a:rPr>
                                <m:t>𝑆</m:t>
                              </m:r>
                            </m:e>
                            <m:sup>
                              <m:r>
                                <a:rPr lang="en-US" sz="1400" i="1">
                                  <a:latin typeface="Cambria Math"/>
                                </a:rPr>
                                <m:t>2</m:t>
                              </m:r>
                            </m:sup>
                          </m:sSup>
                        </m:num>
                        <m:den>
                          <m:r>
                            <a:rPr lang="en-US" sz="1400" i="1">
                              <a:latin typeface="Cambria Math"/>
                            </a:rPr>
                            <m:t>𝑁</m:t>
                          </m:r>
                        </m:den>
                      </m:f>
                      <m:r>
                        <a:rPr lang="en-US" sz="1400" i="1">
                          <a:latin typeface="Cambria Math"/>
                        </a:rPr>
                        <m:t>{</m:t>
                      </m:r>
                      <m:d>
                        <m:dPr>
                          <m:ctrlPr>
                            <a:rPr lang="en-US" sz="1400" i="1">
                              <a:latin typeface="Cambria Math" panose="02040503050406030204" pitchFamily="18" charset="0"/>
                            </a:rPr>
                          </m:ctrlPr>
                        </m:dPr>
                        <m:e>
                          <m:r>
                            <a:rPr lang="en-US" sz="1400" i="1">
                              <a:latin typeface="Cambria Math"/>
                            </a:rPr>
                            <m:t>𝑁</m:t>
                          </m:r>
                          <m:r>
                            <a:rPr lang="en-US" sz="1400" i="1">
                              <a:latin typeface="Cambria Math"/>
                            </a:rPr>
                            <m:t>−1</m:t>
                          </m:r>
                        </m:e>
                      </m:d>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sup>
                              <m:r>
                                <a:rPr lang="en-US" sz="1400" i="1">
                                  <a:latin typeface="Cambria Math"/>
                                </a:rPr>
                                <m:t>2</m:t>
                              </m:r>
                            </m:sup>
                          </m:sSup>
                        </m:e>
                      </m:nary>
                      <m:r>
                        <a:rPr lang="en-US" sz="1400" i="1">
                          <a:latin typeface="Cambria Math"/>
                        </a:rPr>
                        <m:t>−</m:t>
                      </m:r>
                      <m:d>
                        <m:dPr>
                          <m:begChr m:val="["/>
                          <m:endChr m:val="]"/>
                          <m:ctrlPr>
                            <a:rPr lang="en-US" sz="1400" i="1">
                              <a:latin typeface="Cambria Math" panose="02040503050406030204" pitchFamily="18" charset="0"/>
                            </a:rPr>
                          </m:ctrlPr>
                        </m:dPr>
                        <m:e>
                          <m:sSup>
                            <m:sSupPr>
                              <m:ctrlPr>
                                <a:rPr lang="en-US" sz="1400" i="1">
                                  <a:latin typeface="Cambria Math" panose="02040503050406030204" pitchFamily="18" charset="0"/>
                                </a:rPr>
                              </m:ctrlPr>
                            </m:sSupPr>
                            <m:e>
                              <m:d>
                                <m:dPr>
                                  <m:ctrlPr>
                                    <a:rPr lang="en-US" sz="1400" i="1">
                                      <a:latin typeface="Cambria Math" panose="02040503050406030204" pitchFamily="18" charset="0"/>
                                    </a:rPr>
                                  </m:ctrlPr>
                                </m:dPr>
                                <m:e>
                                  <m:nary>
                                    <m:naryPr>
                                      <m:chr m:val="∑"/>
                                      <m:limLoc m:val="undOvr"/>
                                      <m:subHide m:val="on"/>
                                      <m:supHide m:val="on"/>
                                      <m:ctrlPr>
                                        <a:rPr lang="en-US" sz="1400" i="1">
                                          <a:latin typeface="Cambria Math" panose="02040503050406030204" pitchFamily="18" charset="0"/>
                                        </a:rPr>
                                      </m:ctrlPr>
                                    </m:naryPr>
                                    <m:sub/>
                                    <m:sup/>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nary>
                                </m:e>
                              </m:d>
                            </m:e>
                            <m:sup>
                              <m:r>
                                <a:rPr lang="en-US" sz="1400" i="1">
                                  <a:latin typeface="Cambria Math"/>
                                </a:rPr>
                                <m:t>2</m:t>
                              </m:r>
                            </m:sup>
                          </m:sSup>
                          <m:r>
                            <a:rPr lang="en-US" sz="1400" i="1">
                              <a:latin typeface="Cambria Math"/>
                            </a:rPr>
                            <m:t>−</m:t>
                          </m:r>
                          <m:nary>
                            <m:naryPr>
                              <m:chr m:val="∑"/>
                              <m:limLoc m:val="undOvr"/>
                              <m:subHide m:val="on"/>
                              <m:supHide m:val="on"/>
                              <m:ctrlPr>
                                <a:rPr lang="en-US" sz="1400" i="1">
                                  <a:latin typeface="Cambria Math" panose="02040503050406030204" pitchFamily="18" charset="0"/>
                                </a:rPr>
                              </m:ctrlPr>
                            </m:naryPr>
                            <m:sub/>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sup>
                                  <m:r>
                                    <a:rPr lang="en-US" sz="1400" i="1">
                                      <a:latin typeface="Cambria Math"/>
                                    </a:rPr>
                                    <m:t>2</m:t>
                                  </m:r>
                                </m:sup>
                              </m:sSup>
                            </m:e>
                          </m:nary>
                        </m:e>
                      </m:d>
                      <m:r>
                        <a:rPr lang="en-US" sz="1400" i="1">
                          <a:latin typeface="Cambria Math"/>
                        </a:rPr>
                        <m:t>}</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a:rPr>
                        <m:t>𝑣𝑎𝑟</m:t>
                      </m:r>
                      <m:d>
                        <m:dPr>
                          <m:ctrlPr>
                            <a:rPr lang="en-US" sz="1400" i="1">
                              <a:latin typeface="Cambria Math" panose="02040503050406030204" pitchFamily="18" charset="0"/>
                            </a:rPr>
                          </m:ctrlPr>
                        </m:dPr>
                        <m:e>
                          <m:r>
                            <a:rPr lang="en-US" sz="1400" i="1">
                              <a:latin typeface="Cambria Math"/>
                            </a:rPr>
                            <m:t>𝑡</m:t>
                          </m:r>
                        </m:e>
                      </m:d>
                      <m:r>
                        <a:rPr lang="en-US" sz="1400" i="1">
                          <a:latin typeface="Cambria Math"/>
                        </a:rPr>
                        <m:t>=</m:t>
                      </m:r>
                      <m:sSup>
                        <m:sSupPr>
                          <m:ctrlPr>
                            <a:rPr lang="en-US" sz="1400" i="1">
                              <a:latin typeface="Cambria Math" panose="02040503050406030204" pitchFamily="18" charset="0"/>
                            </a:rPr>
                          </m:ctrlPr>
                        </m:sSupPr>
                        <m:e>
                          <m:r>
                            <a:rPr lang="en-US" sz="1400" i="1">
                              <a:latin typeface="Cambria Math"/>
                            </a:rPr>
                            <m:t>𝑆</m:t>
                          </m:r>
                        </m:e>
                        <m:sup>
                          <m:r>
                            <a:rPr lang="en-US" sz="1400" i="1">
                              <a:latin typeface="Cambria Math"/>
                            </a:rPr>
                            <m:t>2</m:t>
                          </m:r>
                        </m:sup>
                      </m:sSup>
                      <m:r>
                        <a:rPr lang="en-US" sz="1400" i="1">
                          <a:latin typeface="Cambria Math"/>
                        </a:rPr>
                        <m:t>{</m:t>
                      </m:r>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sup>
                              <m:r>
                                <a:rPr lang="en-US" sz="1400" i="1">
                                  <a:latin typeface="Cambria Math"/>
                                </a:rPr>
                                <m:t>2</m:t>
                              </m:r>
                            </m:sup>
                          </m:sSup>
                        </m:e>
                      </m:nary>
                      <m:r>
                        <a:rPr lang="en-US" sz="1400" i="1">
                          <a:latin typeface="Cambria Math"/>
                        </a:rPr>
                        <m:t>−</m:t>
                      </m:r>
                      <m:f>
                        <m:fPr>
                          <m:ctrlPr>
                            <a:rPr lang="en-US" sz="1400" i="1">
                              <a:latin typeface="Cambria Math" panose="02040503050406030204" pitchFamily="18" charset="0"/>
                            </a:rPr>
                          </m:ctrlPr>
                        </m:fPr>
                        <m:num>
                          <m:r>
                            <a:rPr lang="en-US" sz="1400" i="1">
                              <a:latin typeface="Cambria Math"/>
                            </a:rPr>
                            <m:t>1</m:t>
                          </m:r>
                        </m:num>
                        <m:den>
                          <m:r>
                            <a:rPr lang="en-US" sz="1400" i="1">
                              <a:latin typeface="Cambria Math"/>
                            </a:rPr>
                            <m:t>𝑁</m:t>
                          </m:r>
                        </m:den>
                      </m:f>
                      <m:r>
                        <a:rPr lang="en-US" sz="1400" i="1">
                          <a:latin typeface="Cambria Math"/>
                        </a:rPr>
                        <m:t>}</m:t>
                      </m:r>
                    </m:oMath>
                  </m:oMathPara>
                </a14:m>
                <a:endParaRPr lang="en-US" sz="1400" dirty="0">
                  <a:latin typeface="Times New Roman" pitchFamily="18" charset="0"/>
                  <a:cs typeface="Times New Roman"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685800" y="1600200"/>
                <a:ext cx="7086600" cy="4126066"/>
              </a:xfrm>
              <a:prstGeom prst="rect">
                <a:avLst/>
              </a:prstGeom>
              <a:blipFill rotWithShape="1">
                <a:blip r:embed="rId2"/>
                <a:stretch>
                  <a:fillRect l="-258"/>
                </a:stretch>
              </a:blipFill>
            </p:spPr>
            <p:txBody>
              <a:bodyPr/>
              <a:lstStyle/>
              <a:p>
                <a:r>
                  <a:rPr lang="en-US">
                    <a:noFill/>
                  </a:rPr>
                  <a:t> </a:t>
                </a:r>
              </a:p>
            </p:txBody>
          </p:sp>
        </mc:Fallback>
      </mc:AlternateContent>
      <p:sp>
        <p:nvSpPr>
          <p:cNvPr id="4" name="Title 4"/>
          <p:cNvSpPr txBox="1">
            <a:spLocks noGrp="1"/>
          </p:cNvSpPr>
          <p:nvPr>
            <p:ph type="title"/>
          </p:nvPr>
        </p:nvSpPr>
        <p:spPr>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b="1" u="sng" dirty="0" smtClean="0">
                <a:latin typeface="Times New Roman" pitchFamily="18" charset="0"/>
                <a:cs typeface="Times New Roman" pitchFamily="18" charset="0"/>
              </a:rPr>
              <a:t>Best Linear Unbiased Estimator (BLUE) (Contd.)</a:t>
            </a:r>
            <a:endParaRPr lang="en-US" sz="16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17770421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685800" y="861577"/>
                <a:ext cx="7848600" cy="5691623"/>
              </a:xfrm>
              <a:prstGeom prst="rect">
                <a:avLst/>
              </a:prstGeom>
            </p:spPr>
            <p:txBody>
              <a:bodyPr wrap="square">
                <a:spAutoFit/>
              </a:bodyPr>
              <a:lstStyle/>
              <a:p>
                <a:pPr algn="just">
                  <a:lnSpc>
                    <a:spcPct val="150000"/>
                  </a:lnSpc>
                </a:pPr>
                <a:r>
                  <a:rPr lang="en-US" sz="1400" dirty="0">
                    <a:latin typeface="Times New Roman" pitchFamily="18" charset="0"/>
                    <a:cs typeface="Times New Roman" pitchFamily="18" charset="0"/>
                  </a:rPr>
                  <a:t>To find the value of </a:t>
                </a:r>
                <a14:m>
                  <m:oMath xmlns:m="http://schemas.openxmlformats.org/officeDocument/2006/math">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e>
                    </m:nary>
                  </m:oMath>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e>
                      </m:nary>
                      <m:r>
                        <a:rPr lang="en-US" sz="1400" i="1">
                          <a:latin typeface="Cambria Math" panose="02040503050406030204" pitchFamily="18" charset="0"/>
                        </a:rPr>
                        <m:t>=</m:t>
                      </m:r>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1</m:t>
                              </m:r>
                            </m:sub>
                          </m:sSub>
                        </m:e>
                        <m:sup>
                          <m:r>
                            <a:rPr lang="en-US" sz="1400" i="1">
                              <a:latin typeface="Cambria Math" panose="02040503050406030204" pitchFamily="18" charset="0"/>
                            </a:rPr>
                            <m:t>2</m:t>
                          </m:r>
                        </m:sup>
                      </m:sSup>
                      <m:r>
                        <a:rPr lang="en-US" sz="1400" i="1">
                          <a:latin typeface="Cambria Math" panose="02040503050406030204" pitchFamily="18" charset="0"/>
                        </a:rPr>
                        <m:t>+</m:t>
                      </m:r>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2</m:t>
                              </m:r>
                            </m:sub>
                          </m:sSub>
                        </m:e>
                        <m:sup>
                          <m:r>
                            <a:rPr lang="en-US" sz="1400" i="1">
                              <a:latin typeface="Cambria Math" panose="02040503050406030204" pitchFamily="18" charset="0"/>
                            </a:rPr>
                            <m:t>2</m:t>
                          </m:r>
                        </m:sup>
                      </m:sSup>
                      <m:r>
                        <a:rPr lang="en-US" sz="1400" i="1">
                          <a:latin typeface="Cambria Math" panose="02040503050406030204" pitchFamily="18" charset="0"/>
                        </a:rPr>
                        <m:t>+…+</m:t>
                      </m:r>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𝑛</m:t>
                              </m:r>
                            </m:sub>
                          </m:sSub>
                        </m:e>
                        <m:sup>
                          <m:r>
                            <a:rPr lang="en-US" sz="1400" i="1">
                              <a:latin typeface="Cambria Math" panose="02040503050406030204" pitchFamily="18" charset="0"/>
                            </a:rPr>
                            <m:t>2</m:t>
                          </m:r>
                        </m:sup>
                      </m:sSup>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e>
                      </m:nary>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e>
                      </m:nary>
                      <m:r>
                        <a:rPr lang="en-US" sz="1400" i="1">
                          <a:latin typeface="Cambria Math" panose="02040503050406030204" pitchFamily="18" charset="0"/>
                        </a:rPr>
                        <m:t>+</m:t>
                      </m:r>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𝑛</m:t>
                              </m:r>
                            </m:sub>
                          </m:sSub>
                        </m:e>
                        <m:sup>
                          <m:r>
                            <a:rPr lang="en-US" sz="1400" i="1">
                              <a:latin typeface="Cambria Math" panose="02040503050406030204" pitchFamily="18" charset="0"/>
                            </a:rPr>
                            <m:t>2</m:t>
                          </m:r>
                        </m:sup>
                      </m:sSup>
                      <m:r>
                        <a:rPr lang="en-US" sz="1400" i="1">
                          <a:latin typeface="Cambria Math" panose="02040503050406030204" pitchFamily="18" charset="0"/>
                        </a:rPr>
                        <m:t>−−−−−−−</m:t>
                      </m:r>
                      <m:r>
                        <a:rPr lang="en-US" sz="1400" i="1">
                          <a:latin typeface="Cambria Math" panose="02040503050406030204" pitchFamily="18" charset="0"/>
                        </a:rPr>
                        <m:t>𝑒𝑞</m:t>
                      </m:r>
                      <m:r>
                        <a:rPr lang="en-US" sz="1400" i="1">
                          <a:latin typeface="Cambria Math" panose="02040503050406030204" pitchFamily="18" charset="0"/>
                        </a:rPr>
                        <m:t>(1)</m:t>
                      </m:r>
                    </m:oMath>
                  </m:oMathPara>
                </a14:m>
                <a:endParaRPr lang="en-US" sz="1400" dirty="0">
                  <a:latin typeface="Times New Roman" pitchFamily="18" charset="0"/>
                  <a:cs typeface="Times New Roman" pitchFamily="18" charset="0"/>
                </a:endParaRPr>
              </a:p>
              <a:p>
                <a:pPr algn="just">
                  <a:lnSpc>
                    <a:spcPct val="150000"/>
                  </a:lnSpc>
                </a:pPr>
                <a:r>
                  <a:rPr lang="en-US" sz="1400" dirty="0">
                    <a:latin typeface="Times New Roman" pitchFamily="18" charset="0"/>
                    <a:cs typeface="Times New Roman" pitchFamily="18" charset="0"/>
                  </a:rPr>
                  <a:t>Similarly, </a:t>
                </a:r>
              </a:p>
              <a:p>
                <a:pPr algn="just">
                  <a:lnSpc>
                    <a:spcPct val="150000"/>
                  </a:lnSpc>
                </a:pPr>
                <a14:m>
                  <m:oMathPara xmlns:m="http://schemas.openxmlformats.org/officeDocument/2006/math">
                    <m:oMathParaPr>
                      <m:jc m:val="centerGroup"/>
                    </m:oMathParaPr>
                    <m:oMath xmlns:m="http://schemas.openxmlformats.org/officeDocument/2006/math">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𝑛</m:t>
                          </m:r>
                        </m:sub>
                      </m:sSub>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1−</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𝑛</m:t>
                          </m:r>
                        </m:sub>
                      </m:sSub>
                      <m:r>
                        <a:rPr lang="en-US" sz="1400" i="1">
                          <a:latin typeface="Cambria Math" panose="02040503050406030204" pitchFamily="18" charset="0"/>
                        </a:rPr>
                        <m:t>−−−−−−−</m:t>
                      </m:r>
                      <m:r>
                        <a:rPr lang="en-US" sz="1400" i="1">
                          <a:latin typeface="Cambria Math" panose="02040503050406030204" pitchFamily="18" charset="0"/>
                        </a:rPr>
                        <m:t>𝑒𝑞</m:t>
                      </m:r>
                      <m:r>
                        <a:rPr lang="en-US" sz="1400" i="1">
                          <a:latin typeface="Cambria Math" panose="02040503050406030204" pitchFamily="18" charset="0"/>
                        </a:rPr>
                        <m:t>(2)</m:t>
                      </m:r>
                    </m:oMath>
                  </m:oMathPara>
                </a14:m>
                <a:endParaRPr lang="en-US" sz="1400" dirty="0">
                  <a:latin typeface="Times New Roman" pitchFamily="18" charset="0"/>
                  <a:cs typeface="Times New Roman" pitchFamily="18" charset="0"/>
                </a:endParaRPr>
              </a:p>
              <a:p>
                <a:pPr algn="just">
                  <a:lnSpc>
                    <a:spcPct val="150000"/>
                  </a:lnSpc>
                </a:pPr>
                <a:r>
                  <a:rPr lang="en-US" sz="1400" dirty="0">
                    <a:latin typeface="Times New Roman" pitchFamily="18" charset="0"/>
                    <a:cs typeface="Times New Roman" pitchFamily="18" charset="0"/>
                  </a:rPr>
                  <a:t>So, in </a:t>
                </a:r>
                <a:r>
                  <a:rPr lang="en-US" sz="1400" dirty="0" err="1">
                    <a:latin typeface="Times New Roman" pitchFamily="18" charset="0"/>
                    <a:cs typeface="Times New Roman" pitchFamily="18" charset="0"/>
                  </a:rPr>
                  <a:t>eq</a:t>
                </a:r>
                <a:r>
                  <a:rPr lang="en-US" sz="1400" dirty="0">
                    <a:latin typeface="Times New Roman" pitchFamily="18" charset="0"/>
                    <a:cs typeface="Times New Roman" pitchFamily="18" charset="0"/>
                  </a:rPr>
                  <a:t>(1)</a:t>
                </a:r>
              </a:p>
              <a:p>
                <a:pPr algn="just">
                  <a:lnSpc>
                    <a:spcPct val="150000"/>
                  </a:lnSpc>
                </a:pPr>
                <a14:m>
                  <m:oMathPara xmlns:m="http://schemas.openxmlformats.org/officeDocument/2006/math">
                    <m:oMathParaPr>
                      <m:jc m:val="centerGroup"/>
                    </m:oMathParaPr>
                    <m:oMath xmlns:m="http://schemas.openxmlformats.org/officeDocument/2006/math">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e>
                      </m:nary>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e>
                      </m:nary>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(1−</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r>
                            <a:rPr lang="en-US" sz="1400" i="1">
                              <a:latin typeface="Cambria Math" panose="02040503050406030204" pitchFamily="18" charset="0"/>
                            </a:rPr>
                            <m:t>)</m:t>
                          </m:r>
                        </m:e>
                        <m:sup>
                          <m:r>
                            <a:rPr lang="en-US" sz="1400" i="1">
                              <a:latin typeface="Cambria Math" panose="02040503050406030204" pitchFamily="18" charset="0"/>
                            </a:rPr>
                            <m:t>2</m:t>
                          </m:r>
                        </m:sup>
                      </m:sSup>
                    </m:oMath>
                  </m:oMathPara>
                </a14:m>
                <a:endParaRPr lang="en-US" sz="1400" dirty="0">
                  <a:latin typeface="Times New Roman" pitchFamily="18" charset="0"/>
                  <a:cs typeface="Times New Roman"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685800" y="861577"/>
                <a:ext cx="7848600" cy="5691623"/>
              </a:xfrm>
              <a:prstGeom prst="rect">
                <a:avLst/>
              </a:prstGeom>
              <a:blipFill rotWithShape="1">
                <a:blip r:embed="rId2"/>
                <a:stretch>
                  <a:fillRect l="-233" t="-4069"/>
                </a:stretch>
              </a:blipFill>
            </p:spPr>
            <p:txBody>
              <a:bodyPr/>
              <a:lstStyle/>
              <a:p>
                <a:r>
                  <a:rPr lang="en-US">
                    <a:noFill/>
                  </a:rPr>
                  <a:t> </a:t>
                </a:r>
              </a:p>
            </p:txBody>
          </p:sp>
        </mc:Fallback>
      </mc:AlternateContent>
      <p:sp>
        <p:nvSpPr>
          <p:cNvPr id="5" name="Title 4"/>
          <p:cNvSpPr txBox="1">
            <a:spLocks/>
          </p:cNvSpPr>
          <p:nvPr/>
        </p:nvSpPr>
        <p:spPr>
          <a:xfrm>
            <a:off x="495300" y="0"/>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b="1" u="sng" dirty="0" smtClean="0">
                <a:latin typeface="Times New Roman" pitchFamily="18" charset="0"/>
                <a:cs typeface="Times New Roman" pitchFamily="18" charset="0"/>
              </a:rPr>
              <a:t>Best Linear Unbiased Estimator (BLUE) (Contd.)</a:t>
            </a:r>
            <a:endParaRPr lang="en-US" sz="16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40551702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457200" y="1219200"/>
                <a:ext cx="8077200" cy="5047920"/>
              </a:xfrm>
              <a:prstGeom prst="rect">
                <a:avLst/>
              </a:prstGeom>
            </p:spPr>
            <p:txBody>
              <a:bodyPr wrap="square">
                <a:spAutoFit/>
              </a:bodyPr>
              <a:lstStyle/>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𝑣</m:t>
                      </m:r>
                      <m:d>
                        <m:dPr>
                          <m:ctrlPr>
                            <a:rPr lang="en-US" sz="1400" i="1">
                              <a:latin typeface="Cambria Math" panose="02040503050406030204" pitchFamily="18" charset="0"/>
                            </a:rPr>
                          </m:ctrlPr>
                        </m:dPr>
                        <m:e>
                          <m:r>
                            <a:rPr lang="en-US" sz="1400" i="1">
                              <a:latin typeface="Cambria Math" panose="02040503050406030204" pitchFamily="18" charset="0"/>
                            </a:rPr>
                            <m:t>𝑡</m:t>
                          </m:r>
                        </m:e>
                      </m:d>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p>
                            <m:sSupPr>
                              <m:ctrlPr>
                                <a:rPr lang="en-US" sz="1400" i="1">
                                  <a:latin typeface="Cambria Math" panose="02040503050406030204" pitchFamily="18" charset="0"/>
                                </a:rPr>
                              </m:ctrlPr>
                            </m:sSup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sup>
                              <m:r>
                                <a:rPr lang="en-US" sz="1400" i="1">
                                  <a:latin typeface="Cambria Math" panose="02040503050406030204" pitchFamily="18" charset="0"/>
                                </a:rPr>
                                <m:t>2</m:t>
                              </m:r>
                            </m:sup>
                          </m:sSup>
                        </m:e>
                      </m:nary>
                      <m:r>
                        <a:rPr lang="en-US" sz="1400" i="1">
                          <a:latin typeface="Cambria Math" panose="02040503050406030204" pitchFamily="18" charset="0"/>
                        </a:rPr>
                        <m:t>+</m:t>
                      </m:r>
                      <m:sSup>
                        <m:sSupPr>
                          <m:ctrlPr>
                            <a:rPr lang="en-US" sz="1400" i="1">
                              <a:latin typeface="Cambria Math" panose="02040503050406030204" pitchFamily="18" charset="0"/>
                            </a:rPr>
                          </m:ctrlPr>
                        </m:sSupPr>
                        <m:e>
                          <m:r>
                            <a:rPr lang="en-US" sz="1400" i="1">
                              <a:latin typeface="Cambria Math" panose="02040503050406030204" pitchFamily="18" charset="0"/>
                            </a:rPr>
                            <m:t>(1−</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r>
                            <a:rPr lang="en-US" sz="1400" i="1">
                              <a:latin typeface="Cambria Math" panose="02040503050406030204" pitchFamily="18" charset="0"/>
                            </a:rPr>
                            <m:t>)</m:t>
                          </m:r>
                        </m:e>
                        <m:sup>
                          <m:r>
                            <a:rPr lang="en-US" sz="1400" i="1">
                              <a:latin typeface="Cambria Math" panose="02040503050406030204" pitchFamily="18" charset="0"/>
                            </a:rPr>
                            <m:t>2</m:t>
                          </m:r>
                        </m:sup>
                      </m:sSup>
                      <m:r>
                        <a:rPr lang="en-US" sz="1400" i="1">
                          <a:latin typeface="Cambria Math" panose="02040503050406030204" pitchFamily="18" charset="0"/>
                        </a:rPr>
                        <m:t>−</m:t>
                      </m:r>
                      <m:f>
                        <m:fPr>
                          <m:ctrlPr>
                            <a:rPr lang="en-US" sz="1400" i="1">
                              <a:latin typeface="Cambria Math" panose="02040503050406030204" pitchFamily="18" charset="0"/>
                            </a:rPr>
                          </m:ctrlPr>
                        </m:fPr>
                        <m:num>
                          <m:r>
                            <a:rPr lang="en-US" sz="1400" i="1">
                              <a:latin typeface="Cambria Math" panose="02040503050406030204" pitchFamily="18" charset="0"/>
                            </a:rPr>
                            <m:t>1</m:t>
                          </m:r>
                        </m:num>
                        <m:den>
                          <m:r>
                            <a:rPr lang="en-US" sz="1400" i="1">
                              <a:latin typeface="Cambria Math" panose="02040503050406030204" pitchFamily="18" charset="0"/>
                            </a:rPr>
                            <m:t>𝑁</m:t>
                          </m:r>
                        </m:den>
                      </m:f>
                      <m:r>
                        <a:rPr lang="en-US" sz="1400" i="1">
                          <a:latin typeface="Cambria Math" panose="02040503050406030204" pitchFamily="18" charset="0"/>
                        </a:rPr>
                        <m:t>}</m:t>
                      </m:r>
                    </m:oMath>
                  </m:oMathPara>
                </a14:m>
                <a:endParaRPr lang="en-US" sz="1400" dirty="0">
                  <a:latin typeface="Times New Roman" pitchFamily="18" charset="0"/>
                  <a:cs typeface="Times New Roman" pitchFamily="18" charset="0"/>
                </a:endParaRPr>
              </a:p>
              <a:p>
                <a:pPr algn="just">
                  <a:lnSpc>
                    <a:spcPct val="150000"/>
                  </a:lnSpc>
                </a:pPr>
                <a:r>
                  <a:rPr lang="en-US" sz="1400" dirty="0">
                    <a:latin typeface="Times New Roman" pitchFamily="18" charset="0"/>
                    <a:cs typeface="Times New Roman" pitchFamily="18" charset="0"/>
                  </a:rPr>
                  <a:t>By langrage multiplier (To minimize variance)</a:t>
                </a: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m:t>
                      </m:r>
                      <m:r>
                        <a:rPr lang="en-US" sz="1400" i="1">
                          <a:latin typeface="Cambria Math" panose="02040503050406030204" pitchFamily="18" charset="0"/>
                        </a:rPr>
                        <m:t>𝑣</m:t>
                      </m:r>
                      <m:d>
                        <m:dPr>
                          <m:ctrlPr>
                            <a:rPr lang="en-US" sz="1400" i="1">
                              <a:latin typeface="Cambria Math" panose="02040503050406030204" pitchFamily="18" charset="0"/>
                            </a:rPr>
                          </m:ctrlPr>
                        </m:dPr>
                        <m:e>
                          <m:r>
                            <a:rPr lang="en-US" sz="1400" i="1">
                              <a:latin typeface="Cambria Math" panose="02040503050406030204" pitchFamily="18" charset="0"/>
                            </a:rPr>
                            <m:t>𝑡</m:t>
                          </m:r>
                        </m:e>
                      </m:d>
                      <m:r>
                        <a:rPr lang="en-US" sz="1400" i="1">
                          <a:latin typeface="Cambria Math" panose="02040503050406030204" pitchFamily="18" charset="0"/>
                        </a:rPr>
                        <m:t>−</m:t>
                      </m:r>
                      <m:r>
                        <a:rPr lang="en-US" sz="1400" i="1">
                          <a:latin typeface="Cambria Math" panose="02040503050406030204" pitchFamily="18" charset="0"/>
                        </a:rPr>
                        <m:t>𝜆</m:t>
                      </m:r>
                      <m:r>
                        <a:rPr lang="en-US" sz="1400" i="1">
                          <a:latin typeface="Cambria Math" panose="02040503050406030204" pitchFamily="18" charset="0"/>
                        </a:rPr>
                        <m:t>(</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r>
                        <a:rPr lang="en-US" sz="1400" i="1">
                          <a:latin typeface="Cambria Math" panose="02040503050406030204" pitchFamily="18" charset="0"/>
                        </a:rPr>
                        <m:t>−1)</m:t>
                      </m:r>
                    </m:oMath>
                  </m:oMathPara>
                </a14:m>
                <a:endParaRPr lang="en-US" sz="1400" dirty="0">
                  <a:latin typeface="Times New Roman" pitchFamily="18" charset="0"/>
                  <a:cs typeface="Times New Roman" pitchFamily="18" charset="0"/>
                </a:endParaRPr>
              </a:p>
              <a:p>
                <a:pPr algn="just">
                  <a:lnSpc>
                    <a:spcPct val="150000"/>
                  </a:lnSpc>
                </a:pPr>
                <a:r>
                  <a:rPr lang="en-US" sz="1400" dirty="0">
                    <a:latin typeface="Times New Roman" pitchFamily="18" charset="0"/>
                    <a:cs typeface="Times New Roman" pitchFamily="18" charset="0"/>
                  </a:rPr>
                  <a:t>Differentiate w.r.t </a:t>
                </a:r>
                <a14:m>
                  <m:oMath xmlns:m="http://schemas.openxmlformats.org/officeDocument/2006/math">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oMath>
                </a14:m>
                <a:r>
                  <a:rPr lang="en-US" sz="1400" dirty="0">
                    <a:latin typeface="Times New Roman" pitchFamily="18" charset="0"/>
                    <a:cs typeface="Times New Roman" pitchFamily="18" charset="0"/>
                  </a:rPr>
                  <a:t> and equate to 0</a:t>
                </a:r>
              </a:p>
              <a:p>
                <a:pPr algn="just">
                  <a:lnSpc>
                    <a:spcPct val="150000"/>
                  </a:lnSpc>
                </a:pPr>
                <a14:m>
                  <m:oMathPara xmlns:m="http://schemas.openxmlformats.org/officeDocument/2006/math">
                    <m:oMathParaPr>
                      <m:jc m:val="centerGroup"/>
                    </m:oMathParaPr>
                    <m:oMath xmlns:m="http://schemas.openxmlformats.org/officeDocument/2006/math">
                      <m:f>
                        <m:fPr>
                          <m:ctrlPr>
                            <a:rPr lang="en-US" sz="1400" i="1">
                              <a:latin typeface="Cambria Math" panose="02040503050406030204" pitchFamily="18" charset="0"/>
                            </a:rPr>
                          </m:ctrlPr>
                        </m:fPr>
                        <m:num>
                          <m:r>
                            <a:rPr lang="en-US" sz="1400" i="1">
                              <a:latin typeface="Cambria Math" panose="02040503050406030204" pitchFamily="18" charset="0"/>
                            </a:rPr>
                            <m:t>𝜕</m:t>
                          </m:r>
                          <m:r>
                            <a:rPr lang="en-US" sz="1400" i="1">
                              <a:latin typeface="Cambria Math" panose="02040503050406030204" pitchFamily="18" charset="0"/>
                            </a:rPr>
                            <m:t>∅</m:t>
                          </m:r>
                        </m:num>
                        <m:den>
                          <m:r>
                            <a:rPr lang="en-US" sz="1400" i="1">
                              <a:latin typeface="Cambria Math" panose="02040503050406030204" pitchFamily="18" charset="0"/>
                            </a:rPr>
                            <m:t>𝜕</m:t>
                          </m:r>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den>
                      </m:f>
                      <m:r>
                        <a:rPr lang="en-US" sz="1400" i="1">
                          <a:latin typeface="Cambria Math" panose="02040503050406030204" pitchFamily="18" charset="0"/>
                        </a:rPr>
                        <m:t>=2</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r>
                        <a:rPr lang="en-US" sz="1400" i="1">
                          <a:latin typeface="Cambria Math" panose="02040503050406030204" pitchFamily="18" charset="0"/>
                        </a:rPr>
                        <m:t>+2</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d>
                        <m:dPr>
                          <m:ctrlPr>
                            <a:rPr lang="en-US" sz="1400" i="1">
                              <a:latin typeface="Cambria Math" panose="02040503050406030204" pitchFamily="18" charset="0"/>
                            </a:rPr>
                          </m:ctrlPr>
                        </m:dPr>
                        <m:e>
                          <m:r>
                            <a:rPr lang="en-US" sz="1400" i="1">
                              <a:latin typeface="Cambria Math" panose="02040503050406030204" pitchFamily="18" charset="0"/>
                            </a:rPr>
                            <m:t>1−</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e>
                      </m:d>
                      <m:d>
                        <m:dPr>
                          <m:ctrlPr>
                            <a:rPr lang="en-US" sz="1400" i="1">
                              <a:latin typeface="Cambria Math" panose="02040503050406030204" pitchFamily="18" charset="0"/>
                            </a:rPr>
                          </m:ctrlPr>
                        </m:dPr>
                        <m:e>
                          <m:r>
                            <a:rPr lang="en-US" sz="1400" i="1">
                              <a:latin typeface="Cambria Math" panose="02040503050406030204" pitchFamily="18" charset="0"/>
                            </a:rPr>
                            <m:t>−1</m:t>
                          </m:r>
                        </m:e>
                      </m:d>
                      <m:r>
                        <a:rPr lang="en-US" sz="1400" i="1">
                          <a:latin typeface="Cambria Math" panose="02040503050406030204" pitchFamily="18" charset="0"/>
                        </a:rPr>
                        <m:t>−</m:t>
                      </m:r>
                      <m:r>
                        <a:rPr lang="en-US" sz="1400" i="1">
                          <a:latin typeface="Cambria Math" panose="02040503050406030204" pitchFamily="18" charset="0"/>
                        </a:rPr>
                        <m:t>𝜆</m:t>
                      </m:r>
                      <m:r>
                        <a:rPr lang="en-US" sz="1400" i="1">
                          <a:latin typeface="Cambria Math" panose="02040503050406030204" pitchFamily="18" charset="0"/>
                        </a:rPr>
                        <m:t>=0</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2</m:t>
                      </m:r>
                      <m:sSup>
                        <m:sSupPr>
                          <m:ctrlPr>
                            <a:rPr lang="en-US" sz="1400" i="1">
                              <a:latin typeface="Cambria Math" panose="02040503050406030204" pitchFamily="18" charset="0"/>
                            </a:rPr>
                          </m:ctrlPr>
                        </m:sSupPr>
                        <m:e>
                          <m:r>
                            <a:rPr lang="en-US" sz="1400" i="1">
                              <a:latin typeface="Cambria Math" panose="02040503050406030204" pitchFamily="18" charset="0"/>
                            </a:rPr>
                            <m:t>𝑆</m:t>
                          </m:r>
                        </m:e>
                        <m:sup>
                          <m:r>
                            <a:rPr lang="en-US" sz="1400" i="1">
                              <a:latin typeface="Cambria Math" panose="02040503050406030204" pitchFamily="18" charset="0"/>
                            </a:rPr>
                            <m:t>2</m:t>
                          </m:r>
                        </m:sup>
                      </m:sSup>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r>
                            <a:rPr lang="en-US" sz="1400" i="1">
                              <a:latin typeface="Cambria Math" panose="02040503050406030204" pitchFamily="18" charset="0"/>
                            </a:rPr>
                            <m:t>−1+</m:t>
                          </m:r>
                          <m:nary>
                            <m:naryPr>
                              <m:chr m:val="∑"/>
                              <m:limLoc m:val="undOvr"/>
                              <m:ctrlPr>
                                <a:rPr lang="en-US" sz="1400" i="1">
                                  <a:latin typeface="Cambria Math" panose="02040503050406030204" pitchFamily="18" charset="0"/>
                                </a:rPr>
                              </m:ctrlPr>
                            </m:naryPr>
                            <m:sub>
                              <m:r>
                                <a:rPr lang="en-US" sz="1400" i="1">
                                  <a:latin typeface="Cambria Math" panose="02040503050406030204" pitchFamily="18" charset="0"/>
                                </a:rPr>
                                <m:t>𝑖</m:t>
                              </m:r>
                              <m:r>
                                <a:rPr lang="en-US" sz="1400" i="1">
                                  <a:latin typeface="Cambria Math" panose="02040503050406030204" pitchFamily="18" charset="0"/>
                                </a:rPr>
                                <m:t>=1</m:t>
                              </m:r>
                            </m:sub>
                            <m:sup>
                              <m:r>
                                <a:rPr lang="en-US" sz="1400" i="1">
                                  <a:latin typeface="Cambria Math" panose="02040503050406030204" pitchFamily="18" charset="0"/>
                                </a:rPr>
                                <m:t>𝑛</m:t>
                              </m:r>
                              <m:r>
                                <a:rPr lang="en-US" sz="1400" i="1">
                                  <a:latin typeface="Cambria Math" panose="02040503050406030204" pitchFamily="18" charset="0"/>
                                </a:rPr>
                                <m:t>−1</m:t>
                              </m:r>
                            </m:sup>
                            <m:e>
                              <m:sSub>
                                <m:sSubPr>
                                  <m:ctrlPr>
                                    <a:rPr lang="en-US" sz="1400" i="1">
                                      <a:latin typeface="Cambria Math" panose="02040503050406030204" pitchFamily="18" charset="0"/>
                                    </a:rPr>
                                  </m:ctrlPr>
                                </m:sSubPr>
                                <m:e>
                                  <m:r>
                                    <a:rPr lang="en-US" sz="1400" i="1">
                                      <a:latin typeface="Cambria Math" panose="02040503050406030204" pitchFamily="18" charset="0"/>
                                    </a:rPr>
                                    <m:t>𝑎</m:t>
                                  </m:r>
                                </m:e>
                                <m:sub>
                                  <m:r>
                                    <a:rPr lang="en-US" sz="1400" i="1">
                                      <a:latin typeface="Cambria Math" panose="02040503050406030204" pitchFamily="18" charset="0"/>
                                    </a:rPr>
                                    <m:t>𝑖</m:t>
                                  </m:r>
                                </m:sub>
                              </m:sSub>
                            </m:e>
                          </m:nary>
                        </m:e>
                      </m:d>
                      <m:r>
                        <a:rPr lang="en-US" sz="1400" i="1">
                          <a:latin typeface="Cambria Math" panose="02040503050406030204" pitchFamily="18" charset="0"/>
                        </a:rPr>
                        <m:t>−</m:t>
                      </m:r>
                      <m:r>
                        <a:rPr lang="en-US" sz="1400" i="1">
                          <a:latin typeface="Cambria Math" panose="02040503050406030204" pitchFamily="18" charset="0"/>
                        </a:rPr>
                        <m:t>𝜆</m:t>
                      </m:r>
                      <m:r>
                        <a:rPr lang="en-US" sz="1400" i="1">
                          <a:latin typeface="Cambria Math" panose="02040503050406030204" pitchFamily="18" charset="0"/>
                        </a:rPr>
                        <m:t>=0</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panose="02040503050406030204" pitchFamily="18" charset="0"/>
                        </a:rPr>
                        <m:t>𝜆</m:t>
                      </m:r>
                      <m:r>
                        <a:rPr lang="en-US" sz="1400" i="1">
                          <a:latin typeface="Cambria Math" panose="02040503050406030204" pitchFamily="18" charset="0"/>
                        </a:rPr>
                        <m:t>=0</m:t>
                      </m:r>
                    </m:oMath>
                  </m:oMathPara>
                </a14:m>
                <a:endParaRPr lang="en-US" sz="14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457200" y="1219200"/>
                <a:ext cx="8077200" cy="5047920"/>
              </a:xfrm>
              <a:prstGeom prst="rect">
                <a:avLst/>
              </a:prstGeom>
              <a:blipFill rotWithShape="1">
                <a:blip r:embed="rId2"/>
                <a:stretch>
                  <a:fillRect l="-151"/>
                </a:stretch>
              </a:blipFill>
            </p:spPr>
            <p:txBody>
              <a:bodyPr/>
              <a:lstStyle/>
              <a:p>
                <a:r>
                  <a:rPr lang="en-US">
                    <a:noFill/>
                  </a:rPr>
                  <a:t> </a:t>
                </a:r>
              </a:p>
            </p:txBody>
          </p:sp>
        </mc:Fallback>
      </mc:AlternateContent>
      <p:sp>
        <p:nvSpPr>
          <p:cNvPr id="5" name="Title 4"/>
          <p:cNvSpPr txBox="1">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b="1" u="sng" dirty="0" smtClean="0">
                <a:latin typeface="Times New Roman" pitchFamily="18" charset="0"/>
                <a:cs typeface="Times New Roman" pitchFamily="18" charset="0"/>
              </a:rPr>
              <a:t>Best Linear Unbiased Estimator (BLUE) (Contd.)</a:t>
            </a:r>
            <a:endParaRPr lang="en-US" sz="16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5713465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609600" y="1676401"/>
                <a:ext cx="7543800" cy="4478277"/>
              </a:xfrm>
              <a:prstGeom prst="rect">
                <a:avLst/>
              </a:prstGeom>
            </p:spPr>
            <p:txBody>
              <a:bodyPr wrap="square">
                <a:spAutoFit/>
              </a:bodyPr>
              <a:lstStyle/>
              <a:p>
                <a:pPr algn="just">
                  <a:lnSpc>
                    <a:spcPct val="150000"/>
                  </a:lnSpc>
                </a:pPr>
                <a:r>
                  <a:rPr lang="en-US" sz="1400" dirty="0" smtClean="0">
                    <a:latin typeface="Times New Roman" pitchFamily="18" charset="0"/>
                    <a:cs typeface="Times New Roman" pitchFamily="18" charset="0"/>
                  </a:rPr>
                  <a:t>By putting value of </a:t>
                </a:r>
                <a14:m>
                  <m:oMath xmlns:m="http://schemas.openxmlformats.org/officeDocument/2006/math">
                    <m:r>
                      <a:rPr lang="en-US" sz="1400" i="1">
                        <a:latin typeface="Cambria Math"/>
                      </a:rPr>
                      <m:t>𝜆</m:t>
                    </m:r>
                  </m:oMath>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r>
                        <a:rPr lang="en-US" sz="1400" i="1">
                          <a:latin typeface="Cambria Math"/>
                        </a:rPr>
                        <m:t>2</m:t>
                      </m:r>
                      <m:sSup>
                        <m:sSupPr>
                          <m:ctrlPr>
                            <a:rPr lang="en-US" sz="1400" i="1">
                              <a:latin typeface="Cambria Math" panose="02040503050406030204" pitchFamily="18" charset="0"/>
                            </a:rPr>
                          </m:ctrlPr>
                        </m:sSupPr>
                        <m:e>
                          <m:r>
                            <a:rPr lang="en-US" sz="1400" i="1">
                              <a:latin typeface="Cambria Math"/>
                            </a:rPr>
                            <m:t>𝑆</m:t>
                          </m:r>
                        </m:e>
                        <m:sup>
                          <m:r>
                            <a:rPr lang="en-US" sz="1400" i="1">
                              <a:latin typeface="Cambria Math"/>
                            </a:rPr>
                            <m:t>2</m:t>
                          </m:r>
                        </m:sup>
                      </m:sSup>
                      <m:d>
                        <m:dPr>
                          <m:ctrlPr>
                            <a:rPr lang="en-US" sz="1400" i="1">
                              <a:latin typeface="Cambria Math" panose="02040503050406030204" pitchFamily="18" charset="0"/>
                            </a:rPr>
                          </m:ctrlPr>
                        </m:dPr>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r>
                            <a:rPr lang="en-US" sz="1400" i="1">
                              <a:latin typeface="Cambria Math"/>
                            </a:rPr>
                            <m:t>−1+</m:t>
                          </m:r>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r>
                                <a:rPr lang="en-US" sz="1400" i="1">
                                  <a:latin typeface="Cambria Math"/>
                                </a:rPr>
                                <m:t>−1</m:t>
                              </m:r>
                            </m:sup>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nary>
                        </m:e>
                      </m:d>
                      <m:r>
                        <a:rPr lang="en-US" sz="1400" i="1">
                          <a:latin typeface="Cambria Math"/>
                        </a:rPr>
                        <m:t>=0</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r>
                        <a:rPr lang="en-US" sz="1400" i="1">
                          <a:latin typeface="Cambria Math"/>
                        </a:rPr>
                        <m:t>−1+</m:t>
                      </m:r>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r>
                            <a:rPr lang="en-US" sz="1400" i="1">
                              <a:latin typeface="Cambria Math"/>
                            </a:rPr>
                            <m:t>−1</m:t>
                          </m:r>
                        </m:sup>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nary>
                      <m:r>
                        <a:rPr lang="en-US" sz="1400" i="1">
                          <a:latin typeface="Cambria Math"/>
                        </a:rPr>
                        <m:t>=0</m:t>
                      </m:r>
                    </m:oMath>
                  </m:oMathPara>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r>
                        <a:rPr lang="en-US" sz="1400" i="1">
                          <a:latin typeface="Cambria Math"/>
                        </a:rPr>
                        <m:t>=1−</m:t>
                      </m:r>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r>
                            <a:rPr lang="en-US" sz="1400" i="1">
                              <a:latin typeface="Cambria Math"/>
                            </a:rPr>
                            <m:t>−1</m:t>
                          </m:r>
                        </m:sup>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nary>
                      <m:r>
                        <a:rPr lang="en-US" sz="1400" i="1">
                          <a:latin typeface="Cambria Math"/>
                        </a:rPr>
                        <m:t>=</m:t>
                      </m:r>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𝑛</m:t>
                          </m:r>
                        </m:sub>
                      </m:sSub>
                    </m:oMath>
                  </m:oMathPara>
                </a14:m>
                <a:endParaRPr lang="en-US" sz="1400" dirty="0">
                  <a:latin typeface="Times New Roman" pitchFamily="18" charset="0"/>
                  <a:cs typeface="Times New Roman" pitchFamily="18" charset="0"/>
                </a:endParaRPr>
              </a:p>
              <a:p>
                <a:pPr algn="just">
                  <a:lnSpc>
                    <a:spcPct val="150000"/>
                  </a:lnSpc>
                </a:pPr>
                <a:r>
                  <a:rPr lang="en-US" sz="1400" dirty="0">
                    <a:latin typeface="Times New Roman" pitchFamily="18" charset="0"/>
                    <a:cs typeface="Times New Roman" pitchFamily="18" charset="0"/>
                  </a:rPr>
                  <a:t>That means </a:t>
                </a:r>
                <a14:m>
                  <m:oMath xmlns:m="http://schemas.openxmlformats.org/officeDocument/2006/math">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r>
                      <a:rPr lang="en-US" sz="1400" i="1">
                        <a:latin typeface="Cambria Math"/>
                      </a:rPr>
                      <m:t>=</m:t>
                    </m:r>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𝑛</m:t>
                        </m:r>
                      </m:sub>
                    </m:sSub>
                  </m:oMath>
                </a14:m>
                <a:r>
                  <a:rPr lang="en-US" sz="1400" dirty="0">
                    <a:latin typeface="Times New Roman" pitchFamily="18" charset="0"/>
                    <a:cs typeface="Times New Roman" pitchFamily="18" charset="0"/>
                  </a:rPr>
                  <a:t> that unbiased condition </a:t>
                </a:r>
                <a14:m>
                  <m:oMath xmlns:m="http://schemas.openxmlformats.org/officeDocument/2006/math">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sup>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𝑖</m:t>
                            </m:r>
                          </m:sub>
                        </m:sSub>
                      </m:e>
                    </m:nary>
                    <m:r>
                      <a:rPr lang="en-US" sz="1400" i="1">
                        <a:latin typeface="Cambria Math"/>
                      </a:rPr>
                      <m:t>=1</m:t>
                    </m:r>
                  </m:oMath>
                </a14:m>
                <a:endParaRPr lang="en-US" sz="1400" dirty="0">
                  <a:latin typeface="Times New Roman" pitchFamily="18" charset="0"/>
                  <a:cs typeface="Times New Roman" pitchFamily="18" charset="0"/>
                </a:endParaRPr>
              </a:p>
              <a:p>
                <a:pPr algn="just">
                  <a:lnSpc>
                    <a:spcPct val="150000"/>
                  </a:lnSpc>
                </a:pPr>
                <a14:m>
                  <m:oMathPara xmlns:m="http://schemas.openxmlformats.org/officeDocument/2006/math">
                    <m:oMathParaPr>
                      <m:jc m:val="centerGroup"/>
                    </m:oMathParaPr>
                    <m:oMath xmlns:m="http://schemas.openxmlformats.org/officeDocument/2006/math">
                      <m:nary>
                        <m:naryPr>
                          <m:chr m:val="∑"/>
                          <m:limLoc m:val="undOvr"/>
                          <m:ctrlPr>
                            <a:rPr lang="en-US" sz="1400" i="1">
                              <a:latin typeface="Cambria Math" panose="02040503050406030204" pitchFamily="18" charset="0"/>
                            </a:rPr>
                          </m:ctrlPr>
                        </m:naryPr>
                        <m:sub>
                          <m:r>
                            <a:rPr lang="en-US" sz="1400" i="1">
                              <a:latin typeface="Cambria Math"/>
                            </a:rPr>
                            <m:t>𝑖</m:t>
                          </m:r>
                          <m:r>
                            <a:rPr lang="en-US" sz="1400" i="1">
                              <a:latin typeface="Cambria Math"/>
                            </a:rPr>
                            <m:t>=1</m:t>
                          </m:r>
                        </m:sub>
                        <m:sup>
                          <m:r>
                            <a:rPr lang="en-US" sz="1400" i="1">
                              <a:latin typeface="Cambria Math"/>
                            </a:rPr>
                            <m:t>𝑛</m:t>
                          </m:r>
                        </m:sup>
                        <m:e>
                          <m:sSub>
                            <m:sSubPr>
                              <m:ctrlPr>
                                <a:rPr lang="en-US" sz="1400" i="1">
                                  <a:latin typeface="Cambria Math" panose="02040503050406030204" pitchFamily="18" charset="0"/>
                                </a:rPr>
                              </m:ctrlPr>
                            </m:sSubPr>
                            <m:e>
                              <m:r>
                                <a:rPr lang="en-US" sz="1400" i="1">
                                  <a:latin typeface="Cambria Math"/>
                                </a:rPr>
                                <m:t>𝑎</m:t>
                              </m:r>
                            </m:e>
                            <m:sub>
                              <m:r>
                                <a:rPr lang="en-US" sz="1400" i="1">
                                  <a:latin typeface="Cambria Math"/>
                                </a:rPr>
                                <m:t>𝑛</m:t>
                              </m:r>
                            </m:sub>
                          </m:sSub>
                          <m:r>
                            <a:rPr lang="en-US" sz="1400" i="1">
                              <a:latin typeface="Cambria Math"/>
                            </a:rPr>
                            <m:t>=</m:t>
                          </m:r>
                          <m:f>
                            <m:fPr>
                              <m:ctrlPr>
                                <a:rPr lang="en-US" sz="1400" i="1">
                                  <a:latin typeface="Cambria Math" panose="02040503050406030204" pitchFamily="18" charset="0"/>
                                </a:rPr>
                              </m:ctrlPr>
                            </m:fPr>
                            <m:num>
                              <m:r>
                                <a:rPr lang="en-US" sz="1400" i="1">
                                  <a:latin typeface="Cambria Math"/>
                                </a:rPr>
                                <m:t>1</m:t>
                              </m:r>
                            </m:num>
                            <m:den>
                              <m:r>
                                <a:rPr lang="en-US" sz="1400" i="1">
                                  <a:latin typeface="Cambria Math"/>
                                </a:rPr>
                                <m:t>𝑛</m:t>
                              </m:r>
                            </m:den>
                          </m:f>
                        </m:e>
                      </m:nary>
                    </m:oMath>
                  </m:oMathPara>
                </a14:m>
                <a:endParaRPr lang="en-US" sz="1400" dirty="0">
                  <a:latin typeface="Times New Roman" pitchFamily="18" charset="0"/>
                  <a:cs typeface="Times New Roman" pitchFamily="18" charset="0"/>
                </a:endParaRPr>
              </a:p>
            </p:txBody>
          </p:sp>
        </mc:Choice>
        <mc:Fallback xmlns="">
          <p:sp>
            <p:nvSpPr>
              <p:cNvPr id="3" name="Rectangle 2"/>
              <p:cNvSpPr>
                <a:spLocks noRot="1" noChangeAspect="1" noMove="1" noResize="1" noEditPoints="1" noAdjustHandles="1" noChangeArrowheads="1" noChangeShapeType="1" noTextEdit="1"/>
              </p:cNvSpPr>
              <p:nvPr/>
            </p:nvSpPr>
            <p:spPr>
              <a:xfrm>
                <a:off x="609600" y="1676401"/>
                <a:ext cx="7543800" cy="4478277"/>
              </a:xfrm>
              <a:prstGeom prst="rect">
                <a:avLst/>
              </a:prstGeom>
              <a:blipFill rotWithShape="1">
                <a:blip r:embed="rId2"/>
                <a:stretch>
                  <a:fillRect l="-162"/>
                </a:stretch>
              </a:blipFill>
            </p:spPr>
            <p:txBody>
              <a:bodyPr/>
              <a:lstStyle/>
              <a:p>
                <a:r>
                  <a:rPr lang="en-US">
                    <a:noFill/>
                  </a:rPr>
                  <a:t> </a:t>
                </a:r>
              </a:p>
            </p:txBody>
          </p:sp>
        </mc:Fallback>
      </mc:AlternateContent>
    </p:spTree>
    <p:extLst>
      <p:ext uri="{BB962C8B-B14F-4D97-AF65-F5344CB8AC3E}">
        <p14:creationId xmlns:p14="http://schemas.microsoft.com/office/powerpoint/2010/main" val="1426987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457200" y="1059034"/>
                <a:ext cx="8686800" cy="5808065"/>
              </a:xfrm>
              <a:prstGeom prst="rect">
                <a:avLst/>
              </a:prstGeom>
            </p:spPr>
            <p:txBody>
              <a:bodyPr wrap="square">
                <a:spAutoFit/>
              </a:bodyPr>
              <a:lstStyle/>
              <a:p>
                <a:pPr>
                  <a:lnSpc>
                    <a:spcPct val="150000"/>
                  </a:lnSpc>
                </a:pPr>
                <a:r>
                  <a:rPr lang="en-US" sz="2000" b="1" dirty="0" smtClean="0">
                    <a:latin typeface="Times New Roman" pitchFamily="18" charset="0"/>
                    <a:cs typeface="Times New Roman" pitchFamily="18" charset="0"/>
                  </a:rPr>
                  <a:t>Theorem 1: </a:t>
                </a:r>
                <a:r>
                  <a:rPr lang="en-US" sz="2000" b="1" dirty="0">
                    <a:latin typeface="Times New Roman" pitchFamily="18" charset="0"/>
                    <a:cs typeface="Times New Roman" pitchFamily="18" charset="0"/>
                  </a:rPr>
                  <a:t>In SRS the estimator </a:t>
                </a:r>
                <a14:m>
                  <m:oMath xmlns:m="http://schemas.openxmlformats.org/officeDocument/2006/math">
                    <m:sSup>
                      <m:sSupPr>
                        <m:ctrlPr>
                          <a:rPr lang="en-US" sz="2000" b="1" i="1">
                            <a:latin typeface="Cambria Math" panose="02040503050406030204" pitchFamily="18" charset="0"/>
                          </a:rPr>
                        </m:ctrlPr>
                      </m:sSupPr>
                      <m:e>
                        <m:r>
                          <a:rPr lang="en-US" sz="2000" b="1" i="1">
                            <a:latin typeface="Cambria Math" panose="02040503050406030204" pitchFamily="18" charset="0"/>
                          </a:rPr>
                          <m:t>𝒚</m:t>
                        </m:r>
                      </m:e>
                      <m:sup>
                        <m:r>
                          <a:rPr lang="en-US" sz="2000" b="1" i="1">
                            <a:latin typeface="Cambria Math" panose="02040503050406030204" pitchFamily="18" charset="0"/>
                          </a:rPr>
                          <m:t>′</m:t>
                        </m:r>
                      </m:sup>
                    </m:sSup>
                    <m:r>
                      <a:rPr lang="en-US" sz="2000" b="1" i="1">
                        <a:latin typeface="Cambria Math" panose="02040503050406030204" pitchFamily="18" charset="0"/>
                      </a:rPr>
                      <m:t>=</m:t>
                    </m:r>
                    <m:f>
                      <m:fPr>
                        <m:ctrlPr>
                          <a:rPr lang="en-US" sz="2000" b="1" i="1">
                            <a:latin typeface="Cambria Math" panose="02040503050406030204" pitchFamily="18" charset="0"/>
                          </a:rPr>
                        </m:ctrlPr>
                      </m:fPr>
                      <m:num>
                        <m:r>
                          <a:rPr lang="en-US" sz="2000" b="1" i="1">
                            <a:latin typeface="Cambria Math" panose="02040503050406030204" pitchFamily="18" charset="0"/>
                          </a:rPr>
                          <m:t>𝑵</m:t>
                        </m:r>
                      </m:num>
                      <m:den>
                        <m:r>
                          <a:rPr lang="en-US" sz="2000" b="1" i="1">
                            <a:latin typeface="Cambria Math" panose="02040503050406030204" pitchFamily="18" charset="0"/>
                          </a:rPr>
                          <m:t>𝒏</m:t>
                        </m:r>
                      </m:den>
                    </m:f>
                    <m:nary>
                      <m:naryPr>
                        <m:chr m:val="∑"/>
                        <m:limLoc m:val="undOvr"/>
                        <m:ctrlPr>
                          <a:rPr lang="en-US" sz="2000" b="1" i="1">
                            <a:latin typeface="Cambria Math" panose="02040503050406030204" pitchFamily="18" charset="0"/>
                          </a:rPr>
                        </m:ctrlPr>
                      </m:naryPr>
                      <m:sub>
                        <m:r>
                          <a:rPr lang="en-US" sz="2000" b="1" i="1">
                            <a:latin typeface="Cambria Math" panose="02040503050406030204" pitchFamily="18" charset="0"/>
                          </a:rPr>
                          <m:t>𝒊</m:t>
                        </m:r>
                        <m:r>
                          <a:rPr lang="en-US" sz="2000" b="1" i="1">
                            <a:latin typeface="Cambria Math" panose="02040503050406030204" pitchFamily="18" charset="0"/>
                          </a:rPr>
                          <m:t>=</m:t>
                        </m:r>
                        <m:r>
                          <a:rPr lang="en-US" sz="2000" b="1" i="1">
                            <a:latin typeface="Cambria Math" panose="02040503050406030204" pitchFamily="18" charset="0"/>
                          </a:rPr>
                          <m:t>𝟏</m:t>
                        </m:r>
                      </m:sub>
                      <m:sup>
                        <m:r>
                          <a:rPr lang="en-US" sz="2000" b="1" i="1">
                            <a:latin typeface="Cambria Math" panose="02040503050406030204" pitchFamily="18" charset="0"/>
                          </a:rPr>
                          <m:t>𝒏</m:t>
                        </m:r>
                      </m:sup>
                      <m:e>
                        <m:sSub>
                          <m:sSubPr>
                            <m:ctrlPr>
                              <a:rPr lang="en-US" sz="2000" b="1" i="1">
                                <a:latin typeface="Cambria Math" panose="02040503050406030204" pitchFamily="18" charset="0"/>
                              </a:rPr>
                            </m:ctrlPr>
                          </m:sSubPr>
                          <m:e>
                            <m:r>
                              <a:rPr lang="en-US" sz="2000" b="1" i="1">
                                <a:latin typeface="Cambria Math" panose="02040503050406030204" pitchFamily="18" charset="0"/>
                              </a:rPr>
                              <m:t>𝒚</m:t>
                            </m:r>
                          </m:e>
                          <m:sub>
                            <m:r>
                              <a:rPr lang="en-US" sz="2000" b="1" i="1">
                                <a:latin typeface="Cambria Math" panose="02040503050406030204" pitchFamily="18" charset="0"/>
                              </a:rPr>
                              <m:t>𝒊</m:t>
                            </m:r>
                          </m:sub>
                        </m:sSub>
                      </m:e>
                    </m:nary>
                  </m:oMath>
                </a14:m>
                <a:r>
                  <a:rPr lang="en-US" sz="2000" b="1" dirty="0">
                    <a:latin typeface="Times New Roman" pitchFamily="18" charset="0"/>
                    <a:cs typeface="Times New Roman" pitchFamily="18" charset="0"/>
                  </a:rPr>
                  <a:t> is unbiased for population total with</a:t>
                </a:r>
                <a:endParaRPr lang="en-US" sz="2000" dirty="0">
                  <a:latin typeface="Times New Roman" pitchFamily="18" charset="0"/>
                  <a:cs typeface="Times New Roman" pitchFamily="18" charset="0"/>
                </a:endParaRPr>
              </a:p>
              <a:p>
                <a:pPr>
                  <a:lnSpc>
                    <a:spcPct val="150000"/>
                  </a:lnSpc>
                </a:pPr>
                <a:r>
                  <a:rPr lang="en-US" sz="1300" b="1" dirty="0">
                    <a:latin typeface="Times New Roman" pitchFamily="18" charset="0"/>
                    <a:cs typeface="Times New Roman" pitchFamily="18" charset="0"/>
                  </a:rPr>
                  <a:t> </a:t>
                </a:r>
                <a14:m>
                  <m:oMath xmlns:m="http://schemas.openxmlformats.org/officeDocument/2006/math">
                    <m:r>
                      <a:rPr lang="en-US" sz="1300" b="1" i="1">
                        <a:latin typeface="Cambria Math" panose="02040503050406030204" pitchFamily="18" charset="0"/>
                      </a:rPr>
                      <m:t>𝒗</m:t>
                    </m:r>
                    <m:d>
                      <m:dPr>
                        <m:ctrlPr>
                          <a:rPr lang="en-US" sz="1300" b="1" i="1">
                            <a:latin typeface="Cambria Math" panose="02040503050406030204" pitchFamily="18" charset="0"/>
                          </a:rPr>
                        </m:ctrlPr>
                      </m:dPr>
                      <m:e>
                        <m:sSup>
                          <m:sSupPr>
                            <m:ctrlPr>
                              <a:rPr lang="en-US" sz="1300" b="1" i="1">
                                <a:latin typeface="Cambria Math" panose="02040503050406030204" pitchFamily="18" charset="0"/>
                              </a:rPr>
                            </m:ctrlPr>
                          </m:sSupPr>
                          <m:e>
                            <m:r>
                              <a:rPr lang="en-US" sz="1300" b="1" i="1">
                                <a:latin typeface="Cambria Math" panose="02040503050406030204" pitchFamily="18" charset="0"/>
                              </a:rPr>
                              <m:t>𝒚</m:t>
                            </m:r>
                          </m:e>
                          <m:sup>
                            <m:r>
                              <a:rPr lang="en-US" sz="1300" b="1" i="1">
                                <a:latin typeface="Cambria Math" panose="02040503050406030204" pitchFamily="18" charset="0"/>
                              </a:rPr>
                              <m:t>′</m:t>
                            </m:r>
                          </m:sup>
                        </m:sSup>
                      </m:e>
                    </m:d>
                    <m:r>
                      <a:rPr lang="en-US" sz="1300" b="1" i="1">
                        <a:latin typeface="Cambria Math" panose="02040503050406030204" pitchFamily="18" charset="0"/>
                      </a:rPr>
                      <m:t>=</m:t>
                    </m:r>
                    <m:sSup>
                      <m:sSupPr>
                        <m:ctrlPr>
                          <a:rPr lang="en-US" sz="1300" b="1" i="1">
                            <a:latin typeface="Cambria Math" panose="02040503050406030204" pitchFamily="18" charset="0"/>
                          </a:rPr>
                        </m:ctrlPr>
                      </m:sSupPr>
                      <m:e>
                        <m:r>
                          <a:rPr lang="en-US" sz="1300" b="1" i="1">
                            <a:latin typeface="Cambria Math" panose="02040503050406030204" pitchFamily="18" charset="0"/>
                          </a:rPr>
                          <m:t>𝑵</m:t>
                        </m:r>
                      </m:e>
                      <m:sup>
                        <m:r>
                          <a:rPr lang="en-US" sz="1300" b="1" i="1">
                            <a:latin typeface="Cambria Math" panose="02040503050406030204" pitchFamily="18" charset="0"/>
                          </a:rPr>
                          <m:t>𝟐</m:t>
                        </m:r>
                      </m:sup>
                    </m:sSup>
                    <m:r>
                      <a:rPr lang="en-US" sz="1300" b="1" i="1">
                        <a:latin typeface="Cambria Math" panose="02040503050406030204" pitchFamily="18" charset="0"/>
                      </a:rPr>
                      <m:t>(</m:t>
                    </m:r>
                    <m:r>
                      <a:rPr lang="en-US" sz="1300" b="1" i="1">
                        <a:latin typeface="Cambria Math" panose="02040503050406030204" pitchFamily="18" charset="0"/>
                      </a:rPr>
                      <m:t>𝟏</m:t>
                    </m:r>
                    <m:r>
                      <a:rPr lang="en-US" sz="1300" b="1" i="1">
                        <a:latin typeface="Cambria Math" panose="02040503050406030204" pitchFamily="18" charset="0"/>
                      </a:rPr>
                      <m:t>−</m:t>
                    </m:r>
                    <m:r>
                      <a:rPr lang="en-US" sz="1300" b="1" i="1">
                        <a:latin typeface="Cambria Math" panose="02040503050406030204" pitchFamily="18" charset="0"/>
                      </a:rPr>
                      <m:t>𝒇</m:t>
                    </m:r>
                    <m:r>
                      <a:rPr lang="en-US" sz="1300" b="1" i="1">
                        <a:latin typeface="Cambria Math" panose="02040503050406030204" pitchFamily="18" charset="0"/>
                      </a:rPr>
                      <m:t>)</m:t>
                    </m:r>
                    <m:f>
                      <m:fPr>
                        <m:ctrlPr>
                          <a:rPr lang="en-US" sz="1300" b="1" i="1">
                            <a:latin typeface="Cambria Math" panose="02040503050406030204" pitchFamily="18" charset="0"/>
                          </a:rPr>
                        </m:ctrlPr>
                      </m:fPr>
                      <m:num>
                        <m:sSup>
                          <m:sSupPr>
                            <m:ctrlPr>
                              <a:rPr lang="en-US" sz="1300" b="1" i="1">
                                <a:latin typeface="Cambria Math" panose="02040503050406030204" pitchFamily="18" charset="0"/>
                              </a:rPr>
                            </m:ctrlPr>
                          </m:sSupPr>
                          <m:e>
                            <m:r>
                              <a:rPr lang="en-US" sz="1300" b="1" i="1">
                                <a:latin typeface="Cambria Math" panose="02040503050406030204" pitchFamily="18" charset="0"/>
                              </a:rPr>
                              <m:t>𝑺</m:t>
                            </m:r>
                          </m:e>
                          <m:sup>
                            <m:r>
                              <a:rPr lang="en-US" sz="1300" b="1" i="1">
                                <a:latin typeface="Cambria Math" panose="02040503050406030204" pitchFamily="18" charset="0"/>
                              </a:rPr>
                              <m:t>𝟐</m:t>
                            </m:r>
                          </m:sup>
                        </m:sSup>
                      </m:num>
                      <m:den>
                        <m:r>
                          <a:rPr lang="en-US" sz="1300" b="1" i="1">
                            <a:latin typeface="Cambria Math" panose="02040503050406030204" pitchFamily="18" charset="0"/>
                          </a:rPr>
                          <m:t>𝒏</m:t>
                        </m:r>
                      </m:den>
                    </m:f>
                  </m:oMath>
                </a14:m>
                <a:r>
                  <a:rPr lang="en-US" sz="1300" b="1" dirty="0">
                    <a:latin typeface="Times New Roman" pitchFamily="18" charset="0"/>
                    <a:cs typeface="Times New Roman" pitchFamily="18" charset="0"/>
                  </a:rPr>
                  <a:t> (W.O.R) </a:t>
                </a:r>
                <a:endParaRPr lang="en-US" sz="1300" dirty="0">
                  <a:latin typeface="Times New Roman" pitchFamily="18" charset="0"/>
                  <a:cs typeface="Times New Roman" pitchFamily="18" charset="0"/>
                </a:endParaRPr>
              </a:p>
              <a:p>
                <a:pPr>
                  <a:lnSpc>
                    <a:spcPct val="150000"/>
                  </a:lnSpc>
                </a:pPr>
                <a14:m>
                  <m:oMath xmlns:m="http://schemas.openxmlformats.org/officeDocument/2006/math">
                    <m:r>
                      <a:rPr lang="en-US" sz="1300" b="1" i="1">
                        <a:latin typeface="Cambria Math" panose="02040503050406030204" pitchFamily="18" charset="0"/>
                      </a:rPr>
                      <m:t>𝒗</m:t>
                    </m:r>
                    <m:d>
                      <m:dPr>
                        <m:ctrlPr>
                          <a:rPr lang="en-US" sz="1300" b="1" i="1">
                            <a:latin typeface="Cambria Math" panose="02040503050406030204" pitchFamily="18" charset="0"/>
                          </a:rPr>
                        </m:ctrlPr>
                      </m:dPr>
                      <m:e>
                        <m:sSup>
                          <m:sSupPr>
                            <m:ctrlPr>
                              <a:rPr lang="en-US" sz="1300" b="1" i="1">
                                <a:latin typeface="Cambria Math" panose="02040503050406030204" pitchFamily="18" charset="0"/>
                              </a:rPr>
                            </m:ctrlPr>
                          </m:sSupPr>
                          <m:e>
                            <m:r>
                              <a:rPr lang="en-US" sz="1300" b="1" i="1">
                                <a:latin typeface="Cambria Math" panose="02040503050406030204" pitchFamily="18" charset="0"/>
                              </a:rPr>
                              <m:t>𝒚</m:t>
                            </m:r>
                          </m:e>
                          <m:sup>
                            <m:r>
                              <a:rPr lang="en-US" sz="1300" b="1" i="1">
                                <a:latin typeface="Cambria Math" panose="02040503050406030204" pitchFamily="18" charset="0"/>
                              </a:rPr>
                              <m:t>′</m:t>
                            </m:r>
                          </m:sup>
                        </m:sSup>
                      </m:e>
                    </m:d>
                    <m:r>
                      <a:rPr lang="en-US" sz="1300" b="1" i="1">
                        <a:latin typeface="Cambria Math" panose="02040503050406030204" pitchFamily="18" charset="0"/>
                      </a:rPr>
                      <m:t>=</m:t>
                    </m:r>
                    <m:sSup>
                      <m:sSupPr>
                        <m:ctrlPr>
                          <a:rPr lang="en-US" sz="1300" b="1" i="1">
                            <a:latin typeface="Cambria Math" panose="02040503050406030204" pitchFamily="18" charset="0"/>
                          </a:rPr>
                        </m:ctrlPr>
                      </m:sSupPr>
                      <m:e>
                        <m:r>
                          <a:rPr lang="en-US" sz="1300" b="1" i="1">
                            <a:latin typeface="Cambria Math" panose="02040503050406030204" pitchFamily="18" charset="0"/>
                          </a:rPr>
                          <m:t>𝑵</m:t>
                        </m:r>
                      </m:e>
                      <m:sup>
                        <m:r>
                          <a:rPr lang="en-US" sz="1300" b="1" i="1">
                            <a:latin typeface="Cambria Math" panose="02040503050406030204" pitchFamily="18" charset="0"/>
                          </a:rPr>
                          <m:t>𝟐</m:t>
                        </m:r>
                      </m:sup>
                    </m:sSup>
                    <m:r>
                      <a:rPr lang="en-US" sz="1300" b="1" i="1">
                        <a:latin typeface="Cambria Math" panose="02040503050406030204" pitchFamily="18" charset="0"/>
                      </a:rPr>
                      <m:t>(</m:t>
                    </m:r>
                    <m:r>
                      <a:rPr lang="en-US" sz="1300" b="1" i="1">
                        <a:latin typeface="Cambria Math" panose="02040503050406030204" pitchFamily="18" charset="0"/>
                      </a:rPr>
                      <m:t>𝟏</m:t>
                    </m:r>
                    <m:r>
                      <a:rPr lang="en-US" sz="1300" b="1" i="1">
                        <a:latin typeface="Cambria Math" panose="02040503050406030204" pitchFamily="18" charset="0"/>
                      </a:rPr>
                      <m:t>−</m:t>
                    </m:r>
                    <m:f>
                      <m:fPr>
                        <m:ctrlPr>
                          <a:rPr lang="en-US" sz="1300" b="1" i="1">
                            <a:latin typeface="Cambria Math" panose="02040503050406030204" pitchFamily="18" charset="0"/>
                          </a:rPr>
                        </m:ctrlPr>
                      </m:fPr>
                      <m:num>
                        <m:r>
                          <a:rPr lang="en-US" sz="1300" b="1" i="1">
                            <a:latin typeface="Cambria Math" panose="02040503050406030204" pitchFamily="18" charset="0"/>
                          </a:rPr>
                          <m:t>𝟏</m:t>
                        </m:r>
                      </m:num>
                      <m:den>
                        <m:r>
                          <a:rPr lang="en-US" sz="1300" b="1" i="1">
                            <a:latin typeface="Cambria Math" panose="02040503050406030204" pitchFamily="18" charset="0"/>
                          </a:rPr>
                          <m:t>𝑵</m:t>
                        </m:r>
                      </m:den>
                    </m:f>
                    <m:r>
                      <a:rPr lang="en-US" sz="1300" b="1" i="1">
                        <a:latin typeface="Cambria Math" panose="02040503050406030204" pitchFamily="18" charset="0"/>
                      </a:rPr>
                      <m:t>)</m:t>
                    </m:r>
                    <m:f>
                      <m:fPr>
                        <m:ctrlPr>
                          <a:rPr lang="en-US" sz="1300" b="1" i="1">
                            <a:latin typeface="Cambria Math" panose="02040503050406030204" pitchFamily="18" charset="0"/>
                          </a:rPr>
                        </m:ctrlPr>
                      </m:fPr>
                      <m:num>
                        <m:sSup>
                          <m:sSupPr>
                            <m:ctrlPr>
                              <a:rPr lang="en-US" sz="1300" b="1" i="1">
                                <a:latin typeface="Cambria Math" panose="02040503050406030204" pitchFamily="18" charset="0"/>
                              </a:rPr>
                            </m:ctrlPr>
                          </m:sSupPr>
                          <m:e>
                            <m:r>
                              <a:rPr lang="en-US" sz="1300" b="1" i="1">
                                <a:latin typeface="Cambria Math" panose="02040503050406030204" pitchFamily="18" charset="0"/>
                              </a:rPr>
                              <m:t>𝑺</m:t>
                            </m:r>
                          </m:e>
                          <m:sup>
                            <m:r>
                              <a:rPr lang="en-US" sz="1300" b="1" i="1">
                                <a:latin typeface="Cambria Math" panose="02040503050406030204" pitchFamily="18" charset="0"/>
                              </a:rPr>
                              <m:t>𝟐</m:t>
                            </m:r>
                          </m:sup>
                        </m:sSup>
                      </m:num>
                      <m:den>
                        <m:r>
                          <a:rPr lang="en-US" sz="1300" b="1" i="1">
                            <a:latin typeface="Cambria Math" panose="02040503050406030204" pitchFamily="18" charset="0"/>
                          </a:rPr>
                          <m:t>𝒏</m:t>
                        </m:r>
                      </m:den>
                    </m:f>
                  </m:oMath>
                </a14:m>
                <a:r>
                  <a:rPr lang="en-US" sz="1300" b="1" dirty="0">
                    <a:latin typeface="Times New Roman" pitchFamily="18" charset="0"/>
                    <a:cs typeface="Times New Roman" pitchFamily="18" charset="0"/>
                  </a:rPr>
                  <a:t> (W.R)</a:t>
                </a:r>
                <a:endParaRPr lang="en-US" sz="1300" dirty="0">
                  <a:latin typeface="Times New Roman" pitchFamily="18" charset="0"/>
                  <a:cs typeface="Times New Roman" pitchFamily="18" charset="0"/>
                </a:endParaRPr>
              </a:p>
              <a:p>
                <a:pPr>
                  <a:lnSpc>
                    <a:spcPct val="150000"/>
                  </a:lnSpc>
                </a:pPr>
                <a:r>
                  <a:rPr lang="en-US" b="1" dirty="0">
                    <a:latin typeface="Times New Roman" pitchFamily="18" charset="0"/>
                    <a:cs typeface="Times New Roman" pitchFamily="18" charset="0"/>
                  </a:rPr>
                  <a:t>Proof:</a:t>
                </a:r>
              </a:p>
              <a:p>
                <a:pPr>
                  <a:lnSpc>
                    <a:spcPct val="150000"/>
                  </a:lnSpc>
                </a:pPr>
                <a:r>
                  <a:rPr lang="en-US" sz="1300" dirty="0">
                    <a:latin typeface="Times New Roman" pitchFamily="18" charset="0"/>
                    <a:cs typeface="Times New Roman" pitchFamily="18" charset="0"/>
                  </a:rPr>
                  <a:t> </a:t>
                </a:r>
                <a14:m>
                  <m:oMath xmlns:m="http://schemas.openxmlformats.org/officeDocument/2006/math">
                    <m:sSup>
                      <m:sSupPr>
                        <m:ctrlPr>
                          <a:rPr lang="en-US" sz="1300" i="1">
                            <a:latin typeface="Cambria Math" panose="02040503050406030204" pitchFamily="18" charset="0"/>
                          </a:rPr>
                        </m:ctrlPr>
                      </m:sSupPr>
                      <m:e>
                        <m:r>
                          <a:rPr lang="en-US" sz="1300" i="1">
                            <a:latin typeface="Cambria Math" panose="02040503050406030204" pitchFamily="18" charset="0"/>
                          </a:rPr>
                          <m:t>𝑦</m:t>
                        </m:r>
                      </m:e>
                      <m:sup>
                        <m:r>
                          <a:rPr lang="en-US" sz="1300" i="1">
                            <a:latin typeface="Cambria Math" panose="02040503050406030204" pitchFamily="18" charset="0"/>
                          </a:rPr>
                          <m:t>′</m:t>
                        </m:r>
                      </m:sup>
                    </m:sSup>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𝑁</m:t>
                        </m:r>
                      </m:num>
                      <m:den>
                        <m:r>
                          <a:rPr lang="en-US" sz="1300" i="1">
                            <a:latin typeface="Cambria Math" panose="02040503050406030204" pitchFamily="18" charset="0"/>
                          </a:rPr>
                          <m:t>𝑛</m:t>
                        </m:r>
                      </m:den>
                    </m:f>
                    <m:nary>
                      <m:naryPr>
                        <m:chr m:val="∑"/>
                        <m:limLoc m:val="undOvr"/>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r>
                          <a:rPr lang="en-US" sz="1300" i="1">
                            <a:latin typeface="Cambria Math" panose="02040503050406030204" pitchFamily="18" charset="0"/>
                          </a:rPr>
                          <m:t>𝑛</m:t>
                        </m:r>
                      </m:sup>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e>
                    </m:nary>
                  </m:oMath>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𝐸</m:t>
                      </m:r>
                      <m:r>
                        <a:rPr lang="en-US" sz="1300" i="1">
                          <a:latin typeface="Cambria Math" panose="02040503050406030204" pitchFamily="18" charset="0"/>
                        </a:rPr>
                        <m:t>(</m:t>
                      </m:r>
                      <m:sSup>
                        <m:sSupPr>
                          <m:ctrlPr>
                            <a:rPr lang="en-US" sz="1300" i="1">
                              <a:latin typeface="Cambria Math" panose="02040503050406030204" pitchFamily="18" charset="0"/>
                            </a:rPr>
                          </m:ctrlPr>
                        </m:sSupPr>
                        <m:e>
                          <m:r>
                            <a:rPr lang="en-US" sz="1300" i="1">
                              <a:latin typeface="Cambria Math" panose="02040503050406030204" pitchFamily="18" charset="0"/>
                            </a:rPr>
                            <m:t>𝑦</m:t>
                          </m:r>
                        </m:e>
                        <m:sup>
                          <m:r>
                            <a:rPr lang="en-US" sz="1300" i="1">
                              <a:latin typeface="Cambria Math" panose="02040503050406030204" pitchFamily="18" charset="0"/>
                            </a:rPr>
                            <m:t>′</m:t>
                          </m:r>
                        </m:sup>
                      </m:sSup>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𝑁</m:t>
                          </m:r>
                        </m:num>
                        <m:den>
                          <m:r>
                            <a:rPr lang="en-US" sz="1300" i="1">
                              <a:latin typeface="Cambria Math" panose="02040503050406030204" pitchFamily="18" charset="0"/>
                            </a:rPr>
                            <m:t>𝑛</m:t>
                          </m:r>
                        </m:den>
                      </m:f>
                      <m:nary>
                        <m:naryPr>
                          <m:chr m:val="∑"/>
                          <m:limLoc m:val="undOvr"/>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r>
                            <a:rPr lang="en-US" sz="1300" i="1">
                              <a:latin typeface="Cambria Math" panose="02040503050406030204" pitchFamily="18" charset="0"/>
                            </a:rPr>
                            <m:t>𝑛</m:t>
                          </m:r>
                        </m:sup>
                        <m:e>
                          <m:r>
                            <a:rPr lang="en-US" sz="1300" i="1">
                              <a:latin typeface="Cambria Math" panose="02040503050406030204" pitchFamily="18" charset="0"/>
                            </a:rPr>
                            <m:t>𝐸</m:t>
                          </m:r>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e>
                      </m:nary>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𝐸</m:t>
                      </m:r>
                      <m:d>
                        <m:dPr>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r>
                                <a:rPr lang="en-US" sz="1300" i="1">
                                  <a:latin typeface="Cambria Math" panose="02040503050406030204" pitchFamily="18" charset="0"/>
                                </a:rPr>
                                <m:t>𝑦</m:t>
                              </m:r>
                            </m:e>
                            <m:sup>
                              <m:r>
                                <a:rPr lang="en-US" sz="1300" i="1">
                                  <a:latin typeface="Cambria Math" panose="02040503050406030204" pitchFamily="18" charset="0"/>
                                </a:rPr>
                                <m:t>′</m:t>
                              </m:r>
                            </m:sup>
                          </m:sSup>
                        </m:e>
                      </m:d>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𝑁</m:t>
                          </m:r>
                        </m:num>
                        <m:den>
                          <m:r>
                            <a:rPr lang="en-US" sz="1300" i="1">
                              <a:latin typeface="Cambria Math" panose="02040503050406030204" pitchFamily="18" charset="0"/>
                            </a:rPr>
                            <m:t>𝑛</m:t>
                          </m:r>
                        </m:den>
                      </m:f>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𝑛</m:t>
                          </m:r>
                        </m:num>
                        <m:den>
                          <m:r>
                            <a:rPr lang="en-US" sz="1300" i="1">
                              <a:latin typeface="Cambria Math" panose="02040503050406030204" pitchFamily="18" charset="0"/>
                            </a:rPr>
                            <m:t>𝑁</m:t>
                          </m:r>
                        </m:den>
                      </m:f>
                      <m:nary>
                        <m:naryPr>
                          <m:chr m:val="∑"/>
                          <m:limLoc m:val="undOvr"/>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r>
                            <a:rPr lang="en-US" sz="1300" i="1">
                              <a:latin typeface="Cambria Math" panose="02040503050406030204" pitchFamily="18" charset="0"/>
                            </a:rPr>
                            <m:t>𝑛</m:t>
                          </m:r>
                        </m:sup>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𝑃</m:t>
                          </m:r>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e>
                      </m:nary>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𝐸</m:t>
                      </m:r>
                      <m:d>
                        <m:dPr>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r>
                                <a:rPr lang="en-US" sz="1300" i="1">
                                  <a:latin typeface="Cambria Math" panose="02040503050406030204" pitchFamily="18" charset="0"/>
                                </a:rPr>
                                <m:t>𝑦</m:t>
                              </m:r>
                            </m:e>
                            <m:sup>
                              <m:r>
                                <a:rPr lang="en-US" sz="1300" i="1">
                                  <a:latin typeface="Cambria Math" panose="02040503050406030204" pitchFamily="18" charset="0"/>
                                </a:rPr>
                                <m:t>′</m:t>
                              </m:r>
                            </m:sup>
                          </m:sSup>
                        </m:e>
                      </m:d>
                      <m:r>
                        <a:rPr lang="en-US" sz="1300" i="1">
                          <a:latin typeface="Cambria Math" panose="02040503050406030204" pitchFamily="18" charset="0"/>
                        </a:rPr>
                        <m:t>=</m:t>
                      </m:r>
                      <m:r>
                        <a:rPr lang="en-US" sz="1300" i="1">
                          <a:latin typeface="Cambria Math" panose="02040503050406030204" pitchFamily="18" charset="0"/>
                        </a:rPr>
                        <m:t>𝑁</m:t>
                      </m:r>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1</m:t>
                          </m:r>
                        </m:num>
                        <m:den>
                          <m:r>
                            <a:rPr lang="en-US" sz="1300" i="1">
                              <a:latin typeface="Cambria Math" panose="02040503050406030204" pitchFamily="18" charset="0"/>
                            </a:rPr>
                            <m:t>𝑁</m:t>
                          </m:r>
                        </m:den>
                      </m:f>
                      <m:nary>
                        <m:naryPr>
                          <m:chr m:val="∑"/>
                          <m:limLoc m:val="undOvr"/>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r>
                            <a:rPr lang="en-US" sz="1300" i="1">
                              <a:latin typeface="Cambria Math" panose="02040503050406030204" pitchFamily="18" charset="0"/>
                            </a:rPr>
                            <m:t>𝑛</m:t>
                          </m:r>
                        </m:sup>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e>
                      </m:nary>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𝐸</m:t>
                      </m:r>
                      <m:d>
                        <m:dPr>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r>
                                <a:rPr lang="en-US" sz="1300" i="1">
                                  <a:latin typeface="Cambria Math" panose="02040503050406030204" pitchFamily="18" charset="0"/>
                                </a:rPr>
                                <m:t>𝑦</m:t>
                              </m:r>
                            </m:e>
                            <m:sup>
                              <m:r>
                                <a:rPr lang="en-US" sz="1300" i="1">
                                  <a:latin typeface="Cambria Math" panose="02040503050406030204" pitchFamily="18" charset="0"/>
                                </a:rPr>
                                <m:t>′</m:t>
                              </m:r>
                            </m:sup>
                          </m:sSup>
                        </m:e>
                      </m:d>
                      <m:r>
                        <a:rPr lang="en-US" sz="1300" i="1">
                          <a:latin typeface="Cambria Math" panose="02040503050406030204" pitchFamily="18" charset="0"/>
                        </a:rPr>
                        <m:t>=</m:t>
                      </m:r>
                      <m:r>
                        <a:rPr lang="en-US" sz="1300" i="1">
                          <a:latin typeface="Cambria Math" panose="02040503050406030204" pitchFamily="18" charset="0"/>
                        </a:rPr>
                        <m:t>𝑁</m:t>
                      </m:r>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oMath>
                  </m:oMathPara>
                </a14:m>
                <a:endParaRPr lang="en-US" sz="13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457200" y="1059034"/>
                <a:ext cx="8686800" cy="5808065"/>
              </a:xfrm>
              <a:prstGeom prst="rect">
                <a:avLst/>
              </a:prstGeom>
              <a:blipFill rotWithShape="0">
                <a:blip r:embed="rId2"/>
                <a:stretch>
                  <a:fillRect l="-702"/>
                </a:stretch>
              </a:blipFill>
            </p:spPr>
            <p:txBody>
              <a:bodyPr/>
              <a:lstStyle/>
              <a:p>
                <a:r>
                  <a:rPr lang="en-US">
                    <a:noFill/>
                  </a:rPr>
                  <a:t> </a:t>
                </a:r>
              </a:p>
            </p:txBody>
          </p:sp>
        </mc:Fallback>
      </mc:AlternateContent>
      <p:sp>
        <p:nvSpPr>
          <p:cNvPr id="5" name="Title 4"/>
          <p:cNvSpPr>
            <a:spLocks noGrp="1"/>
          </p:cNvSpPr>
          <p:nvPr>
            <p:ph type="title"/>
          </p:nvPr>
        </p:nvSpPr>
        <p:spPr>
          <a:xfrm>
            <a:off x="457200" y="0"/>
            <a:ext cx="8229600" cy="1143000"/>
          </a:xfrm>
        </p:spPr>
        <p:txBody>
          <a:bodyPr/>
          <a:lstStyle/>
          <a:p>
            <a:r>
              <a:rPr lang="en-US" b="1" u="sng" dirty="0" smtClean="0">
                <a:latin typeface="Times New Roman" pitchFamily="18" charset="0"/>
                <a:cs typeface="Times New Roman" pitchFamily="18" charset="0"/>
              </a:rPr>
              <a:t>Simple Random Sampling</a:t>
            </a:r>
            <a:endParaRPr lang="en-US" b="1" u="sng" dirty="0">
              <a:latin typeface="Times New Roman" pitchFamily="18" charset="0"/>
              <a:cs typeface="Times New Roman" pitchFamily="18" charset="0"/>
            </a:endParaRPr>
          </a:p>
        </p:txBody>
      </p:sp>
    </p:spTree>
    <p:extLst>
      <p:ext uri="{BB962C8B-B14F-4D97-AF65-F5344CB8AC3E}">
        <p14:creationId xmlns:p14="http://schemas.microsoft.com/office/powerpoint/2010/main" val="1339996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4"/>
          <p:cNvSpPr txBox="1">
            <a:spLocks/>
          </p:cNvSpPr>
          <p:nvPr/>
        </p:nvSpPr>
        <p:spPr>
          <a:xfrm>
            <a:off x="381000" y="228600"/>
            <a:ext cx="82296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u="sng" dirty="0" smtClean="0">
                <a:latin typeface="Times New Roman" pitchFamily="18" charset="0"/>
                <a:cs typeface="Times New Roman" pitchFamily="18" charset="0"/>
              </a:rPr>
              <a:t>Simple Random Sampling (Contd</a:t>
            </a:r>
            <a:r>
              <a:rPr lang="en-US" sz="2800" b="1" u="sng" dirty="0" smtClean="0">
                <a:latin typeface="Times New Roman" pitchFamily="18" charset="0"/>
                <a:cs typeface="Times New Roman" pitchFamily="18" charset="0"/>
              </a:rPr>
              <a:t>.)</a:t>
            </a:r>
            <a:endParaRPr lang="en-US" sz="2800" b="1" u="sng"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4" name="Rectangle 3"/>
              <p:cNvSpPr/>
              <p:nvPr/>
            </p:nvSpPr>
            <p:spPr>
              <a:xfrm>
                <a:off x="838200" y="1524000"/>
                <a:ext cx="7315200" cy="4980531"/>
              </a:xfrm>
              <a:prstGeom prst="rect">
                <a:avLst/>
              </a:prstGeom>
            </p:spPr>
            <p:txBody>
              <a:bodyPr wrap="square">
                <a:spAutoFit/>
              </a:bodyPr>
              <a:lstStyle/>
              <a:p>
                <a:pPr>
                  <a:lnSpc>
                    <a:spcPct val="150000"/>
                  </a:lnSpc>
                </a:pPr>
                <a:r>
                  <a:rPr lang="en-US" sz="1600" dirty="0">
                    <a:latin typeface="Times New Roman" pitchFamily="18" charset="0"/>
                    <a:cs typeface="Times New Roman" pitchFamily="18" charset="0"/>
                  </a:rPr>
                  <a:t>Consider,</a:t>
                </a: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p>
                            <m:sSupPr>
                              <m:ctrlPr>
                                <a:rPr lang="en-US" sz="1600" i="1">
                                  <a:latin typeface="Cambria Math" panose="02040503050406030204" pitchFamily="18" charset="0"/>
                                </a:rPr>
                              </m:ctrlPr>
                            </m:sSupPr>
                            <m:e>
                              <m:r>
                                <a:rPr lang="en-US" sz="1600" i="1">
                                  <a:latin typeface="Cambria Math" panose="02040503050406030204" pitchFamily="18" charset="0"/>
                                </a:rPr>
                                <m:t>𝑦</m:t>
                              </m:r>
                            </m:e>
                            <m:sup>
                              <m:r>
                                <a:rPr lang="en-US" sz="1600" i="1">
                                  <a:latin typeface="Cambria Math" panose="02040503050406030204" pitchFamily="18" charset="0"/>
                                </a:rPr>
                                <m:t>′</m:t>
                              </m:r>
                            </m:sup>
                          </m:sSup>
                        </m:e>
                      </m:d>
                      <m:r>
                        <a:rPr lang="en-US" sz="1600" i="1">
                          <a:latin typeface="Cambria Math" panose="02040503050406030204" pitchFamily="18" charset="0"/>
                        </a:rPr>
                        <m:t>=</m:t>
                      </m:r>
                      <m:f>
                        <m:fPr>
                          <m:ctrlPr>
                            <a:rPr lang="en-US" sz="1600" i="1">
                              <a:latin typeface="Cambria Math" panose="02040503050406030204" pitchFamily="18" charset="0"/>
                            </a:rPr>
                          </m:ctrlPr>
                        </m:fPr>
                        <m:num>
                          <m:sSup>
                            <m:sSupPr>
                              <m:ctrlPr>
                                <a:rPr lang="en-US" sz="1600" i="1">
                                  <a:latin typeface="Cambria Math" panose="02040503050406030204" pitchFamily="18" charset="0"/>
                                </a:rPr>
                              </m:ctrlPr>
                            </m:sSupPr>
                            <m:e>
                              <m:r>
                                <a:rPr lang="en-US" sz="1600" i="1">
                                  <a:latin typeface="Cambria Math" panose="02040503050406030204" pitchFamily="18" charset="0"/>
                                </a:rPr>
                                <m:t>𝑁</m:t>
                              </m:r>
                            </m:e>
                            <m:sup>
                              <m:r>
                                <a:rPr lang="en-US" sz="1600" i="1">
                                  <a:latin typeface="Cambria Math" panose="02040503050406030204" pitchFamily="18" charset="0"/>
                                </a:rPr>
                                <m:t>2</m:t>
                              </m:r>
                            </m:sup>
                          </m:sSup>
                        </m:num>
                        <m:den>
                          <m:sSup>
                            <m:sSupPr>
                              <m:ctrlPr>
                                <a:rPr lang="en-US" sz="1600" i="1">
                                  <a:latin typeface="Cambria Math" panose="02040503050406030204" pitchFamily="18" charset="0"/>
                                </a:rPr>
                              </m:ctrlPr>
                            </m:sSupPr>
                            <m:e>
                              <m:r>
                                <a:rPr lang="en-US" sz="1600" i="1">
                                  <a:latin typeface="Cambria Math" panose="02040503050406030204" pitchFamily="18" charset="0"/>
                                </a:rPr>
                                <m:t>𝑛</m:t>
                              </m:r>
                            </m:e>
                            <m:sup>
                              <m:r>
                                <a:rPr lang="en-US" sz="1600" i="1">
                                  <a:latin typeface="Cambria Math" panose="02040503050406030204" pitchFamily="18" charset="0"/>
                                </a:rPr>
                                <m:t>2</m:t>
                              </m:r>
                            </m:sup>
                          </m:sSup>
                        </m:den>
                      </m:f>
                      <m:r>
                        <a:rPr lang="en-US" sz="1600" i="1">
                          <a:latin typeface="Cambria Math" panose="02040503050406030204" pitchFamily="18" charset="0"/>
                        </a:rPr>
                        <m:t>[</m:t>
                      </m:r>
                      <m:nary>
                        <m:naryPr>
                          <m:chr m:val="∑"/>
                          <m:limLoc m:val="undOvr"/>
                          <m:ctrlPr>
                            <a:rPr lang="en-US" sz="1600" i="1">
                              <a:latin typeface="Cambria Math" panose="02040503050406030204" pitchFamily="18" charset="0"/>
                            </a:rPr>
                          </m:ctrlPr>
                        </m:naryPr>
                        <m:sub>
                          <m:r>
                            <a:rPr lang="en-US" sz="1600" i="1">
                              <a:latin typeface="Cambria Math" panose="02040503050406030204" pitchFamily="18" charset="0"/>
                            </a:rPr>
                            <m:t>𝑖</m:t>
                          </m:r>
                          <m:r>
                            <a:rPr lang="en-US" sz="1600" i="1">
                              <a:latin typeface="Cambria Math" panose="02040503050406030204" pitchFamily="18" charset="0"/>
                            </a:rPr>
                            <m:t>=1</m:t>
                          </m:r>
                        </m:sub>
                        <m:sup>
                          <m:r>
                            <a:rPr lang="en-US" sz="1600" i="1">
                              <a:latin typeface="Cambria Math" panose="02040503050406030204" pitchFamily="18" charset="0"/>
                            </a:rPr>
                            <m:t>𝑛</m:t>
                          </m:r>
                        </m:sup>
                        <m:e>
                          <m:r>
                            <a:rPr lang="en-US" sz="1600" i="1">
                              <a:latin typeface="Cambria Math" panose="02040503050406030204" pitchFamily="18" charset="0"/>
                            </a:rPr>
                            <m:t>𝑣𝑎𝑟</m:t>
                          </m:r>
                          <m:r>
                            <a:rPr lang="en-US" sz="1600" i="1">
                              <a:latin typeface="Cambria Math" panose="02040503050406030204" pitchFamily="18" charset="0"/>
                            </a:rPr>
                            <m:t>(</m:t>
                          </m:r>
                        </m:e>
                      </m:nary>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r>
                        <a:rPr lang="en-US" sz="1600" i="1">
                          <a:latin typeface="Cambria Math" panose="02040503050406030204" pitchFamily="18" charset="0"/>
                        </a:rPr>
                        <m:t>)+</m:t>
                      </m:r>
                      <m:nary>
                        <m:naryPr>
                          <m:chr m:val="∑"/>
                          <m:limLoc m:val="undOvr"/>
                          <m:supHide m:val="on"/>
                          <m:ctrlPr>
                            <a:rPr lang="en-US" sz="1600" i="1">
                              <a:latin typeface="Cambria Math" panose="02040503050406030204" pitchFamily="18" charset="0"/>
                            </a:rPr>
                          </m:ctrlPr>
                        </m:naryPr>
                        <m:sub>
                          <m:r>
                            <a:rPr lang="en-US" sz="1600" i="1">
                              <a:latin typeface="Cambria Math" panose="02040503050406030204" pitchFamily="18" charset="0"/>
                            </a:rPr>
                            <m:t>𝑖</m:t>
                          </m:r>
                          <m:r>
                            <a:rPr lang="en-US" sz="1600" i="1">
                              <a:latin typeface="Cambria Math" panose="02040503050406030204" pitchFamily="18" charset="0"/>
                            </a:rPr>
                            <m:t>=1</m:t>
                          </m:r>
                        </m:sub>
                        <m:sup/>
                        <m:e>
                          <m:nary>
                            <m:naryPr>
                              <m:chr m:val="∑"/>
                              <m:limLoc m:val="undOvr"/>
                              <m:supHide m:val="on"/>
                              <m:ctrlPr>
                                <a:rPr lang="en-US" sz="1600" i="1">
                                  <a:latin typeface="Cambria Math" panose="02040503050406030204" pitchFamily="18" charset="0"/>
                                </a:rPr>
                              </m:ctrlPr>
                            </m:naryPr>
                            <m:sub>
                              <m:r>
                                <a:rPr lang="en-US" sz="1600" i="1">
                                  <a:latin typeface="Cambria Math" panose="02040503050406030204" pitchFamily="18" charset="0"/>
                                </a:rPr>
                                <m:t>𝑗</m:t>
                              </m:r>
                              <m:r>
                                <a:rPr lang="en-US" sz="1600" i="1">
                                  <a:latin typeface="Cambria Math" panose="02040503050406030204" pitchFamily="18" charset="0"/>
                                </a:rPr>
                                <m:t>≠</m:t>
                              </m:r>
                              <m:r>
                                <a:rPr lang="en-US" sz="1600" i="1">
                                  <a:latin typeface="Cambria Math" panose="02040503050406030204" pitchFamily="18" charset="0"/>
                                </a:rPr>
                                <m:t>𝑖</m:t>
                              </m:r>
                              <m:r>
                                <a:rPr lang="en-US" sz="1600" i="1">
                                  <a:latin typeface="Cambria Math" panose="02040503050406030204" pitchFamily="18" charset="0"/>
                                </a:rPr>
                                <m:t>=1</m:t>
                              </m:r>
                            </m:sub>
                            <m:sup/>
                            <m:e>
                              <m:r>
                                <a:rPr lang="en-US" sz="1600" i="1">
                                  <a:latin typeface="Cambria Math" panose="02040503050406030204" pitchFamily="18" charset="0"/>
                                </a:rPr>
                                <m:t>𝑐𝑜𝑣</m:t>
                              </m:r>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𝑗</m:t>
                                      </m:r>
                                    </m:sub>
                                  </m:sSub>
                                </m:e>
                              </m:d>
                            </m:e>
                          </m:nary>
                        </m:e>
                      </m:nary>
                      <m:r>
                        <a:rPr lang="en-US" sz="1600" i="1">
                          <a:latin typeface="Cambria Math" panose="02040503050406030204" pitchFamily="18" charset="0"/>
                        </a:rPr>
                        <m:t>]−−−−−− </m:t>
                      </m:r>
                      <m:r>
                        <a:rPr lang="en-US" sz="1600" i="1">
                          <a:latin typeface="Cambria Math" panose="02040503050406030204" pitchFamily="18" charset="0"/>
                        </a:rPr>
                        <m:t>𝑒𝑞</m:t>
                      </m:r>
                      <m:r>
                        <a:rPr lang="en-US" sz="1600" i="1">
                          <a:latin typeface="Cambria Math" panose="02040503050406030204" pitchFamily="18" charset="0"/>
                        </a:rPr>
                        <m:t>(1)</m:t>
                      </m:r>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e>
                      </m:d>
                      <m:r>
                        <a:rPr lang="en-US" sz="1600" i="1">
                          <a:latin typeface="Cambria Math" panose="02040503050406030204" pitchFamily="18" charset="0"/>
                        </a:rPr>
                        <m:t>=</m:t>
                      </m:r>
                      <m:r>
                        <a:rPr lang="en-US" sz="1600" i="1">
                          <a:latin typeface="Cambria Math" panose="02040503050406030204" pitchFamily="18" charset="0"/>
                        </a:rPr>
                        <m:t>𝐸</m:t>
                      </m:r>
                      <m:d>
                        <m:dPr>
                          <m:begChr m:val="["/>
                          <m:endChr m:val="]"/>
                          <m:ctrlPr>
                            <a:rPr lang="en-US" sz="1600" i="1">
                              <a:latin typeface="Cambria Math" panose="02040503050406030204" pitchFamily="18" charset="0"/>
                            </a:rPr>
                          </m:ctrlPr>
                        </m:dPr>
                        <m:e>
                          <m:sSubSup>
                            <m:sSubSupPr>
                              <m:ctrlPr>
                                <a:rPr lang="en-US" sz="1600" i="1">
                                  <a:latin typeface="Cambria Math" panose="02040503050406030204" pitchFamily="18" charset="0"/>
                                </a:rPr>
                              </m:ctrlPr>
                            </m:sSubSupPr>
                            <m:e>
                              <m:r>
                                <a:rPr lang="en-US" sz="1600" i="1">
                                  <a:latin typeface="Cambria Math" panose="02040503050406030204" pitchFamily="18" charset="0"/>
                                </a:rPr>
                                <m:t>𝑦</m:t>
                              </m:r>
                            </m:e>
                            <m:sub>
                              <m:r>
                                <a:rPr lang="en-US" sz="1600" i="1">
                                  <a:latin typeface="Cambria Math" panose="02040503050406030204" pitchFamily="18" charset="0"/>
                                </a:rPr>
                                <m:t>𝑖</m:t>
                              </m:r>
                            </m:sub>
                            <m:sup>
                              <m:r>
                                <a:rPr lang="en-US" sz="1600" i="1">
                                  <a:latin typeface="Cambria Math" panose="02040503050406030204" pitchFamily="18" charset="0"/>
                                </a:rPr>
                                <m:t>2</m:t>
                              </m:r>
                            </m:sup>
                          </m:sSubSup>
                        </m:e>
                      </m:d>
                      <m:r>
                        <a:rPr lang="en-US" sz="1600" i="1">
                          <a:latin typeface="Cambria Math" panose="02040503050406030204" pitchFamily="18" charset="0"/>
                        </a:rPr>
                        <m:t>−</m:t>
                      </m:r>
                      <m:sSup>
                        <m:sSupPr>
                          <m:ctrlPr>
                            <a:rPr lang="en-US" sz="1600" i="1">
                              <a:latin typeface="Cambria Math" panose="02040503050406030204" pitchFamily="18" charset="0"/>
                            </a:rPr>
                          </m:ctrlPr>
                        </m:sSupPr>
                        <m:e>
                          <m:r>
                            <a:rPr lang="en-US" sz="1600" i="1">
                              <a:latin typeface="Cambria Math" panose="02040503050406030204" pitchFamily="18" charset="0"/>
                            </a:rPr>
                            <m:t>{</m:t>
                          </m:r>
                          <m:r>
                            <a:rPr lang="en-US" sz="1600" i="1">
                              <a:latin typeface="Cambria Math" panose="02040503050406030204" pitchFamily="18" charset="0"/>
                            </a:rPr>
                            <m:t>𝐸</m:t>
                          </m:r>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r>
                            <a:rPr lang="en-US" sz="1600" i="1">
                              <a:latin typeface="Cambria Math" panose="02040503050406030204" pitchFamily="18" charset="0"/>
                            </a:rPr>
                            <m:t>]}</m:t>
                          </m:r>
                        </m:e>
                        <m:sup>
                          <m:r>
                            <a:rPr lang="en-US" sz="1600" i="1">
                              <a:latin typeface="Cambria Math" panose="02040503050406030204" pitchFamily="18" charset="0"/>
                            </a:rPr>
                            <m:t>2</m:t>
                          </m:r>
                        </m:sup>
                      </m:sSup>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e>
                      </m:d>
                      <m:r>
                        <a:rPr lang="en-US" sz="1600" i="1">
                          <a:latin typeface="Cambria Math" panose="02040503050406030204" pitchFamily="18" charset="0"/>
                        </a:rPr>
                        <m:t>=</m:t>
                      </m:r>
                      <m:nary>
                        <m:naryPr>
                          <m:chr m:val="∑"/>
                          <m:limLoc m:val="undOvr"/>
                          <m:ctrlPr>
                            <a:rPr lang="en-US" sz="1600" i="1">
                              <a:latin typeface="Cambria Math" panose="02040503050406030204" pitchFamily="18" charset="0"/>
                            </a:rPr>
                          </m:ctrlPr>
                        </m:naryPr>
                        <m:sub>
                          <m:r>
                            <a:rPr lang="en-US" sz="1600" i="1">
                              <a:latin typeface="Cambria Math" panose="02040503050406030204" pitchFamily="18" charset="0"/>
                            </a:rPr>
                            <m:t>𝑖</m:t>
                          </m:r>
                          <m:r>
                            <a:rPr lang="en-US" sz="1600" i="1">
                              <a:latin typeface="Cambria Math" panose="02040503050406030204" pitchFamily="18" charset="0"/>
                            </a:rPr>
                            <m:t>=1</m:t>
                          </m:r>
                        </m:sub>
                        <m:sup>
                          <m:r>
                            <a:rPr lang="en-US" sz="1600" i="1">
                              <a:latin typeface="Cambria Math" panose="02040503050406030204" pitchFamily="18" charset="0"/>
                            </a:rPr>
                            <m:t>𝑛</m:t>
                          </m:r>
                        </m:sup>
                        <m:e>
                          <m:sSup>
                            <m:sSupPr>
                              <m:ctrlPr>
                                <a:rPr lang="en-US" sz="1600" i="1">
                                  <a:latin typeface="Cambria Math" panose="02040503050406030204" pitchFamily="18" charset="0"/>
                                </a:rPr>
                              </m:ctrlPr>
                            </m:sSupPr>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e>
                            <m:sup>
                              <m:r>
                                <a:rPr lang="en-US" sz="1600" i="1">
                                  <a:latin typeface="Cambria Math" panose="02040503050406030204" pitchFamily="18" charset="0"/>
                                </a:rPr>
                                <m:t>2</m:t>
                              </m:r>
                            </m:sup>
                          </m:sSup>
                          <m:r>
                            <a:rPr lang="en-US" sz="1600" i="1">
                              <a:latin typeface="Cambria Math" panose="02040503050406030204" pitchFamily="18" charset="0"/>
                            </a:rPr>
                            <m:t>𝑃</m:t>
                          </m:r>
                          <m:r>
                            <a:rPr lang="en-US" sz="1600" i="1">
                              <a:latin typeface="Cambria Math" panose="02040503050406030204" pitchFamily="18" charset="0"/>
                            </a:rPr>
                            <m:t>(</m:t>
                          </m:r>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r>
                            <a:rPr lang="en-US" sz="1600" i="1">
                              <a:latin typeface="Cambria Math" panose="02040503050406030204" pitchFamily="18" charset="0"/>
                            </a:rPr>
                            <m:t>)</m:t>
                          </m:r>
                        </m:e>
                      </m:nary>
                      <m:r>
                        <a:rPr lang="en-US" sz="1600" i="1">
                          <a:latin typeface="Cambria Math" panose="02040503050406030204" pitchFamily="18" charset="0"/>
                        </a:rPr>
                        <m:t>−</m:t>
                      </m:r>
                      <m:sSup>
                        <m:sSupPr>
                          <m:ctrlPr>
                            <a:rPr lang="en-US" sz="1600" i="1">
                              <a:latin typeface="Cambria Math" panose="02040503050406030204" pitchFamily="18" charset="0"/>
                            </a:rPr>
                          </m:ctrlPr>
                        </m:sSupPr>
                        <m:e>
                          <m:bar>
                            <m:barPr>
                              <m:pos m:val="top"/>
                              <m:ctrlPr>
                                <a:rPr lang="en-US" sz="1600" i="1">
                                  <a:latin typeface="Cambria Math" panose="02040503050406030204" pitchFamily="18" charset="0"/>
                                </a:rPr>
                              </m:ctrlPr>
                            </m:barPr>
                            <m:e>
                              <m:r>
                                <a:rPr lang="en-US" sz="1600" i="1">
                                  <a:latin typeface="Cambria Math" panose="02040503050406030204" pitchFamily="18" charset="0"/>
                                </a:rPr>
                                <m:t>𝑌</m:t>
                              </m:r>
                            </m:e>
                          </m:bar>
                        </m:e>
                        <m:sup>
                          <m:r>
                            <a:rPr lang="en-US" sz="1600" i="1">
                              <a:latin typeface="Cambria Math" panose="02040503050406030204" pitchFamily="18" charset="0"/>
                            </a:rPr>
                            <m:t>2</m:t>
                          </m:r>
                        </m:sup>
                      </m:sSup>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e>
                      </m:d>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1</m:t>
                          </m:r>
                        </m:num>
                        <m:den>
                          <m:r>
                            <a:rPr lang="en-US" sz="1600" i="1">
                              <a:latin typeface="Cambria Math" panose="02040503050406030204" pitchFamily="18" charset="0"/>
                            </a:rPr>
                            <m:t>𝑁</m:t>
                          </m:r>
                        </m:den>
                      </m:f>
                      <m:r>
                        <a:rPr lang="en-US" sz="1600" i="1">
                          <a:latin typeface="Cambria Math" panose="02040503050406030204" pitchFamily="18" charset="0"/>
                        </a:rPr>
                        <m:t>[</m:t>
                      </m:r>
                      <m:nary>
                        <m:naryPr>
                          <m:chr m:val="∑"/>
                          <m:limLoc m:val="undOvr"/>
                          <m:ctrlPr>
                            <a:rPr lang="en-US" sz="1600" i="1">
                              <a:latin typeface="Cambria Math" panose="02040503050406030204" pitchFamily="18" charset="0"/>
                            </a:rPr>
                          </m:ctrlPr>
                        </m:naryPr>
                        <m:sub>
                          <m:r>
                            <a:rPr lang="en-US" sz="1600" i="1">
                              <a:latin typeface="Cambria Math" panose="02040503050406030204" pitchFamily="18" charset="0"/>
                            </a:rPr>
                            <m:t>𝑖</m:t>
                          </m:r>
                          <m:r>
                            <a:rPr lang="en-US" sz="1600" i="1">
                              <a:latin typeface="Cambria Math" panose="02040503050406030204" pitchFamily="18" charset="0"/>
                            </a:rPr>
                            <m:t>=1</m:t>
                          </m:r>
                        </m:sub>
                        <m:sup>
                          <m:r>
                            <a:rPr lang="en-US" sz="1600" i="1">
                              <a:latin typeface="Cambria Math" panose="02040503050406030204" pitchFamily="18" charset="0"/>
                            </a:rPr>
                            <m:t>𝑛</m:t>
                          </m:r>
                        </m:sup>
                        <m:e>
                          <m:sSup>
                            <m:sSupPr>
                              <m:ctrlPr>
                                <a:rPr lang="en-US" sz="1600" i="1">
                                  <a:latin typeface="Cambria Math" panose="02040503050406030204" pitchFamily="18" charset="0"/>
                                </a:rPr>
                              </m:ctrlPr>
                            </m:sSupPr>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e>
                            <m:sup>
                              <m:r>
                                <a:rPr lang="en-US" sz="1600" i="1">
                                  <a:latin typeface="Cambria Math" panose="02040503050406030204" pitchFamily="18" charset="0"/>
                                </a:rPr>
                                <m:t>2</m:t>
                              </m:r>
                            </m:sup>
                          </m:sSup>
                        </m:e>
                      </m:nary>
                      <m:r>
                        <a:rPr lang="en-US" sz="1600" i="1">
                          <a:latin typeface="Cambria Math" panose="02040503050406030204" pitchFamily="18" charset="0"/>
                        </a:rPr>
                        <m:t>−</m:t>
                      </m:r>
                      <m:r>
                        <a:rPr lang="en-US" sz="1600" i="1">
                          <a:latin typeface="Cambria Math" panose="02040503050406030204" pitchFamily="18" charset="0"/>
                        </a:rPr>
                        <m:t>𝑁</m:t>
                      </m:r>
                      <m:sSup>
                        <m:sSupPr>
                          <m:ctrlPr>
                            <a:rPr lang="en-US" sz="1600" i="1">
                              <a:latin typeface="Cambria Math" panose="02040503050406030204" pitchFamily="18" charset="0"/>
                            </a:rPr>
                          </m:ctrlPr>
                        </m:sSupPr>
                        <m:e>
                          <m:bar>
                            <m:barPr>
                              <m:pos m:val="top"/>
                              <m:ctrlPr>
                                <a:rPr lang="en-US" sz="1600" i="1">
                                  <a:latin typeface="Cambria Math" panose="02040503050406030204" pitchFamily="18" charset="0"/>
                                </a:rPr>
                              </m:ctrlPr>
                            </m:barPr>
                            <m:e>
                              <m:r>
                                <a:rPr lang="en-US" sz="1600" i="1">
                                  <a:latin typeface="Cambria Math" panose="02040503050406030204" pitchFamily="18" charset="0"/>
                                </a:rPr>
                                <m:t>𝑌</m:t>
                              </m:r>
                            </m:e>
                          </m:bar>
                        </m:e>
                        <m:sup>
                          <m:r>
                            <a:rPr lang="en-US" sz="1600" i="1">
                              <a:latin typeface="Cambria Math" panose="02040503050406030204" pitchFamily="18" charset="0"/>
                            </a:rPr>
                            <m:t>2</m:t>
                          </m:r>
                        </m:sup>
                      </m:sSup>
                      <m:r>
                        <a:rPr lang="en-US" sz="1600" i="1">
                          <a:latin typeface="Cambria Math" panose="02040503050406030204" pitchFamily="18" charset="0"/>
                        </a:rPr>
                        <m:t>]</m:t>
                      </m:r>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e>
                      </m:d>
                      <m:r>
                        <a:rPr lang="en-US" sz="1600" i="1">
                          <a:latin typeface="Cambria Math" panose="02040503050406030204" pitchFamily="18" charset="0"/>
                        </a:rPr>
                        <m:t>=</m:t>
                      </m:r>
                      <m:f>
                        <m:fPr>
                          <m:ctrlPr>
                            <a:rPr lang="en-US" sz="1600" i="1">
                              <a:latin typeface="Cambria Math" panose="02040503050406030204" pitchFamily="18" charset="0"/>
                            </a:rPr>
                          </m:ctrlPr>
                        </m:fPr>
                        <m:num>
                          <m:r>
                            <a:rPr lang="en-US" sz="1600" i="1">
                              <a:latin typeface="Cambria Math" panose="02040503050406030204" pitchFamily="18" charset="0"/>
                            </a:rPr>
                            <m:t>𝑁</m:t>
                          </m:r>
                          <m:r>
                            <a:rPr lang="en-US" sz="1600" i="1">
                              <a:latin typeface="Cambria Math" panose="02040503050406030204" pitchFamily="18" charset="0"/>
                            </a:rPr>
                            <m:t>−1</m:t>
                          </m:r>
                        </m:num>
                        <m:den>
                          <m:r>
                            <a:rPr lang="en-US" sz="1600" i="1">
                              <a:latin typeface="Cambria Math" panose="02040503050406030204" pitchFamily="18" charset="0"/>
                            </a:rPr>
                            <m:t>𝑁</m:t>
                          </m:r>
                          <m:r>
                            <a:rPr lang="en-US" sz="1600" i="1">
                              <a:latin typeface="Cambria Math" panose="02040503050406030204" pitchFamily="18" charset="0"/>
                            </a:rPr>
                            <m:t>(</m:t>
                          </m:r>
                          <m:r>
                            <a:rPr lang="en-US" sz="1600" i="1">
                              <a:latin typeface="Cambria Math" panose="02040503050406030204" pitchFamily="18" charset="0"/>
                            </a:rPr>
                            <m:t>𝑁</m:t>
                          </m:r>
                          <m:r>
                            <a:rPr lang="en-US" sz="1600" i="1">
                              <a:latin typeface="Cambria Math" panose="02040503050406030204" pitchFamily="18" charset="0"/>
                            </a:rPr>
                            <m:t>−1)</m:t>
                          </m:r>
                        </m:den>
                      </m:f>
                      <m:r>
                        <a:rPr lang="en-US" sz="1600" i="1">
                          <a:latin typeface="Cambria Math" panose="02040503050406030204" pitchFamily="18" charset="0"/>
                        </a:rPr>
                        <m:t>[</m:t>
                      </m:r>
                      <m:nary>
                        <m:naryPr>
                          <m:chr m:val="∑"/>
                          <m:limLoc m:val="undOvr"/>
                          <m:ctrlPr>
                            <a:rPr lang="en-US" sz="1600" i="1">
                              <a:latin typeface="Cambria Math" panose="02040503050406030204" pitchFamily="18" charset="0"/>
                            </a:rPr>
                          </m:ctrlPr>
                        </m:naryPr>
                        <m:sub>
                          <m:r>
                            <a:rPr lang="en-US" sz="1600" i="1">
                              <a:latin typeface="Cambria Math" panose="02040503050406030204" pitchFamily="18" charset="0"/>
                            </a:rPr>
                            <m:t>𝑖</m:t>
                          </m:r>
                          <m:r>
                            <a:rPr lang="en-US" sz="1600" i="1">
                              <a:latin typeface="Cambria Math" panose="02040503050406030204" pitchFamily="18" charset="0"/>
                            </a:rPr>
                            <m:t>=1</m:t>
                          </m:r>
                        </m:sub>
                        <m:sup>
                          <m:r>
                            <a:rPr lang="en-US" sz="1600" i="1">
                              <a:latin typeface="Cambria Math" panose="02040503050406030204" pitchFamily="18" charset="0"/>
                            </a:rPr>
                            <m:t>𝑛</m:t>
                          </m:r>
                        </m:sup>
                        <m:e>
                          <m:sSup>
                            <m:sSupPr>
                              <m:ctrlPr>
                                <a:rPr lang="en-US" sz="1600" i="1">
                                  <a:latin typeface="Cambria Math" panose="02040503050406030204" pitchFamily="18" charset="0"/>
                                </a:rPr>
                              </m:ctrlPr>
                            </m:sSupPr>
                            <m:e>
                              <m:sSub>
                                <m:sSubPr>
                                  <m:ctrlPr>
                                    <a:rPr lang="en-US" sz="1600" i="1">
                                      <a:latin typeface="Cambria Math" panose="02040503050406030204" pitchFamily="18" charset="0"/>
                                    </a:rPr>
                                  </m:ctrlPr>
                                </m:sSubPr>
                                <m:e>
                                  <m:r>
                                    <a:rPr lang="en-US" sz="1600" i="1">
                                      <a:latin typeface="Cambria Math" panose="02040503050406030204" pitchFamily="18" charset="0"/>
                                    </a:rPr>
                                    <m:t>𝑦</m:t>
                                  </m:r>
                                </m:e>
                                <m:sub>
                                  <m:r>
                                    <a:rPr lang="en-US" sz="1600" i="1">
                                      <a:latin typeface="Cambria Math" panose="02040503050406030204" pitchFamily="18" charset="0"/>
                                    </a:rPr>
                                    <m:t>𝑖</m:t>
                                  </m:r>
                                </m:sub>
                              </m:sSub>
                            </m:e>
                            <m:sup>
                              <m:r>
                                <a:rPr lang="en-US" sz="1600" i="1">
                                  <a:latin typeface="Cambria Math" panose="02040503050406030204" pitchFamily="18" charset="0"/>
                                </a:rPr>
                                <m:t>2</m:t>
                              </m:r>
                            </m:sup>
                          </m:sSup>
                        </m:e>
                      </m:nary>
                      <m:r>
                        <a:rPr lang="en-US" sz="1600" i="1">
                          <a:latin typeface="Cambria Math" panose="02040503050406030204" pitchFamily="18" charset="0"/>
                        </a:rPr>
                        <m:t>−</m:t>
                      </m:r>
                      <m:r>
                        <a:rPr lang="en-US" sz="1600" i="1">
                          <a:latin typeface="Cambria Math" panose="02040503050406030204" pitchFamily="18" charset="0"/>
                        </a:rPr>
                        <m:t>𝑁</m:t>
                      </m:r>
                      <m:sSup>
                        <m:sSupPr>
                          <m:ctrlPr>
                            <a:rPr lang="en-US" sz="1600" i="1">
                              <a:latin typeface="Cambria Math" panose="02040503050406030204" pitchFamily="18" charset="0"/>
                            </a:rPr>
                          </m:ctrlPr>
                        </m:sSupPr>
                        <m:e>
                          <m:bar>
                            <m:barPr>
                              <m:pos m:val="top"/>
                              <m:ctrlPr>
                                <a:rPr lang="en-US" sz="1600" i="1">
                                  <a:latin typeface="Cambria Math" panose="02040503050406030204" pitchFamily="18" charset="0"/>
                                </a:rPr>
                              </m:ctrlPr>
                            </m:barPr>
                            <m:e>
                              <m:r>
                                <a:rPr lang="en-US" sz="1600" i="1">
                                  <a:latin typeface="Cambria Math" panose="02040503050406030204" pitchFamily="18" charset="0"/>
                                </a:rPr>
                                <m:t>𝑌</m:t>
                              </m:r>
                            </m:e>
                          </m:bar>
                        </m:e>
                        <m:sup>
                          <m:r>
                            <a:rPr lang="en-US" sz="1600" i="1">
                              <a:latin typeface="Cambria Math" panose="02040503050406030204" pitchFamily="18" charset="0"/>
                            </a:rPr>
                            <m:t>2</m:t>
                          </m:r>
                        </m:sup>
                      </m:sSup>
                      <m:r>
                        <a:rPr lang="en-US" sz="1600" i="1">
                          <a:latin typeface="Cambria Math" panose="02040503050406030204" pitchFamily="18" charset="0"/>
                        </a:rPr>
                        <m:t>]</m:t>
                      </m:r>
                    </m:oMath>
                  </m:oMathPara>
                </a14:m>
                <a:endParaRPr lang="en-US" sz="16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838200" y="1524000"/>
                <a:ext cx="7315200" cy="4980531"/>
              </a:xfrm>
              <a:prstGeom prst="rect">
                <a:avLst/>
              </a:prstGeom>
              <a:blipFill rotWithShape="1">
                <a:blip r:embed="rId2"/>
                <a:stretch>
                  <a:fillRect l="-500"/>
                </a:stretch>
              </a:blipFill>
            </p:spPr>
            <p:txBody>
              <a:bodyPr/>
              <a:lstStyle/>
              <a:p>
                <a:r>
                  <a:rPr lang="en-US">
                    <a:noFill/>
                  </a:rPr>
                  <a:t> </a:t>
                </a:r>
              </a:p>
            </p:txBody>
          </p:sp>
        </mc:Fallback>
      </mc:AlternateContent>
    </p:spTree>
    <p:extLst>
      <p:ext uri="{BB962C8B-B14F-4D97-AF65-F5344CB8AC3E}">
        <p14:creationId xmlns:p14="http://schemas.microsoft.com/office/powerpoint/2010/main" val="2938818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609600" y="914400"/>
                <a:ext cx="7620000" cy="5939126"/>
              </a:xfrm>
              <a:prstGeom prst="rect">
                <a:avLst/>
              </a:prstGeom>
            </p:spPr>
            <p:txBody>
              <a:bodyPr wrap="square">
                <a:spAutoFit/>
              </a:bodyPr>
              <a:lstStyle/>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𝑣𝑎𝑟</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e>
                      </m:d>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𝑁</m:t>
                          </m:r>
                          <m:r>
                            <a:rPr lang="en-US" sz="1300" i="1">
                              <a:latin typeface="Cambria Math" panose="02040503050406030204" pitchFamily="18" charset="0"/>
                            </a:rPr>
                            <m:t>−1</m:t>
                          </m:r>
                        </m:num>
                        <m:den>
                          <m:r>
                            <a:rPr lang="en-US" sz="1300" i="1">
                              <a:latin typeface="Cambria Math" panose="02040503050406030204" pitchFamily="18" charset="0"/>
                            </a:rPr>
                            <m:t>𝑁</m:t>
                          </m:r>
                        </m:den>
                      </m:f>
                      <m:sSup>
                        <m:sSupPr>
                          <m:ctrlPr>
                            <a:rPr lang="en-US" sz="1300" i="1">
                              <a:latin typeface="Cambria Math" panose="02040503050406030204" pitchFamily="18" charset="0"/>
                            </a:rPr>
                          </m:ctrlPr>
                        </m:sSupPr>
                        <m:e>
                          <m:r>
                            <a:rPr lang="en-US" sz="1300" i="1">
                              <a:latin typeface="Cambria Math" panose="02040503050406030204" pitchFamily="18" charset="0"/>
                            </a:rPr>
                            <m:t>𝑆</m:t>
                          </m:r>
                        </m:e>
                        <m:sup>
                          <m:r>
                            <a:rPr lang="en-US" sz="1300" i="1">
                              <a:latin typeface="Cambria Math" panose="02040503050406030204" pitchFamily="18" charset="0"/>
                            </a:rPr>
                            <m:t>2</m:t>
                          </m:r>
                        </m:sup>
                      </m:sSup>
                      <m:r>
                        <a:rPr lang="en-US" sz="1300" i="1">
                          <a:latin typeface="Cambria Math" panose="02040503050406030204" pitchFamily="18" charset="0"/>
                        </a:rPr>
                        <m:t>−−−−−−−−−−</m:t>
                      </m:r>
                      <m:r>
                        <a:rPr lang="en-US" sz="1300" i="1">
                          <a:latin typeface="Cambria Math" panose="02040503050406030204" pitchFamily="18" charset="0"/>
                        </a:rPr>
                        <m:t>𝑒𝑞</m:t>
                      </m:r>
                      <m:r>
                        <a:rPr lang="en-US" sz="1300" i="1">
                          <a:latin typeface="Cambria Math" panose="02040503050406030204" pitchFamily="18" charset="0"/>
                        </a:rPr>
                        <m:t>(2)</m:t>
                      </m:r>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r>
                        <a:rPr lang="en-US" sz="1300" i="1">
                          <a:latin typeface="Cambria Math" panose="02040503050406030204" pitchFamily="18" charset="0"/>
                        </a:rPr>
                        <m:t>𝐸</m:t>
                      </m:r>
                      <m:d>
                        <m:dPr>
                          <m:begChr m:val="["/>
                          <m:endChr m:val="]"/>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𝐸</m:t>
                          </m:r>
                          <m:r>
                            <a:rPr lang="en-US" sz="1300" i="1">
                              <a:latin typeface="Cambria Math" panose="02040503050406030204" pitchFamily="18" charset="0"/>
                            </a:rPr>
                            <m:t>[</m:t>
                          </m:r>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r>
                        <a:rPr lang="en-US" sz="1300" i="1">
                          <a:latin typeface="Cambria Math" panose="02040503050406030204" pitchFamily="18" charset="0"/>
                        </a:rPr>
                        <m:t>𝐸</m:t>
                      </m:r>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r>
                        <a:rPr lang="en-US" sz="1300" i="1">
                          <a:latin typeface="Cambria Math" panose="02040503050406030204" pitchFamily="18" charset="0"/>
                        </a:rPr>
                        <m:t>]</m:t>
                      </m:r>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nary>
                        <m:naryPr>
                          <m:chr m:val="∑"/>
                          <m:limLoc m:val="undOvr"/>
                          <m:supHide m:val="on"/>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e>
                          <m:nary>
                            <m:naryPr>
                              <m:chr m:val="∑"/>
                              <m:limLoc m:val="undOvr"/>
                              <m:supHide m:val="on"/>
                              <m:ctrlPr>
                                <a:rPr lang="en-US" sz="1300" i="1">
                                  <a:latin typeface="Cambria Math" panose="02040503050406030204" pitchFamily="18" charset="0"/>
                                </a:rPr>
                              </m:ctrlPr>
                            </m:naryPr>
                            <m:sub>
                              <m:r>
                                <a:rPr lang="en-US" sz="1300" i="1">
                                  <a:latin typeface="Cambria Math" panose="02040503050406030204" pitchFamily="18" charset="0"/>
                                </a:rPr>
                                <m:t>𝑗</m:t>
                              </m:r>
                              <m:r>
                                <a:rPr lang="en-US" sz="1300" i="1">
                                  <a:latin typeface="Cambria Math" panose="02040503050406030204" pitchFamily="18" charset="0"/>
                                </a:rPr>
                                <m:t>≠</m:t>
                              </m:r>
                              <m:r>
                                <a:rPr lang="en-US" sz="1300" i="1">
                                  <a:latin typeface="Cambria Math" panose="02040503050406030204" pitchFamily="18" charset="0"/>
                                </a:rPr>
                                <m:t>𝑖</m:t>
                              </m:r>
                              <m:r>
                                <a:rPr lang="en-US" sz="1300" i="1">
                                  <a:latin typeface="Cambria Math" panose="02040503050406030204" pitchFamily="18" charset="0"/>
                                </a:rPr>
                                <m:t>=1</m:t>
                              </m:r>
                            </m:sub>
                            <m:sup/>
                            <m:e>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e>
                          </m:nary>
                        </m:e>
                      </m:nary>
                      <m:r>
                        <a:rPr lang="en-US" sz="1300" i="1">
                          <a:latin typeface="Cambria Math" panose="02040503050406030204" pitchFamily="18" charset="0"/>
                        </a:rPr>
                        <m:t>𝑃</m:t>
                      </m:r>
                      <m:d>
                        <m:dPr>
                          <m:begChr m:val="["/>
                          <m:endChr m:val="]"/>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sSup>
                        <m:sSupPr>
                          <m:ctrlPr>
                            <a:rPr lang="en-US" sz="1300" i="1">
                              <a:latin typeface="Cambria Math" panose="02040503050406030204" pitchFamily="18" charset="0"/>
                            </a:rPr>
                          </m:ctrlPr>
                        </m:sSupPr>
                        <m:e>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e>
                        <m:sup>
                          <m:r>
                            <a:rPr lang="en-US" sz="1300" i="1">
                              <a:latin typeface="Cambria Math" panose="02040503050406030204" pitchFamily="18" charset="0"/>
                            </a:rPr>
                            <m:t>2</m:t>
                          </m:r>
                        </m:sup>
                      </m:sSup>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1</m:t>
                          </m:r>
                        </m:num>
                        <m:den>
                          <m:r>
                            <a:rPr lang="en-US" sz="1300" i="1">
                              <a:latin typeface="Cambria Math" panose="02040503050406030204" pitchFamily="18" charset="0"/>
                            </a:rPr>
                            <m:t>𝑁</m:t>
                          </m:r>
                          <m:r>
                            <a:rPr lang="en-US" sz="1300" i="1">
                              <a:latin typeface="Cambria Math" panose="02040503050406030204" pitchFamily="18" charset="0"/>
                            </a:rPr>
                            <m:t>(</m:t>
                          </m:r>
                          <m:r>
                            <a:rPr lang="en-US" sz="1300" i="1">
                              <a:latin typeface="Cambria Math" panose="02040503050406030204" pitchFamily="18" charset="0"/>
                            </a:rPr>
                            <m:t>𝑁</m:t>
                          </m:r>
                          <m:r>
                            <a:rPr lang="en-US" sz="1300" i="1">
                              <a:latin typeface="Cambria Math" panose="02040503050406030204" pitchFamily="18" charset="0"/>
                            </a:rPr>
                            <m:t>−1)</m:t>
                          </m:r>
                        </m:den>
                      </m:f>
                      <m:nary>
                        <m:naryPr>
                          <m:chr m:val="∑"/>
                          <m:limLoc m:val="undOvr"/>
                          <m:supHide m:val="on"/>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e>
                          <m:nary>
                            <m:naryPr>
                              <m:chr m:val="∑"/>
                              <m:limLoc m:val="undOvr"/>
                              <m:supHide m:val="on"/>
                              <m:ctrlPr>
                                <a:rPr lang="en-US" sz="1300" i="1">
                                  <a:latin typeface="Cambria Math" panose="02040503050406030204" pitchFamily="18" charset="0"/>
                                </a:rPr>
                              </m:ctrlPr>
                            </m:naryPr>
                            <m:sub>
                              <m:r>
                                <a:rPr lang="en-US" sz="1300" i="1">
                                  <a:latin typeface="Cambria Math" panose="02040503050406030204" pitchFamily="18" charset="0"/>
                                </a:rPr>
                                <m:t>𝑗</m:t>
                              </m:r>
                              <m:r>
                                <a:rPr lang="en-US" sz="1300" i="1">
                                  <a:latin typeface="Cambria Math" panose="02040503050406030204" pitchFamily="18" charset="0"/>
                                </a:rPr>
                                <m:t>≠</m:t>
                              </m:r>
                              <m:r>
                                <a:rPr lang="en-US" sz="1300" i="1">
                                  <a:latin typeface="Cambria Math" panose="02040503050406030204" pitchFamily="18" charset="0"/>
                                </a:rPr>
                                <m:t>𝑖</m:t>
                              </m:r>
                              <m:r>
                                <a:rPr lang="en-US" sz="1300" i="1">
                                  <a:latin typeface="Cambria Math" panose="02040503050406030204" pitchFamily="18" charset="0"/>
                                </a:rPr>
                                <m:t>=1</m:t>
                              </m:r>
                            </m:sub>
                            <m:sup/>
                            <m:e>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e>
                          </m:nary>
                        </m:e>
                      </m:nary>
                      <m:r>
                        <a:rPr lang="en-US" sz="1300" i="1">
                          <a:latin typeface="Cambria Math" panose="02040503050406030204" pitchFamily="18" charset="0"/>
                        </a:rPr>
                        <m:t>−</m:t>
                      </m:r>
                      <m:sSup>
                        <m:sSupPr>
                          <m:ctrlPr>
                            <a:rPr lang="en-US" sz="1300" i="1">
                              <a:latin typeface="Cambria Math" panose="02040503050406030204" pitchFamily="18" charset="0"/>
                            </a:rPr>
                          </m:ctrlPr>
                        </m:sSupPr>
                        <m:e>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e>
                        <m:sup>
                          <m:r>
                            <a:rPr lang="en-US" sz="1300" i="1">
                              <a:latin typeface="Cambria Math" panose="02040503050406030204" pitchFamily="18" charset="0"/>
                            </a:rPr>
                            <m:t>2</m:t>
                          </m:r>
                        </m:sup>
                      </m:sSup>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1</m:t>
                          </m:r>
                        </m:num>
                        <m:den>
                          <m:r>
                            <a:rPr lang="en-US" sz="1300" i="1">
                              <a:latin typeface="Cambria Math" panose="02040503050406030204" pitchFamily="18" charset="0"/>
                            </a:rPr>
                            <m:t>𝑁</m:t>
                          </m:r>
                          <m:r>
                            <a:rPr lang="en-US" sz="1300" i="1">
                              <a:latin typeface="Cambria Math" panose="02040503050406030204" pitchFamily="18" charset="0"/>
                            </a:rPr>
                            <m:t>(</m:t>
                          </m:r>
                          <m:r>
                            <a:rPr lang="en-US" sz="1300" i="1">
                              <a:latin typeface="Cambria Math" panose="02040503050406030204" pitchFamily="18" charset="0"/>
                            </a:rPr>
                            <m:t>𝑁</m:t>
                          </m:r>
                          <m:r>
                            <a:rPr lang="en-US" sz="1300" i="1">
                              <a:latin typeface="Cambria Math" panose="02040503050406030204" pitchFamily="18" charset="0"/>
                            </a:rPr>
                            <m:t>−1)</m:t>
                          </m:r>
                        </m:den>
                      </m:f>
                      <m:nary>
                        <m:naryPr>
                          <m:chr m:val="∑"/>
                          <m:limLoc m:val="undOvr"/>
                          <m:supHide m:val="on"/>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e>
                          <m:nary>
                            <m:naryPr>
                              <m:chr m:val="∑"/>
                              <m:limLoc m:val="undOvr"/>
                              <m:supHide m:val="on"/>
                              <m:ctrlPr>
                                <a:rPr lang="en-US" sz="1300" i="1">
                                  <a:latin typeface="Cambria Math" panose="02040503050406030204" pitchFamily="18" charset="0"/>
                                </a:rPr>
                              </m:ctrlPr>
                            </m:naryPr>
                            <m:sub>
                              <m:r>
                                <a:rPr lang="en-US" sz="1300" i="1">
                                  <a:latin typeface="Cambria Math" panose="02040503050406030204" pitchFamily="18" charset="0"/>
                                </a:rPr>
                                <m:t>𝑗</m:t>
                              </m:r>
                              <m:r>
                                <a:rPr lang="en-US" sz="1300" i="1">
                                  <a:latin typeface="Cambria Math" panose="02040503050406030204" pitchFamily="18" charset="0"/>
                                </a:rPr>
                                <m:t>≠</m:t>
                              </m:r>
                              <m:r>
                                <a:rPr lang="en-US" sz="1300" i="1">
                                  <a:latin typeface="Cambria Math" panose="02040503050406030204" pitchFamily="18" charset="0"/>
                                </a:rPr>
                                <m:t>𝑖</m:t>
                              </m:r>
                              <m:r>
                                <a:rPr lang="en-US" sz="1300" i="1">
                                  <a:latin typeface="Cambria Math" panose="02040503050406030204" pitchFamily="18" charset="0"/>
                                </a:rPr>
                                <m:t>=1</m:t>
                              </m:r>
                            </m:sub>
                            <m:sup/>
                            <m:e>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e>
                          </m:nary>
                        </m:e>
                      </m:nary>
                      <m:r>
                        <a:rPr lang="en-US" sz="1300" i="1">
                          <a:latin typeface="Cambria Math" panose="02040503050406030204" pitchFamily="18" charset="0"/>
                        </a:rPr>
                        <m:t>−</m:t>
                      </m:r>
                      <m:sSup>
                        <m:sSupPr>
                          <m:ctrlPr>
                            <a:rPr lang="en-US" sz="1300" i="1">
                              <a:latin typeface="Cambria Math" panose="02040503050406030204" pitchFamily="18" charset="0"/>
                            </a:rPr>
                          </m:ctrlPr>
                        </m:sSupPr>
                        <m:e>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e>
                        <m:sup>
                          <m:r>
                            <a:rPr lang="en-US" sz="1300" i="1">
                              <a:latin typeface="Cambria Math" panose="02040503050406030204" pitchFamily="18" charset="0"/>
                            </a:rPr>
                            <m:t>2</m:t>
                          </m:r>
                        </m:sup>
                      </m:sSup>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1</m:t>
                          </m:r>
                        </m:num>
                        <m:den>
                          <m:r>
                            <a:rPr lang="en-US" sz="1300" i="1">
                              <a:latin typeface="Cambria Math" panose="02040503050406030204" pitchFamily="18" charset="0"/>
                            </a:rPr>
                            <m:t>𝑁</m:t>
                          </m:r>
                          <m:r>
                            <a:rPr lang="en-US" sz="1300" i="1">
                              <a:latin typeface="Cambria Math" panose="02040503050406030204" pitchFamily="18" charset="0"/>
                            </a:rPr>
                            <m:t>(</m:t>
                          </m:r>
                          <m:r>
                            <a:rPr lang="en-US" sz="1300" i="1">
                              <a:latin typeface="Cambria Math" panose="02040503050406030204" pitchFamily="18" charset="0"/>
                            </a:rPr>
                            <m:t>𝑁</m:t>
                          </m:r>
                          <m:r>
                            <a:rPr lang="en-US" sz="1300" i="1">
                              <a:latin typeface="Cambria Math" panose="02040503050406030204" pitchFamily="18" charset="0"/>
                            </a:rPr>
                            <m:t>−1)</m:t>
                          </m:r>
                        </m:den>
                      </m:f>
                      <m:d>
                        <m:dPr>
                          <m:begChr m:val="["/>
                          <m:endChr m:val="]"/>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d>
                                <m:dPr>
                                  <m:ctrlPr>
                                    <a:rPr lang="en-US" sz="1300" i="1">
                                      <a:latin typeface="Cambria Math" panose="02040503050406030204" pitchFamily="18" charset="0"/>
                                    </a:rPr>
                                  </m:ctrlPr>
                                </m:dPr>
                                <m:e>
                                  <m:nary>
                                    <m:naryPr>
                                      <m:chr m:val="∑"/>
                                      <m:limLoc m:val="undOvr"/>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r>
                                        <a:rPr lang="en-US" sz="1300" i="1">
                                          <a:latin typeface="Cambria Math" panose="02040503050406030204" pitchFamily="18" charset="0"/>
                                        </a:rPr>
                                        <m:t>𝑛</m:t>
                                      </m:r>
                                    </m:sup>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e>
                                  </m:nary>
                                </m:e>
                              </m:d>
                            </m:e>
                            <m:sup>
                              <m:r>
                                <a:rPr lang="en-US" sz="1300" i="1">
                                  <a:latin typeface="Cambria Math" panose="02040503050406030204" pitchFamily="18" charset="0"/>
                                </a:rPr>
                                <m:t>2</m:t>
                              </m:r>
                            </m:sup>
                          </m:sSup>
                          <m:r>
                            <a:rPr lang="en-US" sz="1300" i="1">
                              <a:latin typeface="Cambria Math" panose="02040503050406030204" pitchFamily="18" charset="0"/>
                            </a:rPr>
                            <m:t>−</m:t>
                          </m:r>
                          <m:nary>
                            <m:naryPr>
                              <m:chr m:val="∑"/>
                              <m:limLoc m:val="undOvr"/>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r>
                                <a:rPr lang="en-US" sz="1300" i="1">
                                  <a:latin typeface="Cambria Math" panose="02040503050406030204" pitchFamily="18" charset="0"/>
                                </a:rPr>
                                <m:t>𝑛</m:t>
                              </m:r>
                            </m:sup>
                            <m:e>
                              <m:sSup>
                                <m:sSupPr>
                                  <m:ctrlPr>
                                    <a:rPr lang="en-US" sz="1300" i="1">
                                      <a:latin typeface="Cambria Math" panose="02040503050406030204" pitchFamily="18" charset="0"/>
                                    </a:rPr>
                                  </m:ctrlPr>
                                </m:sSup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e>
                                <m:sup>
                                  <m:r>
                                    <a:rPr lang="en-US" sz="1300" i="1">
                                      <a:latin typeface="Cambria Math" panose="02040503050406030204" pitchFamily="18" charset="0"/>
                                    </a:rPr>
                                    <m:t>2</m:t>
                                  </m:r>
                                </m:sup>
                              </m:sSup>
                            </m:e>
                          </m:nary>
                        </m:e>
                      </m:d>
                      <m:r>
                        <a:rPr lang="en-US" sz="1300" i="1">
                          <a:latin typeface="Cambria Math" panose="02040503050406030204" pitchFamily="18" charset="0"/>
                        </a:rPr>
                        <m:t>−</m:t>
                      </m:r>
                      <m:sSup>
                        <m:sSupPr>
                          <m:ctrlPr>
                            <a:rPr lang="en-US" sz="1300" i="1">
                              <a:latin typeface="Cambria Math" panose="02040503050406030204" pitchFamily="18" charset="0"/>
                            </a:rPr>
                          </m:ctrlPr>
                        </m:sSupPr>
                        <m:e>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e>
                        <m:sup>
                          <m:r>
                            <a:rPr lang="en-US" sz="1300" i="1">
                              <a:latin typeface="Cambria Math" panose="02040503050406030204" pitchFamily="18" charset="0"/>
                            </a:rPr>
                            <m:t>2</m:t>
                          </m:r>
                        </m:sup>
                      </m:sSup>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f>
                        <m:fPr>
                          <m:ctrlPr>
                            <a:rPr lang="en-US" sz="1300" i="1">
                              <a:latin typeface="Cambria Math" panose="02040503050406030204" pitchFamily="18" charset="0"/>
                            </a:rPr>
                          </m:ctrlPr>
                        </m:fPr>
                        <m:num>
                          <m:r>
                            <a:rPr lang="en-US" sz="1300" i="1">
                              <a:latin typeface="Cambria Math" panose="02040503050406030204" pitchFamily="18" charset="0"/>
                            </a:rPr>
                            <m:t>1</m:t>
                          </m:r>
                        </m:num>
                        <m:den>
                          <m:r>
                            <a:rPr lang="en-US" sz="1300" i="1">
                              <a:latin typeface="Cambria Math" panose="02040503050406030204" pitchFamily="18" charset="0"/>
                            </a:rPr>
                            <m:t>𝑁</m:t>
                          </m:r>
                          <m:r>
                            <a:rPr lang="en-US" sz="1300" i="1">
                              <a:latin typeface="Cambria Math" panose="02040503050406030204" pitchFamily="18" charset="0"/>
                            </a:rPr>
                            <m:t>(</m:t>
                          </m:r>
                          <m:r>
                            <a:rPr lang="en-US" sz="1300" i="1">
                              <a:latin typeface="Cambria Math" panose="02040503050406030204" pitchFamily="18" charset="0"/>
                            </a:rPr>
                            <m:t>𝑁</m:t>
                          </m:r>
                          <m:r>
                            <a:rPr lang="en-US" sz="1300" i="1">
                              <a:latin typeface="Cambria Math" panose="02040503050406030204" pitchFamily="18" charset="0"/>
                            </a:rPr>
                            <m:t>−1)</m:t>
                          </m:r>
                        </m:den>
                      </m:f>
                      <m:d>
                        <m:dPr>
                          <m:begChr m:val="["/>
                          <m:endChr m:val="]"/>
                          <m:ctrlPr>
                            <a:rPr lang="en-US" sz="1300" i="1">
                              <a:latin typeface="Cambria Math" panose="02040503050406030204" pitchFamily="18" charset="0"/>
                            </a:rPr>
                          </m:ctrlPr>
                        </m:dPr>
                        <m:e>
                          <m:sSup>
                            <m:sSupPr>
                              <m:ctrlPr>
                                <a:rPr lang="en-US" sz="1300" i="1">
                                  <a:latin typeface="Cambria Math" panose="02040503050406030204" pitchFamily="18" charset="0"/>
                                </a:rPr>
                              </m:ctrlPr>
                            </m:sSupPr>
                            <m:e>
                              <m:d>
                                <m:dPr>
                                  <m:ctrlPr>
                                    <a:rPr lang="en-US" sz="1300" i="1">
                                      <a:latin typeface="Cambria Math" panose="02040503050406030204" pitchFamily="18" charset="0"/>
                                    </a:rPr>
                                  </m:ctrlPr>
                                </m:dPr>
                                <m:e>
                                  <m:nary>
                                    <m:naryPr>
                                      <m:chr m:val="∑"/>
                                      <m:limLoc m:val="undOvr"/>
                                      <m:ctrlPr>
                                        <a:rPr lang="en-US" sz="1300" i="1">
                                          <a:latin typeface="Cambria Math" panose="02040503050406030204" pitchFamily="18" charset="0"/>
                                        </a:rPr>
                                      </m:ctrlPr>
                                    </m:naryPr>
                                    <m:sub>
                                      <m:r>
                                        <a:rPr lang="en-US" sz="1300" i="1">
                                          <a:latin typeface="Cambria Math" panose="02040503050406030204" pitchFamily="18" charset="0"/>
                                        </a:rPr>
                                        <m:t>𝑖</m:t>
                                      </m:r>
                                      <m:r>
                                        <a:rPr lang="en-US" sz="1300" i="1">
                                          <a:latin typeface="Cambria Math" panose="02040503050406030204" pitchFamily="18" charset="0"/>
                                        </a:rPr>
                                        <m:t>=1</m:t>
                                      </m:r>
                                    </m:sub>
                                    <m:sup>
                                      <m:r>
                                        <a:rPr lang="en-US" sz="1300" i="1">
                                          <a:latin typeface="Cambria Math" panose="02040503050406030204" pitchFamily="18" charset="0"/>
                                        </a:rPr>
                                        <m:t>𝑛</m:t>
                                      </m:r>
                                    </m:sup>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e>
                                  </m:nary>
                                </m:e>
                              </m:d>
                            </m:e>
                            <m:sup>
                              <m:r>
                                <a:rPr lang="en-US" sz="1300" i="1">
                                  <a:latin typeface="Cambria Math" panose="02040503050406030204" pitchFamily="18" charset="0"/>
                                </a:rPr>
                                <m:t>2</m:t>
                              </m:r>
                            </m:sup>
                          </m:sSup>
                          <m:r>
                            <a:rPr lang="en-US" sz="1300" i="1">
                              <a:latin typeface="Cambria Math" panose="02040503050406030204" pitchFamily="18" charset="0"/>
                            </a:rPr>
                            <m:t>−</m:t>
                          </m:r>
                          <m:r>
                            <a:rPr lang="en-US" sz="1300" i="1">
                              <a:latin typeface="Cambria Math" panose="02040503050406030204" pitchFamily="18" charset="0"/>
                            </a:rPr>
                            <m:t>𝑁</m:t>
                          </m:r>
                          <m:sSup>
                            <m:sSupPr>
                              <m:ctrlPr>
                                <a:rPr lang="en-US" sz="1300" i="1">
                                  <a:latin typeface="Cambria Math" panose="02040503050406030204" pitchFamily="18" charset="0"/>
                                </a:rPr>
                              </m:ctrlPr>
                            </m:sSupPr>
                            <m:e>
                              <m:bar>
                                <m:barPr>
                                  <m:pos m:val="top"/>
                                  <m:ctrlPr>
                                    <a:rPr lang="en-US" sz="1300" i="1">
                                      <a:latin typeface="Cambria Math" panose="02040503050406030204" pitchFamily="18" charset="0"/>
                                    </a:rPr>
                                  </m:ctrlPr>
                                </m:barPr>
                                <m:e>
                                  <m:r>
                                    <a:rPr lang="en-US" sz="1300" i="1">
                                      <a:latin typeface="Cambria Math" panose="02040503050406030204" pitchFamily="18" charset="0"/>
                                    </a:rPr>
                                    <m:t>𝑌</m:t>
                                  </m:r>
                                </m:e>
                              </m:bar>
                            </m:e>
                            <m:sup>
                              <m:r>
                                <a:rPr lang="en-US" sz="1300" i="1">
                                  <a:latin typeface="Cambria Math" panose="02040503050406030204" pitchFamily="18" charset="0"/>
                                </a:rPr>
                                <m:t>2</m:t>
                              </m:r>
                            </m:sup>
                          </m:sSup>
                        </m:e>
                      </m:d>
                    </m:oMath>
                  </m:oMathPara>
                </a14:m>
                <a:endParaRPr lang="en-US" sz="13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300" i="1">
                          <a:latin typeface="Cambria Math" panose="02040503050406030204" pitchFamily="18" charset="0"/>
                        </a:rPr>
                        <m:t>𝑐𝑜𝑣</m:t>
                      </m:r>
                      <m:d>
                        <m:dPr>
                          <m:ctrlPr>
                            <a:rPr lang="en-US" sz="1300" i="1">
                              <a:latin typeface="Cambria Math" panose="02040503050406030204" pitchFamily="18" charset="0"/>
                            </a:rPr>
                          </m:ctrlPr>
                        </m:dPr>
                        <m:e>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𝑖</m:t>
                              </m:r>
                            </m:sub>
                          </m:sSub>
                          <m:r>
                            <a:rPr lang="en-US" sz="1300" i="1">
                              <a:latin typeface="Cambria Math" panose="02040503050406030204" pitchFamily="18" charset="0"/>
                            </a:rPr>
                            <m:t>,</m:t>
                          </m:r>
                          <m:sSub>
                            <m:sSubPr>
                              <m:ctrlPr>
                                <a:rPr lang="en-US" sz="1300" i="1">
                                  <a:latin typeface="Cambria Math" panose="02040503050406030204" pitchFamily="18" charset="0"/>
                                </a:rPr>
                              </m:ctrlPr>
                            </m:sSubPr>
                            <m:e>
                              <m:r>
                                <a:rPr lang="en-US" sz="1300" i="1">
                                  <a:latin typeface="Cambria Math" panose="02040503050406030204" pitchFamily="18" charset="0"/>
                                </a:rPr>
                                <m:t>𝑦</m:t>
                              </m:r>
                            </m:e>
                            <m:sub>
                              <m:r>
                                <a:rPr lang="en-US" sz="1300" i="1">
                                  <a:latin typeface="Cambria Math" panose="02040503050406030204" pitchFamily="18" charset="0"/>
                                </a:rPr>
                                <m:t>𝑗</m:t>
                              </m:r>
                            </m:sub>
                          </m:sSub>
                        </m:e>
                      </m:d>
                      <m:r>
                        <a:rPr lang="en-US" sz="1300" i="1">
                          <a:latin typeface="Cambria Math" panose="02040503050406030204" pitchFamily="18" charset="0"/>
                        </a:rPr>
                        <m:t>=−</m:t>
                      </m:r>
                      <m:f>
                        <m:fPr>
                          <m:ctrlPr>
                            <a:rPr lang="en-US" sz="1300" i="1">
                              <a:latin typeface="Cambria Math" panose="02040503050406030204" pitchFamily="18" charset="0"/>
                            </a:rPr>
                          </m:ctrlPr>
                        </m:fPr>
                        <m:num>
                          <m:sSup>
                            <m:sSupPr>
                              <m:ctrlPr>
                                <a:rPr lang="en-US" sz="1300" i="1">
                                  <a:latin typeface="Cambria Math" panose="02040503050406030204" pitchFamily="18" charset="0"/>
                                </a:rPr>
                              </m:ctrlPr>
                            </m:sSupPr>
                            <m:e>
                              <m:r>
                                <a:rPr lang="en-US" sz="1300" i="1">
                                  <a:latin typeface="Cambria Math" panose="02040503050406030204" pitchFamily="18" charset="0"/>
                                </a:rPr>
                                <m:t>𝑆</m:t>
                              </m:r>
                            </m:e>
                            <m:sup>
                              <m:r>
                                <a:rPr lang="en-US" sz="1300" i="1">
                                  <a:latin typeface="Cambria Math" panose="02040503050406030204" pitchFamily="18" charset="0"/>
                                </a:rPr>
                                <m:t>2</m:t>
                              </m:r>
                            </m:sup>
                          </m:sSup>
                        </m:num>
                        <m:den>
                          <m:r>
                            <a:rPr lang="en-US" sz="1300" i="1">
                              <a:latin typeface="Cambria Math" panose="02040503050406030204" pitchFamily="18" charset="0"/>
                            </a:rPr>
                            <m:t>𝑁</m:t>
                          </m:r>
                        </m:den>
                      </m:f>
                    </m:oMath>
                  </m:oMathPara>
                </a14:m>
                <a:endParaRPr lang="en-US" sz="13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609600" y="914400"/>
                <a:ext cx="7620000" cy="5939126"/>
              </a:xfrm>
              <a:prstGeom prst="rect">
                <a:avLst/>
              </a:prstGeom>
              <a:blipFill rotWithShape="1">
                <a:blip r:embed="rId2"/>
                <a:stretch>
                  <a:fillRect/>
                </a:stretch>
              </a:blipFill>
            </p:spPr>
            <p:txBody>
              <a:bodyPr/>
              <a:lstStyle/>
              <a:p>
                <a:r>
                  <a:rPr lang="en-US">
                    <a:noFill/>
                  </a:rPr>
                  <a:t> </a:t>
                </a:r>
              </a:p>
            </p:txBody>
          </p:sp>
        </mc:Fallback>
      </mc:AlternateContent>
      <p:sp>
        <p:nvSpPr>
          <p:cNvPr id="5" name="Title 4"/>
          <p:cNvSpPr txBox="1">
            <a:spLocks/>
          </p:cNvSpPr>
          <p:nvPr/>
        </p:nvSpPr>
        <p:spPr>
          <a:xfrm>
            <a:off x="381000" y="228600"/>
            <a:ext cx="82296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u="sng" dirty="0" smtClean="0">
                <a:latin typeface="Times New Roman" pitchFamily="18" charset="0"/>
                <a:cs typeface="Times New Roman" pitchFamily="18" charset="0"/>
              </a:rPr>
              <a:t>Simple Random Sampling (Contd</a:t>
            </a:r>
            <a:r>
              <a:rPr lang="en-US" sz="2800" b="1" u="sng" dirty="0" smtClean="0">
                <a:latin typeface="Times New Roman" pitchFamily="18" charset="0"/>
                <a:cs typeface="Times New Roman" pitchFamily="18" charset="0"/>
              </a:rPr>
              <a:t>.)</a:t>
            </a:r>
            <a:endParaRPr lang="en-US" sz="28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177235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4" name="Rectangle 3"/>
              <p:cNvSpPr/>
              <p:nvPr/>
            </p:nvSpPr>
            <p:spPr>
              <a:xfrm>
                <a:off x="1066800" y="1219200"/>
                <a:ext cx="6781800" cy="4653262"/>
              </a:xfrm>
              <a:prstGeom prst="rect">
                <a:avLst/>
              </a:prstGeom>
            </p:spPr>
            <p:txBody>
              <a:bodyPr wrap="square">
                <a:spAutoFit/>
              </a:bodyPr>
              <a:lstStyle/>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p>
                            <m:sSupPr>
                              <m:ctrlPr>
                                <a:rPr lang="en-US" sz="1600" i="1">
                                  <a:latin typeface="Cambria Math" panose="02040503050406030204" pitchFamily="18" charset="0"/>
                                </a:rPr>
                              </m:ctrlPr>
                            </m:sSupPr>
                            <m:e>
                              <m:r>
                                <a:rPr lang="en-US" sz="1600" i="1">
                                  <a:latin typeface="Cambria Math" panose="02040503050406030204" pitchFamily="18" charset="0"/>
                                </a:rPr>
                                <m:t>𝑦</m:t>
                              </m:r>
                            </m:e>
                            <m:sup>
                              <m:r>
                                <a:rPr lang="en-US" sz="1600" i="1">
                                  <a:latin typeface="Cambria Math" panose="02040503050406030204" pitchFamily="18" charset="0"/>
                                </a:rPr>
                                <m:t>′</m:t>
                              </m:r>
                            </m:sup>
                          </m:sSup>
                        </m:e>
                      </m:d>
                      <m:r>
                        <a:rPr lang="en-US" sz="1600" i="1">
                          <a:latin typeface="Cambria Math" panose="02040503050406030204" pitchFamily="18" charset="0"/>
                        </a:rPr>
                        <m:t>=</m:t>
                      </m:r>
                      <m:f>
                        <m:fPr>
                          <m:ctrlPr>
                            <a:rPr lang="en-US" sz="1600" i="1">
                              <a:latin typeface="Cambria Math" panose="02040503050406030204" pitchFamily="18" charset="0"/>
                            </a:rPr>
                          </m:ctrlPr>
                        </m:fPr>
                        <m:num>
                          <m:sSup>
                            <m:sSupPr>
                              <m:ctrlPr>
                                <a:rPr lang="en-US" sz="1600" i="1">
                                  <a:latin typeface="Cambria Math" panose="02040503050406030204" pitchFamily="18" charset="0"/>
                                </a:rPr>
                              </m:ctrlPr>
                            </m:sSupPr>
                            <m:e>
                              <m:r>
                                <a:rPr lang="en-US" sz="1600" i="1">
                                  <a:latin typeface="Cambria Math" panose="02040503050406030204" pitchFamily="18" charset="0"/>
                                </a:rPr>
                                <m:t>𝑁</m:t>
                              </m:r>
                            </m:e>
                            <m:sup>
                              <m:r>
                                <a:rPr lang="en-US" sz="1600" i="1">
                                  <a:latin typeface="Cambria Math" panose="02040503050406030204" pitchFamily="18" charset="0"/>
                                </a:rPr>
                                <m:t>2</m:t>
                              </m:r>
                            </m:sup>
                          </m:sSup>
                        </m:num>
                        <m:den>
                          <m:sSup>
                            <m:sSupPr>
                              <m:ctrlPr>
                                <a:rPr lang="en-US" sz="1600" i="1">
                                  <a:latin typeface="Cambria Math" panose="02040503050406030204" pitchFamily="18" charset="0"/>
                                </a:rPr>
                              </m:ctrlPr>
                            </m:sSupPr>
                            <m:e>
                              <m:r>
                                <a:rPr lang="en-US" sz="1600" i="1">
                                  <a:latin typeface="Cambria Math" panose="02040503050406030204" pitchFamily="18" charset="0"/>
                                </a:rPr>
                                <m:t>𝑛</m:t>
                              </m:r>
                            </m:e>
                            <m:sup>
                              <m:r>
                                <a:rPr lang="en-US" sz="1600" i="1">
                                  <a:latin typeface="Cambria Math" panose="02040503050406030204" pitchFamily="18" charset="0"/>
                                </a:rPr>
                                <m:t>2</m:t>
                              </m:r>
                            </m:sup>
                          </m:sSup>
                        </m:den>
                      </m:f>
                      <m:r>
                        <a:rPr lang="en-US" sz="1600" i="1">
                          <a:latin typeface="Cambria Math" panose="02040503050406030204" pitchFamily="18" charset="0"/>
                        </a:rPr>
                        <m:t>[</m:t>
                      </m:r>
                      <m:r>
                        <a:rPr lang="en-US" sz="1600" i="1">
                          <a:latin typeface="Cambria Math" panose="02040503050406030204" pitchFamily="18" charset="0"/>
                        </a:rPr>
                        <m:t>𝑛</m:t>
                      </m:r>
                      <m:d>
                        <m:dPr>
                          <m:ctrlPr>
                            <a:rPr lang="en-US" sz="1600" i="1">
                              <a:latin typeface="Cambria Math" panose="02040503050406030204" pitchFamily="18" charset="0"/>
                            </a:rPr>
                          </m:ctrlPr>
                        </m:dPr>
                        <m:e>
                          <m:f>
                            <m:fPr>
                              <m:ctrlPr>
                                <a:rPr lang="en-US" sz="1600" i="1">
                                  <a:latin typeface="Cambria Math" panose="02040503050406030204" pitchFamily="18" charset="0"/>
                                </a:rPr>
                              </m:ctrlPr>
                            </m:fPr>
                            <m:num>
                              <m:r>
                                <a:rPr lang="en-US" sz="1600" i="1">
                                  <a:latin typeface="Cambria Math" panose="02040503050406030204" pitchFamily="18" charset="0"/>
                                </a:rPr>
                                <m:t>𝑁</m:t>
                              </m:r>
                              <m:r>
                                <a:rPr lang="en-US" sz="1600" i="1">
                                  <a:latin typeface="Cambria Math" panose="02040503050406030204" pitchFamily="18" charset="0"/>
                                </a:rPr>
                                <m:t>−1</m:t>
                              </m:r>
                            </m:num>
                            <m:den>
                              <m:r>
                                <a:rPr lang="en-US" sz="1600" i="1">
                                  <a:latin typeface="Cambria Math" panose="02040503050406030204" pitchFamily="18" charset="0"/>
                                </a:rPr>
                                <m:t>𝑁</m:t>
                              </m:r>
                            </m:den>
                          </m:f>
                          <m:sSup>
                            <m:sSupPr>
                              <m:ctrlPr>
                                <a:rPr lang="en-US" sz="1600" i="1">
                                  <a:latin typeface="Cambria Math" panose="02040503050406030204" pitchFamily="18" charset="0"/>
                                </a:rPr>
                              </m:ctrlPr>
                            </m:sSupPr>
                            <m:e>
                              <m:r>
                                <a:rPr lang="en-US" sz="1600" i="1">
                                  <a:latin typeface="Cambria Math" panose="02040503050406030204" pitchFamily="18" charset="0"/>
                                </a:rPr>
                                <m:t>𝑆</m:t>
                              </m:r>
                            </m:e>
                            <m:sup>
                              <m:r>
                                <a:rPr lang="en-US" sz="1600" i="1">
                                  <a:latin typeface="Cambria Math" panose="02040503050406030204" pitchFamily="18" charset="0"/>
                                </a:rPr>
                                <m:t>2</m:t>
                              </m:r>
                            </m:sup>
                          </m:sSup>
                        </m:e>
                      </m:d>
                      <m:r>
                        <a:rPr lang="en-US" sz="1600" i="1">
                          <a:latin typeface="Cambria Math" panose="02040503050406030204" pitchFamily="18" charset="0"/>
                        </a:rPr>
                        <m:t>−</m:t>
                      </m:r>
                      <m:r>
                        <a:rPr lang="en-US" sz="1600" i="1">
                          <a:latin typeface="Cambria Math" panose="02040503050406030204" pitchFamily="18" charset="0"/>
                        </a:rPr>
                        <m:t>𝑛</m:t>
                      </m:r>
                      <m:d>
                        <m:dPr>
                          <m:ctrlPr>
                            <a:rPr lang="en-US" sz="1600" i="1">
                              <a:latin typeface="Cambria Math" panose="02040503050406030204" pitchFamily="18" charset="0"/>
                            </a:rPr>
                          </m:ctrlPr>
                        </m:dPr>
                        <m:e>
                          <m:r>
                            <a:rPr lang="en-US" sz="1600" i="1">
                              <a:latin typeface="Cambria Math" panose="02040503050406030204" pitchFamily="18" charset="0"/>
                            </a:rPr>
                            <m:t>𝑛</m:t>
                          </m:r>
                          <m:r>
                            <a:rPr lang="en-US" sz="1600" i="1">
                              <a:latin typeface="Cambria Math" panose="02040503050406030204" pitchFamily="18" charset="0"/>
                            </a:rPr>
                            <m:t>−1</m:t>
                          </m:r>
                        </m:e>
                      </m:d>
                      <m:f>
                        <m:fPr>
                          <m:ctrlPr>
                            <a:rPr lang="en-US" sz="1600" i="1">
                              <a:latin typeface="Cambria Math" panose="02040503050406030204" pitchFamily="18" charset="0"/>
                            </a:rPr>
                          </m:ctrlPr>
                        </m:fPr>
                        <m:num>
                          <m:sSup>
                            <m:sSupPr>
                              <m:ctrlPr>
                                <a:rPr lang="en-US" sz="1600" i="1">
                                  <a:latin typeface="Cambria Math" panose="02040503050406030204" pitchFamily="18" charset="0"/>
                                </a:rPr>
                              </m:ctrlPr>
                            </m:sSupPr>
                            <m:e>
                              <m:r>
                                <a:rPr lang="en-US" sz="1600" i="1">
                                  <a:latin typeface="Cambria Math" panose="02040503050406030204" pitchFamily="18" charset="0"/>
                                </a:rPr>
                                <m:t>𝑆</m:t>
                              </m:r>
                            </m:e>
                            <m:sup>
                              <m:r>
                                <a:rPr lang="en-US" sz="1600" i="1">
                                  <a:latin typeface="Cambria Math" panose="02040503050406030204" pitchFamily="18" charset="0"/>
                                </a:rPr>
                                <m:t>2</m:t>
                              </m:r>
                            </m:sup>
                          </m:sSup>
                        </m:num>
                        <m:den>
                          <m:r>
                            <a:rPr lang="en-US" sz="1600" i="1">
                              <a:latin typeface="Cambria Math" panose="02040503050406030204" pitchFamily="18" charset="0"/>
                            </a:rPr>
                            <m:t>𝑁</m:t>
                          </m:r>
                        </m:den>
                      </m:f>
                      <m:r>
                        <a:rPr lang="en-US" sz="1600" i="1">
                          <a:latin typeface="Cambria Math" panose="02040503050406030204" pitchFamily="18" charset="0"/>
                        </a:rPr>
                        <m:t>]</m:t>
                      </m:r>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p>
                            <m:sSupPr>
                              <m:ctrlPr>
                                <a:rPr lang="en-US" sz="1600" i="1">
                                  <a:latin typeface="Cambria Math" panose="02040503050406030204" pitchFamily="18" charset="0"/>
                                </a:rPr>
                              </m:ctrlPr>
                            </m:sSupPr>
                            <m:e>
                              <m:r>
                                <a:rPr lang="en-US" sz="1600" i="1">
                                  <a:latin typeface="Cambria Math" panose="02040503050406030204" pitchFamily="18" charset="0"/>
                                </a:rPr>
                                <m:t>𝑦</m:t>
                              </m:r>
                            </m:e>
                            <m:sup>
                              <m:r>
                                <a:rPr lang="en-US" sz="1600" i="1">
                                  <a:latin typeface="Cambria Math" panose="02040503050406030204" pitchFamily="18" charset="0"/>
                                </a:rPr>
                                <m:t>′</m:t>
                              </m:r>
                            </m:sup>
                          </m:sSup>
                        </m:e>
                      </m:d>
                      <m:r>
                        <a:rPr lang="en-US" sz="1600" i="1">
                          <a:latin typeface="Cambria Math" panose="02040503050406030204" pitchFamily="18" charset="0"/>
                        </a:rPr>
                        <m:t>=</m:t>
                      </m:r>
                      <m:f>
                        <m:fPr>
                          <m:ctrlPr>
                            <a:rPr lang="en-US" sz="1600" i="1">
                              <a:latin typeface="Cambria Math" panose="02040503050406030204" pitchFamily="18" charset="0"/>
                            </a:rPr>
                          </m:ctrlPr>
                        </m:fPr>
                        <m:num>
                          <m:sSup>
                            <m:sSupPr>
                              <m:ctrlPr>
                                <a:rPr lang="en-US" sz="1600" i="1">
                                  <a:latin typeface="Cambria Math" panose="02040503050406030204" pitchFamily="18" charset="0"/>
                                </a:rPr>
                              </m:ctrlPr>
                            </m:sSupPr>
                            <m:e>
                              <m:r>
                                <a:rPr lang="en-US" sz="1600" i="1">
                                  <a:latin typeface="Cambria Math" panose="02040503050406030204" pitchFamily="18" charset="0"/>
                                </a:rPr>
                                <m:t>𝑁</m:t>
                              </m:r>
                            </m:e>
                            <m:sup>
                              <m:r>
                                <a:rPr lang="en-US" sz="1600" i="1">
                                  <a:latin typeface="Cambria Math" panose="02040503050406030204" pitchFamily="18" charset="0"/>
                                </a:rPr>
                                <m:t>2</m:t>
                              </m:r>
                            </m:sup>
                          </m:sSup>
                          <m:r>
                            <a:rPr lang="en-US" sz="1600" i="1">
                              <a:latin typeface="Cambria Math" panose="02040503050406030204" pitchFamily="18" charset="0"/>
                            </a:rPr>
                            <m:t>(1−</m:t>
                          </m:r>
                          <m:f>
                            <m:fPr>
                              <m:type m:val="skw"/>
                              <m:ctrlPr>
                                <a:rPr lang="en-US" sz="1600" i="1">
                                  <a:latin typeface="Cambria Math" panose="02040503050406030204" pitchFamily="18" charset="0"/>
                                </a:rPr>
                              </m:ctrlPr>
                            </m:fPr>
                            <m:num>
                              <m:r>
                                <a:rPr lang="en-US" sz="1600" i="1">
                                  <a:latin typeface="Cambria Math" panose="02040503050406030204" pitchFamily="18" charset="0"/>
                                </a:rPr>
                                <m:t>𝑛</m:t>
                              </m:r>
                            </m:num>
                            <m:den>
                              <m:r>
                                <a:rPr lang="en-US" sz="1600" i="1">
                                  <a:latin typeface="Cambria Math" panose="02040503050406030204" pitchFamily="18" charset="0"/>
                                </a:rPr>
                                <m:t>𝑁</m:t>
                              </m:r>
                            </m:den>
                          </m:f>
                          <m:r>
                            <a:rPr lang="en-US" sz="1600" i="1">
                              <a:latin typeface="Cambria Math" panose="02040503050406030204" pitchFamily="18" charset="0"/>
                            </a:rPr>
                            <m:t>)</m:t>
                          </m:r>
                        </m:num>
                        <m:den>
                          <m:r>
                            <a:rPr lang="en-US" sz="1600" i="1">
                              <a:latin typeface="Cambria Math" panose="02040503050406030204" pitchFamily="18" charset="0"/>
                            </a:rPr>
                            <m:t>𝑛</m:t>
                          </m:r>
                        </m:den>
                      </m:f>
                      <m:sSup>
                        <m:sSupPr>
                          <m:ctrlPr>
                            <a:rPr lang="en-US" sz="1600" i="1">
                              <a:latin typeface="Cambria Math" panose="02040503050406030204" pitchFamily="18" charset="0"/>
                            </a:rPr>
                          </m:ctrlPr>
                        </m:sSupPr>
                        <m:e>
                          <m:r>
                            <a:rPr lang="en-US" sz="1600" i="1">
                              <a:latin typeface="Cambria Math" panose="02040503050406030204" pitchFamily="18" charset="0"/>
                            </a:rPr>
                            <m:t>𝑆</m:t>
                          </m:r>
                        </m:e>
                        <m:sup>
                          <m:r>
                            <a:rPr lang="en-US" sz="1600" i="1">
                              <a:latin typeface="Cambria Math" panose="02040503050406030204" pitchFamily="18" charset="0"/>
                            </a:rPr>
                            <m:t>2</m:t>
                          </m:r>
                        </m:sup>
                      </m:sSup>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p>
                            <m:sSupPr>
                              <m:ctrlPr>
                                <a:rPr lang="en-US" sz="1600" i="1">
                                  <a:latin typeface="Cambria Math" panose="02040503050406030204" pitchFamily="18" charset="0"/>
                                </a:rPr>
                              </m:ctrlPr>
                            </m:sSupPr>
                            <m:e>
                              <m:r>
                                <a:rPr lang="en-US" sz="1600" i="1">
                                  <a:latin typeface="Cambria Math" panose="02040503050406030204" pitchFamily="18" charset="0"/>
                                </a:rPr>
                                <m:t>𝑦</m:t>
                              </m:r>
                            </m:e>
                            <m:sup>
                              <m:r>
                                <a:rPr lang="en-US" sz="1600" i="1">
                                  <a:latin typeface="Cambria Math" panose="02040503050406030204" pitchFamily="18" charset="0"/>
                                </a:rPr>
                                <m:t>′</m:t>
                              </m:r>
                            </m:sup>
                          </m:sSup>
                        </m:e>
                      </m:d>
                      <m:r>
                        <a:rPr lang="en-US" sz="1600" i="1">
                          <a:latin typeface="Cambria Math" panose="02040503050406030204" pitchFamily="18" charset="0"/>
                        </a:rPr>
                        <m:t>=</m:t>
                      </m:r>
                      <m:f>
                        <m:fPr>
                          <m:ctrlPr>
                            <a:rPr lang="en-US" sz="1600" i="1">
                              <a:latin typeface="Cambria Math" panose="02040503050406030204" pitchFamily="18" charset="0"/>
                            </a:rPr>
                          </m:ctrlPr>
                        </m:fPr>
                        <m:num>
                          <m:sSup>
                            <m:sSupPr>
                              <m:ctrlPr>
                                <a:rPr lang="en-US" sz="1600" i="1">
                                  <a:latin typeface="Cambria Math" panose="02040503050406030204" pitchFamily="18" charset="0"/>
                                </a:rPr>
                              </m:ctrlPr>
                            </m:sSupPr>
                            <m:e>
                              <m:r>
                                <a:rPr lang="en-US" sz="1600" i="1">
                                  <a:latin typeface="Cambria Math" panose="02040503050406030204" pitchFamily="18" charset="0"/>
                                </a:rPr>
                                <m:t>𝑁</m:t>
                              </m:r>
                            </m:e>
                            <m:sup>
                              <m:r>
                                <a:rPr lang="en-US" sz="1600" i="1">
                                  <a:latin typeface="Cambria Math" panose="02040503050406030204" pitchFamily="18" charset="0"/>
                                </a:rPr>
                                <m:t>2</m:t>
                              </m:r>
                            </m:sup>
                          </m:sSup>
                          <m:r>
                            <a:rPr lang="en-US" sz="1600" i="1">
                              <a:latin typeface="Cambria Math" panose="02040503050406030204" pitchFamily="18" charset="0"/>
                            </a:rPr>
                            <m:t>(1−</m:t>
                          </m:r>
                          <m:r>
                            <a:rPr lang="en-US" sz="1600" i="1">
                              <a:latin typeface="Cambria Math" panose="02040503050406030204" pitchFamily="18" charset="0"/>
                            </a:rPr>
                            <m:t>𝑓</m:t>
                          </m:r>
                          <m:r>
                            <a:rPr lang="en-US" sz="1600" i="1">
                              <a:latin typeface="Cambria Math" panose="02040503050406030204" pitchFamily="18" charset="0"/>
                            </a:rPr>
                            <m:t>)</m:t>
                          </m:r>
                        </m:num>
                        <m:den>
                          <m:r>
                            <a:rPr lang="en-US" sz="1600" i="1">
                              <a:latin typeface="Cambria Math" panose="02040503050406030204" pitchFamily="18" charset="0"/>
                            </a:rPr>
                            <m:t>𝑛</m:t>
                          </m:r>
                        </m:den>
                      </m:f>
                      <m:sSup>
                        <m:sSupPr>
                          <m:ctrlPr>
                            <a:rPr lang="en-US" sz="1600" i="1">
                              <a:latin typeface="Cambria Math" panose="02040503050406030204" pitchFamily="18" charset="0"/>
                            </a:rPr>
                          </m:ctrlPr>
                        </m:sSupPr>
                        <m:e>
                          <m:r>
                            <a:rPr lang="en-US" sz="1600" i="1">
                              <a:latin typeface="Cambria Math" panose="02040503050406030204" pitchFamily="18" charset="0"/>
                            </a:rPr>
                            <m:t>𝑆</m:t>
                          </m:r>
                        </m:e>
                        <m:sup>
                          <m:r>
                            <a:rPr lang="en-US" sz="1600" i="1">
                              <a:latin typeface="Cambria Math" panose="02040503050406030204" pitchFamily="18" charset="0"/>
                            </a:rPr>
                            <m:t>2</m:t>
                          </m:r>
                        </m:sup>
                      </m:sSup>
                    </m:oMath>
                  </m:oMathPara>
                </a14:m>
                <a:endParaRPr lang="en-US" sz="1600" dirty="0">
                  <a:latin typeface="Times New Roman" pitchFamily="18" charset="0"/>
                  <a:cs typeface="Times New Roman" pitchFamily="18" charset="0"/>
                </a:endParaRPr>
              </a:p>
              <a:p>
                <a:pPr>
                  <a:lnSpc>
                    <a:spcPct val="150000"/>
                  </a:lnSpc>
                </a:pPr>
                <a:r>
                  <a:rPr lang="en-US" sz="1600" dirty="0">
                    <a:latin typeface="Times New Roman" pitchFamily="18" charset="0"/>
                    <a:cs typeface="Times New Roman" pitchFamily="18" charset="0"/>
                  </a:rPr>
                  <a:t>For with replacement:</a:t>
                </a: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p>
                            <m:sSupPr>
                              <m:ctrlPr>
                                <a:rPr lang="en-US" sz="1600" i="1">
                                  <a:latin typeface="Cambria Math" panose="02040503050406030204" pitchFamily="18" charset="0"/>
                                </a:rPr>
                              </m:ctrlPr>
                            </m:sSupPr>
                            <m:e>
                              <m:r>
                                <a:rPr lang="en-US" sz="1600" i="1">
                                  <a:latin typeface="Cambria Math" panose="02040503050406030204" pitchFamily="18" charset="0"/>
                                </a:rPr>
                                <m:t>𝑦</m:t>
                              </m:r>
                            </m:e>
                            <m:sup>
                              <m:r>
                                <a:rPr lang="en-US" sz="1600" i="1">
                                  <a:latin typeface="Cambria Math" panose="02040503050406030204" pitchFamily="18" charset="0"/>
                                </a:rPr>
                                <m:t>′</m:t>
                              </m:r>
                            </m:sup>
                          </m:sSup>
                        </m:e>
                      </m:d>
                      <m:r>
                        <a:rPr lang="en-US" sz="1600" i="1">
                          <a:latin typeface="Cambria Math" panose="02040503050406030204" pitchFamily="18" charset="0"/>
                        </a:rPr>
                        <m:t>=</m:t>
                      </m:r>
                      <m:f>
                        <m:fPr>
                          <m:ctrlPr>
                            <a:rPr lang="en-US" sz="1600" i="1">
                              <a:latin typeface="Cambria Math" panose="02040503050406030204" pitchFamily="18" charset="0"/>
                            </a:rPr>
                          </m:ctrlPr>
                        </m:fPr>
                        <m:num>
                          <m:sSup>
                            <m:sSupPr>
                              <m:ctrlPr>
                                <a:rPr lang="en-US" sz="1600" i="1">
                                  <a:latin typeface="Cambria Math" panose="02040503050406030204" pitchFamily="18" charset="0"/>
                                </a:rPr>
                              </m:ctrlPr>
                            </m:sSupPr>
                            <m:e>
                              <m:r>
                                <a:rPr lang="en-US" sz="1600" i="1">
                                  <a:latin typeface="Cambria Math" panose="02040503050406030204" pitchFamily="18" charset="0"/>
                                </a:rPr>
                                <m:t>𝑁</m:t>
                              </m:r>
                            </m:e>
                            <m:sup>
                              <m:r>
                                <a:rPr lang="en-US" sz="1600" i="1">
                                  <a:latin typeface="Cambria Math" panose="02040503050406030204" pitchFamily="18" charset="0"/>
                                </a:rPr>
                                <m:t>2</m:t>
                              </m:r>
                            </m:sup>
                          </m:sSup>
                        </m:num>
                        <m:den>
                          <m:sSup>
                            <m:sSupPr>
                              <m:ctrlPr>
                                <a:rPr lang="en-US" sz="1600" i="1">
                                  <a:latin typeface="Cambria Math" panose="02040503050406030204" pitchFamily="18" charset="0"/>
                                </a:rPr>
                              </m:ctrlPr>
                            </m:sSupPr>
                            <m:e>
                              <m:r>
                                <a:rPr lang="en-US" sz="1600" i="1">
                                  <a:latin typeface="Cambria Math" panose="02040503050406030204" pitchFamily="18" charset="0"/>
                                </a:rPr>
                                <m:t>𝑛</m:t>
                              </m:r>
                            </m:e>
                            <m:sup>
                              <m:r>
                                <a:rPr lang="en-US" sz="1600" i="1">
                                  <a:latin typeface="Cambria Math" panose="02040503050406030204" pitchFamily="18" charset="0"/>
                                </a:rPr>
                                <m:t>2</m:t>
                              </m:r>
                            </m:sup>
                          </m:sSup>
                        </m:den>
                      </m:f>
                      <m:r>
                        <a:rPr lang="en-US" sz="1600" i="1">
                          <a:latin typeface="Cambria Math" panose="02040503050406030204" pitchFamily="18" charset="0"/>
                        </a:rPr>
                        <m:t>[</m:t>
                      </m:r>
                      <m:r>
                        <a:rPr lang="en-US" sz="1600" i="1">
                          <a:latin typeface="Cambria Math" panose="02040503050406030204" pitchFamily="18" charset="0"/>
                        </a:rPr>
                        <m:t>𝑛</m:t>
                      </m:r>
                      <m:d>
                        <m:dPr>
                          <m:ctrlPr>
                            <a:rPr lang="en-US" sz="1600" i="1">
                              <a:latin typeface="Cambria Math" panose="02040503050406030204" pitchFamily="18" charset="0"/>
                            </a:rPr>
                          </m:ctrlPr>
                        </m:dPr>
                        <m:e>
                          <m:f>
                            <m:fPr>
                              <m:ctrlPr>
                                <a:rPr lang="en-US" sz="1600" i="1">
                                  <a:latin typeface="Cambria Math" panose="02040503050406030204" pitchFamily="18" charset="0"/>
                                </a:rPr>
                              </m:ctrlPr>
                            </m:fPr>
                            <m:num>
                              <m:r>
                                <a:rPr lang="en-US" sz="1600" i="1">
                                  <a:latin typeface="Cambria Math" panose="02040503050406030204" pitchFamily="18" charset="0"/>
                                </a:rPr>
                                <m:t>𝑁</m:t>
                              </m:r>
                              <m:r>
                                <a:rPr lang="en-US" sz="1600" i="1">
                                  <a:latin typeface="Cambria Math" panose="02040503050406030204" pitchFamily="18" charset="0"/>
                                </a:rPr>
                                <m:t>−1</m:t>
                              </m:r>
                            </m:num>
                            <m:den>
                              <m:r>
                                <a:rPr lang="en-US" sz="1600" i="1">
                                  <a:latin typeface="Cambria Math" panose="02040503050406030204" pitchFamily="18" charset="0"/>
                                </a:rPr>
                                <m:t>𝑁</m:t>
                              </m:r>
                            </m:den>
                          </m:f>
                          <m:sSup>
                            <m:sSupPr>
                              <m:ctrlPr>
                                <a:rPr lang="en-US" sz="1600" i="1">
                                  <a:latin typeface="Cambria Math" panose="02040503050406030204" pitchFamily="18" charset="0"/>
                                </a:rPr>
                              </m:ctrlPr>
                            </m:sSupPr>
                            <m:e>
                              <m:r>
                                <a:rPr lang="en-US" sz="1600" i="1">
                                  <a:latin typeface="Cambria Math" panose="02040503050406030204" pitchFamily="18" charset="0"/>
                                </a:rPr>
                                <m:t>𝑆</m:t>
                              </m:r>
                            </m:e>
                            <m:sup>
                              <m:r>
                                <a:rPr lang="en-US" sz="1600" i="1">
                                  <a:latin typeface="Cambria Math" panose="02040503050406030204" pitchFamily="18" charset="0"/>
                                </a:rPr>
                                <m:t>2</m:t>
                              </m:r>
                            </m:sup>
                          </m:sSup>
                        </m:e>
                      </m:d>
                      <m:r>
                        <a:rPr lang="en-US" sz="1600" i="1">
                          <a:latin typeface="Cambria Math" panose="02040503050406030204" pitchFamily="18" charset="0"/>
                        </a:rPr>
                        <m:t>+0]</m:t>
                      </m:r>
                    </m:oMath>
                  </m:oMathPara>
                </a14:m>
                <a:endParaRPr lang="en-US" sz="1600" dirty="0">
                  <a:latin typeface="Times New Roman" pitchFamily="18" charset="0"/>
                  <a:cs typeface="Times New Roman" pitchFamily="18" charset="0"/>
                </a:endParaRPr>
              </a:p>
              <a:p>
                <a:pPr>
                  <a:lnSpc>
                    <a:spcPct val="150000"/>
                  </a:lnSpc>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𝑣𝑎𝑟</m:t>
                      </m:r>
                      <m:d>
                        <m:dPr>
                          <m:ctrlPr>
                            <a:rPr lang="en-US" sz="1600" i="1">
                              <a:latin typeface="Cambria Math" panose="02040503050406030204" pitchFamily="18" charset="0"/>
                            </a:rPr>
                          </m:ctrlPr>
                        </m:dPr>
                        <m:e>
                          <m:sSup>
                            <m:sSupPr>
                              <m:ctrlPr>
                                <a:rPr lang="en-US" sz="1600" i="1">
                                  <a:latin typeface="Cambria Math" panose="02040503050406030204" pitchFamily="18" charset="0"/>
                                </a:rPr>
                              </m:ctrlPr>
                            </m:sSupPr>
                            <m:e>
                              <m:r>
                                <a:rPr lang="en-US" sz="1600" i="1">
                                  <a:latin typeface="Cambria Math" panose="02040503050406030204" pitchFamily="18" charset="0"/>
                                </a:rPr>
                                <m:t>𝑦</m:t>
                              </m:r>
                            </m:e>
                            <m:sup>
                              <m:r>
                                <a:rPr lang="en-US" sz="1600" i="1">
                                  <a:latin typeface="Cambria Math" panose="02040503050406030204" pitchFamily="18" charset="0"/>
                                </a:rPr>
                                <m:t>′</m:t>
                              </m:r>
                            </m:sup>
                          </m:sSup>
                        </m:e>
                      </m:d>
                      <m:r>
                        <a:rPr lang="en-US" sz="1600" i="1">
                          <a:latin typeface="Cambria Math" panose="02040503050406030204" pitchFamily="18" charset="0"/>
                        </a:rPr>
                        <m:t>=</m:t>
                      </m:r>
                      <m:f>
                        <m:fPr>
                          <m:ctrlPr>
                            <a:rPr lang="en-US" sz="1600" i="1">
                              <a:latin typeface="Cambria Math" panose="02040503050406030204" pitchFamily="18" charset="0"/>
                            </a:rPr>
                          </m:ctrlPr>
                        </m:fPr>
                        <m:num>
                          <m:sSup>
                            <m:sSupPr>
                              <m:ctrlPr>
                                <a:rPr lang="en-US" sz="1600" i="1">
                                  <a:latin typeface="Cambria Math" panose="02040503050406030204" pitchFamily="18" charset="0"/>
                                </a:rPr>
                              </m:ctrlPr>
                            </m:sSupPr>
                            <m:e>
                              <m:r>
                                <a:rPr lang="en-US" sz="1600" i="1">
                                  <a:latin typeface="Cambria Math" panose="02040503050406030204" pitchFamily="18" charset="0"/>
                                </a:rPr>
                                <m:t>𝑁</m:t>
                              </m:r>
                            </m:e>
                            <m:sup>
                              <m:r>
                                <a:rPr lang="en-US" sz="1600" i="1">
                                  <a:latin typeface="Cambria Math" panose="02040503050406030204" pitchFamily="18" charset="0"/>
                                </a:rPr>
                                <m:t>2</m:t>
                              </m:r>
                            </m:sup>
                          </m:sSup>
                        </m:num>
                        <m:den>
                          <m:r>
                            <a:rPr lang="en-US" sz="1600" i="1">
                              <a:latin typeface="Cambria Math" panose="02040503050406030204" pitchFamily="18" charset="0"/>
                            </a:rPr>
                            <m:t>𝑛</m:t>
                          </m:r>
                        </m:den>
                      </m:f>
                      <m:d>
                        <m:dPr>
                          <m:ctrlPr>
                            <a:rPr lang="en-US" sz="1600" i="1">
                              <a:latin typeface="Cambria Math" panose="02040503050406030204" pitchFamily="18" charset="0"/>
                            </a:rPr>
                          </m:ctrlPr>
                        </m:dPr>
                        <m:e>
                          <m:r>
                            <a:rPr lang="en-US" sz="1600" i="1">
                              <a:latin typeface="Cambria Math" panose="02040503050406030204" pitchFamily="18" charset="0"/>
                            </a:rPr>
                            <m:t>1−</m:t>
                          </m:r>
                          <m:f>
                            <m:fPr>
                              <m:ctrlPr>
                                <a:rPr lang="en-US" sz="1600" i="1">
                                  <a:latin typeface="Cambria Math" panose="02040503050406030204" pitchFamily="18" charset="0"/>
                                </a:rPr>
                              </m:ctrlPr>
                            </m:fPr>
                            <m:num>
                              <m:r>
                                <a:rPr lang="en-US" sz="1600" i="1">
                                  <a:latin typeface="Cambria Math" panose="02040503050406030204" pitchFamily="18" charset="0"/>
                                </a:rPr>
                                <m:t>1</m:t>
                              </m:r>
                            </m:num>
                            <m:den>
                              <m:r>
                                <a:rPr lang="en-US" sz="1600" i="1">
                                  <a:latin typeface="Cambria Math" panose="02040503050406030204" pitchFamily="18" charset="0"/>
                                </a:rPr>
                                <m:t>𝑁</m:t>
                              </m:r>
                            </m:den>
                          </m:f>
                        </m:e>
                      </m:d>
                      <m:sSup>
                        <m:sSupPr>
                          <m:ctrlPr>
                            <a:rPr lang="en-US" sz="1600" i="1">
                              <a:latin typeface="Cambria Math" panose="02040503050406030204" pitchFamily="18" charset="0"/>
                            </a:rPr>
                          </m:ctrlPr>
                        </m:sSupPr>
                        <m:e>
                          <m:r>
                            <a:rPr lang="en-US" sz="1600" i="1">
                              <a:latin typeface="Cambria Math" panose="02040503050406030204" pitchFamily="18" charset="0"/>
                            </a:rPr>
                            <m:t>𝑆</m:t>
                          </m:r>
                        </m:e>
                        <m:sup>
                          <m:r>
                            <a:rPr lang="en-US" sz="1600" i="1">
                              <a:latin typeface="Cambria Math" panose="02040503050406030204" pitchFamily="18" charset="0"/>
                            </a:rPr>
                            <m:t>2</m:t>
                          </m:r>
                        </m:sup>
                      </m:sSup>
                    </m:oMath>
                  </m:oMathPara>
                </a14:m>
                <a:endParaRPr lang="en-US" sz="1600" dirty="0">
                  <a:latin typeface="Times New Roman" pitchFamily="18" charset="0"/>
                  <a:cs typeface="Times New Roman" pitchFamily="18" charset="0"/>
                </a:endParaRPr>
              </a:p>
            </p:txBody>
          </p:sp>
        </mc:Choice>
        <mc:Fallback xmlns="">
          <p:sp>
            <p:nvSpPr>
              <p:cNvPr id="4" name="Rectangle 3"/>
              <p:cNvSpPr>
                <a:spLocks noRot="1" noChangeAspect="1" noMove="1" noResize="1" noEditPoints="1" noAdjustHandles="1" noChangeArrowheads="1" noChangeShapeType="1" noTextEdit="1"/>
              </p:cNvSpPr>
              <p:nvPr/>
            </p:nvSpPr>
            <p:spPr>
              <a:xfrm>
                <a:off x="1066800" y="1219200"/>
                <a:ext cx="6781800" cy="4653262"/>
              </a:xfrm>
              <a:prstGeom prst="rect">
                <a:avLst/>
              </a:prstGeom>
              <a:blipFill rotWithShape="1">
                <a:blip r:embed="rId2"/>
                <a:stretch>
                  <a:fillRect l="-449"/>
                </a:stretch>
              </a:blipFill>
            </p:spPr>
            <p:txBody>
              <a:bodyPr/>
              <a:lstStyle/>
              <a:p>
                <a:r>
                  <a:rPr lang="en-US">
                    <a:noFill/>
                  </a:rPr>
                  <a:t> </a:t>
                </a:r>
              </a:p>
            </p:txBody>
          </p:sp>
        </mc:Fallback>
      </mc:AlternateContent>
      <p:sp>
        <p:nvSpPr>
          <p:cNvPr id="5" name="Title 4"/>
          <p:cNvSpPr txBox="1">
            <a:spLocks/>
          </p:cNvSpPr>
          <p:nvPr/>
        </p:nvSpPr>
        <p:spPr>
          <a:xfrm>
            <a:off x="381000" y="228600"/>
            <a:ext cx="8229600" cy="762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600" b="1" u="sng" dirty="0" smtClean="0">
                <a:latin typeface="Times New Roman" pitchFamily="18" charset="0"/>
                <a:cs typeface="Times New Roman" pitchFamily="18" charset="0"/>
              </a:rPr>
              <a:t>Simple Random Sampling (Contd</a:t>
            </a:r>
            <a:r>
              <a:rPr lang="en-US" sz="2800" b="1" u="sng" dirty="0" smtClean="0">
                <a:latin typeface="Times New Roman" pitchFamily="18" charset="0"/>
                <a:cs typeface="Times New Roman" pitchFamily="18" charset="0"/>
              </a:rPr>
              <a:t>.)</a:t>
            </a:r>
            <a:endParaRPr lang="en-US" sz="2800" b="1" u="sng" dirty="0">
              <a:latin typeface="Times New Roman" pitchFamily="18" charset="0"/>
              <a:cs typeface="Times New Roman" pitchFamily="18" charset="0"/>
            </a:endParaRPr>
          </a:p>
        </p:txBody>
      </p:sp>
    </p:spTree>
    <p:extLst>
      <p:ext uri="{BB962C8B-B14F-4D97-AF65-F5344CB8AC3E}">
        <p14:creationId xmlns:p14="http://schemas.microsoft.com/office/powerpoint/2010/main" val="1547955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Rectangle 2"/>
              <p:cNvSpPr/>
              <p:nvPr/>
            </p:nvSpPr>
            <p:spPr>
              <a:xfrm>
                <a:off x="609600" y="1375692"/>
                <a:ext cx="7543800" cy="2662908"/>
              </a:xfrm>
              <a:prstGeom prst="rect">
                <a:avLst/>
              </a:prstGeom>
            </p:spPr>
            <p:txBody>
              <a:bodyPr wrap="square">
                <a:spAutoFit/>
              </a:bodyPr>
              <a:lstStyle/>
              <a:p>
                <a:pPr algn="just">
                  <a:lnSpc>
                    <a:spcPct val="150000"/>
                  </a:lnSpc>
                </a:pPr>
                <a:r>
                  <a:rPr lang="en-US" dirty="0" smtClean="0">
                    <a:latin typeface="Times New Roman" pitchFamily="18" charset="0"/>
                    <a:cs typeface="Times New Roman" pitchFamily="18" charset="0"/>
                  </a:rPr>
                  <a:t>Indicator </a:t>
                </a:r>
                <a:r>
                  <a:rPr lang="en-US" dirty="0">
                    <a:latin typeface="Times New Roman" pitchFamily="18" charset="0"/>
                    <a:cs typeface="Times New Roman" pitchFamily="18" charset="0"/>
                  </a:rPr>
                  <a:t>variable is a variable which provides us variation for a specific population to be included in a sample. The variable takes the value “1”, if a population unit included in the sample and “0” otherwise. For the population unit, the indicator variable (I) is given as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𝑖</m:t>
                        </m:r>
                      </m:sub>
                    </m:sSub>
                  </m:oMath>
                </a14:m>
                <a:r>
                  <a:rPr lang="en-US" dirty="0">
                    <a:latin typeface="Times New Roman" pitchFamily="18" charset="0"/>
                    <a:cs typeface="Times New Roman" pitchFamily="18" charset="0"/>
                  </a:rPr>
                  <a:t>. If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𝑖</m:t>
                        </m:r>
                      </m:e>
                      <m:sup>
                        <m:r>
                          <a:rPr lang="en-US" i="1">
                            <a:latin typeface="Cambria Math" panose="02040503050406030204" pitchFamily="18" charset="0"/>
                          </a:rPr>
                          <m:t>𝑡h</m:t>
                        </m:r>
                      </m:sup>
                    </m:sSup>
                  </m:oMath>
                </a14:m>
                <a:r>
                  <a:rPr lang="en-US" dirty="0">
                    <a:latin typeface="Times New Roman" pitchFamily="18" charset="0"/>
                    <a:cs typeface="Times New Roman" pitchFamily="18" charset="0"/>
                  </a:rPr>
                  <a:t> unit is included in the sample just n times. </a:t>
                </a:r>
              </a:p>
              <a:p>
                <a:pPr algn="just">
                  <a:lnSpc>
                    <a:spcPct val="150000"/>
                  </a:lnSpc>
                </a:pP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𝑖</m:t>
                        </m:r>
                      </m:sub>
                    </m:sSub>
                    <m:r>
                      <a:rPr lang="en-US" i="1">
                        <a:latin typeface="Cambria Math" panose="02040503050406030204" pitchFamily="18" charset="0"/>
                      </a:rPr>
                      <m:t>=0</m:t>
                    </m:r>
                  </m:oMath>
                </a14:m>
                <a:r>
                  <a:rPr lang="en-US" dirty="0">
                    <a:latin typeface="Times New Roman" pitchFamily="18" charset="0"/>
                    <a:cs typeface="Times New Roman" pitchFamily="18" charset="0"/>
                  </a:rPr>
                  <a:t>, if  </a:t>
                </a:r>
                <a14:m>
                  <m:oMath xmlns:m="http://schemas.openxmlformats.org/officeDocument/2006/math">
                    <m:sSup>
                      <m:sSupPr>
                        <m:ctrlPr>
                          <a:rPr lang="en-US" i="1">
                            <a:latin typeface="Cambria Math" panose="02040503050406030204" pitchFamily="18" charset="0"/>
                          </a:rPr>
                        </m:ctrlPr>
                      </m:sSupPr>
                      <m:e>
                        <m:r>
                          <a:rPr lang="en-US" i="1">
                            <a:latin typeface="Cambria Math" panose="02040503050406030204" pitchFamily="18" charset="0"/>
                          </a:rPr>
                          <m:t>𝑖</m:t>
                        </m:r>
                      </m:e>
                      <m:sup>
                        <m:r>
                          <a:rPr lang="en-US" i="1">
                            <a:latin typeface="Cambria Math" panose="02040503050406030204" pitchFamily="18" charset="0"/>
                          </a:rPr>
                          <m:t>𝑡h</m:t>
                        </m:r>
                      </m:sup>
                    </m:sSup>
                  </m:oMath>
                </a14:m>
                <a:r>
                  <a:rPr lang="en-US" dirty="0">
                    <a:latin typeface="Times New Roman" pitchFamily="18" charset="0"/>
                    <a:cs typeface="Times New Roman" pitchFamily="18" charset="0"/>
                  </a:rPr>
                  <a:t> unit is included I the sample 0 times. </a:t>
                </a:r>
              </a:p>
            </p:txBody>
          </p:sp>
        </mc:Choice>
        <mc:Fallback xmlns="">
          <p:sp>
            <p:nvSpPr>
              <p:cNvPr id="3" name="Rectangle 2"/>
              <p:cNvSpPr>
                <a:spLocks noRot="1" noChangeAspect="1" noMove="1" noResize="1" noEditPoints="1" noAdjustHandles="1" noChangeArrowheads="1" noChangeShapeType="1" noTextEdit="1"/>
              </p:cNvSpPr>
              <p:nvPr/>
            </p:nvSpPr>
            <p:spPr>
              <a:xfrm>
                <a:off x="609600" y="1375692"/>
                <a:ext cx="7543800" cy="2662908"/>
              </a:xfrm>
              <a:prstGeom prst="rect">
                <a:avLst/>
              </a:prstGeom>
              <a:blipFill rotWithShape="1">
                <a:blip r:embed="rId2"/>
                <a:stretch>
                  <a:fillRect l="-646" r="-1292" b="-458"/>
                </a:stretch>
              </a:blipFill>
            </p:spPr>
            <p:txBody>
              <a:bodyPr/>
              <a:lstStyle/>
              <a:p>
                <a:r>
                  <a:rPr lang="en-US">
                    <a:noFill/>
                  </a:rPr>
                  <a:t> </a:t>
                </a:r>
              </a:p>
            </p:txBody>
          </p:sp>
        </mc:Fallback>
      </mc:AlternateContent>
      <p:sp>
        <p:nvSpPr>
          <p:cNvPr id="4" name="Rectangle 3"/>
          <p:cNvSpPr/>
          <p:nvPr/>
        </p:nvSpPr>
        <p:spPr>
          <a:xfrm>
            <a:off x="137228" y="152400"/>
            <a:ext cx="8778172" cy="823752"/>
          </a:xfrm>
          <a:prstGeom prst="rect">
            <a:avLst/>
          </a:prstGeom>
        </p:spPr>
        <p:txBody>
          <a:bodyPr wrap="none">
            <a:spAutoFit/>
          </a:bodyPr>
          <a:lstStyle/>
          <a:p>
            <a:pPr algn="just">
              <a:lnSpc>
                <a:spcPct val="150000"/>
              </a:lnSpc>
            </a:pPr>
            <a:r>
              <a:rPr lang="en-US" sz="3600" b="1" u="sng" dirty="0" smtClean="0">
                <a:latin typeface="Times New Roman" pitchFamily="18" charset="0"/>
                <a:cs typeface="Times New Roman" pitchFamily="18" charset="0"/>
              </a:rPr>
              <a:t>Indicator Variable or Corn Field Approach </a:t>
            </a:r>
            <a:endParaRPr lang="en-US" sz="36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5" name="Rectangle 4"/>
              <p:cNvSpPr/>
              <p:nvPr/>
            </p:nvSpPr>
            <p:spPr>
              <a:xfrm>
                <a:off x="381000" y="4343400"/>
                <a:ext cx="8458200" cy="1419491"/>
              </a:xfrm>
              <a:prstGeom prst="rect">
                <a:avLst/>
              </a:prstGeom>
            </p:spPr>
            <p:txBody>
              <a:bodyPr wrap="square">
                <a:spAutoFit/>
              </a:bodyPr>
              <a:lstStyle/>
              <a:p>
                <a:pPr algn="just">
                  <a:lnSpc>
                    <a:spcPct val="150000"/>
                  </a:lnSpc>
                </a:pPr>
                <a:r>
                  <a:rPr lang="en-US" b="1" u="sng" dirty="0">
                    <a:latin typeface="Times New Roman" pitchFamily="18" charset="0"/>
                    <a:cs typeface="Times New Roman" pitchFamily="18" charset="0"/>
                  </a:rPr>
                  <a:t>Example:</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Suppose population include </a:t>
                </a:r>
                <a14:m>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2</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3</m:t>
                        </m:r>
                      </m:sub>
                    </m:sSub>
                    <m:r>
                      <a:rPr lang="en-US" i="1">
                        <a:latin typeface="Cambria Math" panose="02040503050406030204" pitchFamily="18" charset="0"/>
                      </a:rPr>
                      <m:t>𝑎𝑛𝑑</m:t>
                    </m:r>
                    <m:r>
                      <a:rPr lang="en-US" i="1">
                        <a:latin typeface="Cambria Math" panose="02040503050406030204" pitchFamily="18" charset="0"/>
                      </a:rPr>
                      <m:t> </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4</m:t>
                        </m:r>
                      </m:sub>
                    </m:sSub>
                  </m:oMath>
                </a14:m>
                <a:r>
                  <a:rPr lang="en-US" dirty="0">
                    <a:latin typeface="Times New Roman" pitchFamily="18" charset="0"/>
                    <a:cs typeface="Times New Roman" pitchFamily="18" charset="0"/>
                  </a:rPr>
                  <a:t> with n=2 for without replacement</a:t>
                </a:r>
              </a:p>
              <a:p>
                <a:pPr algn="just">
                  <a:lnSpc>
                    <a:spcPct val="150000"/>
                  </a:lnSpc>
                </a:pPr>
                <a14:m>
                  <m:oMathPara xmlns:m="http://schemas.openxmlformats.org/officeDocument/2006/math">
                    <m:oMathParaPr>
                      <m:jc m:val="centerGroup"/>
                    </m:oMathParaPr>
                    <m:oMath xmlns:m="http://schemas.openxmlformats.org/officeDocument/2006/math">
                      <m:sPre>
                        <m:sPrePr>
                          <m:ctrlPr>
                            <a:rPr lang="en-US" i="1">
                              <a:latin typeface="Cambria Math" panose="02040503050406030204" pitchFamily="18" charset="0"/>
                            </a:rPr>
                          </m:ctrlPr>
                        </m:sPrePr>
                        <m:sub>
                          <m:r>
                            <a:rPr lang="en-US" i="1">
                              <a:latin typeface="Cambria Math" panose="02040503050406030204" pitchFamily="18" charset="0"/>
                            </a:rPr>
                            <m:t>𝑛</m:t>
                          </m:r>
                        </m:sub>
                        <m:sup>
                          <m:r>
                            <a:rPr lang="en-US" i="1">
                              <a:latin typeface="Cambria Math" panose="02040503050406030204" pitchFamily="18" charset="0"/>
                            </a:rPr>
                            <m:t>𝑁</m:t>
                          </m:r>
                        </m:sup>
                        <m:e>
                          <m:r>
                            <a:rPr lang="en-US" i="1">
                              <a:latin typeface="Cambria Math" panose="02040503050406030204" pitchFamily="18" charset="0"/>
                            </a:rPr>
                            <m:t>𝐶</m:t>
                          </m:r>
                        </m:e>
                      </m:sPre>
                      <m:r>
                        <a:rPr lang="en-US" i="1">
                          <a:latin typeface="Cambria Math" panose="02040503050406030204" pitchFamily="18" charset="0"/>
                        </a:rPr>
                        <m:t>=</m:t>
                      </m:r>
                      <m:sPre>
                        <m:sPrePr>
                          <m:ctrlPr>
                            <a:rPr lang="en-US" i="1">
                              <a:latin typeface="Cambria Math" panose="02040503050406030204" pitchFamily="18" charset="0"/>
                            </a:rPr>
                          </m:ctrlPr>
                        </m:sPrePr>
                        <m:sub>
                          <m:r>
                            <a:rPr lang="en-US" i="1">
                              <a:latin typeface="Cambria Math" panose="02040503050406030204" pitchFamily="18" charset="0"/>
                            </a:rPr>
                            <m:t>2</m:t>
                          </m:r>
                        </m:sub>
                        <m:sup>
                          <m:r>
                            <a:rPr lang="en-US" i="1">
                              <a:latin typeface="Cambria Math" panose="02040503050406030204" pitchFamily="18" charset="0"/>
                            </a:rPr>
                            <m:t>4</m:t>
                          </m:r>
                        </m:sup>
                        <m:e>
                          <m:r>
                            <a:rPr lang="en-US" i="1">
                              <a:latin typeface="Cambria Math" panose="02040503050406030204" pitchFamily="18" charset="0"/>
                            </a:rPr>
                            <m:t>𝐶</m:t>
                          </m:r>
                        </m:e>
                      </m:sPre>
                      <m:r>
                        <a:rPr lang="en-US" i="1">
                          <a:latin typeface="Cambria Math" panose="02040503050406030204" pitchFamily="18" charset="0"/>
                        </a:rPr>
                        <m:t>=6</m:t>
                      </m:r>
                    </m:oMath>
                  </m:oMathPara>
                </a14:m>
                <a:endParaRPr lang="en-US" dirty="0">
                  <a:latin typeface="Times New Roman" pitchFamily="18" charset="0"/>
                  <a:cs typeface="Times New Roman" pitchFamily="18" charset="0"/>
                </a:endParaRPr>
              </a:p>
            </p:txBody>
          </p:sp>
        </mc:Choice>
        <mc:Fallback xmlns="">
          <p:sp>
            <p:nvSpPr>
              <p:cNvPr id="5" name="Rectangle 4"/>
              <p:cNvSpPr>
                <a:spLocks noRot="1" noChangeAspect="1" noMove="1" noResize="1" noEditPoints="1" noAdjustHandles="1" noChangeArrowheads="1" noChangeShapeType="1" noTextEdit="1"/>
              </p:cNvSpPr>
              <p:nvPr/>
            </p:nvSpPr>
            <p:spPr>
              <a:xfrm>
                <a:off x="381000" y="4343400"/>
                <a:ext cx="8458200" cy="1419491"/>
              </a:xfrm>
              <a:prstGeom prst="rect">
                <a:avLst/>
              </a:prstGeom>
              <a:blipFill rotWithShape="1">
                <a:blip r:embed="rId3"/>
                <a:stretch>
                  <a:fillRect l="-649" b="-1724"/>
                </a:stretch>
              </a:blipFill>
            </p:spPr>
            <p:txBody>
              <a:bodyPr/>
              <a:lstStyle/>
              <a:p>
                <a:r>
                  <a:rPr lang="en-US">
                    <a:noFill/>
                  </a:rPr>
                  <a:t> </a:t>
                </a:r>
              </a:p>
            </p:txBody>
          </p:sp>
        </mc:Fallback>
      </mc:AlternateContent>
    </p:spTree>
    <p:extLst>
      <p:ext uri="{BB962C8B-B14F-4D97-AF65-F5344CB8AC3E}">
        <p14:creationId xmlns:p14="http://schemas.microsoft.com/office/powerpoint/2010/main" val="1306319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843176" y="152400"/>
            <a:ext cx="5366277" cy="507831"/>
          </a:xfrm>
          <a:prstGeom prst="rect">
            <a:avLst/>
          </a:prstGeom>
        </p:spPr>
        <p:txBody>
          <a:bodyPr wrap="none">
            <a:spAutoFit/>
          </a:bodyPr>
          <a:lstStyle/>
          <a:p>
            <a:pPr algn="just">
              <a:lnSpc>
                <a:spcPct val="150000"/>
              </a:lnSpc>
            </a:pPr>
            <a:r>
              <a:rPr lang="en-US" b="1" u="sng" dirty="0" smtClean="0">
                <a:latin typeface="Times New Roman" pitchFamily="18" charset="0"/>
                <a:cs typeface="Times New Roman" pitchFamily="18" charset="0"/>
              </a:rPr>
              <a:t>Indicator Variable or Corn Field Approach (Contd.) </a:t>
            </a:r>
            <a:endParaRPr lang="en-US"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848592251"/>
                  </p:ext>
                </p:extLst>
              </p:nvPr>
            </p:nvGraphicFramePr>
            <p:xfrm>
              <a:off x="1371600" y="1219200"/>
              <a:ext cx="6080760" cy="2880360"/>
            </p:xfrm>
            <a:graphic>
              <a:graphicData uri="http://schemas.openxmlformats.org/drawingml/2006/table">
                <a:tbl>
                  <a:tblPr firstRow="1" firstCol="1" bandRow="1">
                    <a:tableStyleId>{5C22544A-7EE6-4342-B048-85BDC9FD1C3A}</a:tableStyleId>
                  </a:tblPr>
                  <a:tblGrid>
                    <a:gridCol w="1216025"/>
                    <a:gridCol w="1216025"/>
                    <a:gridCol w="1216025"/>
                    <a:gridCol w="1216025"/>
                    <a:gridCol w="1216660"/>
                  </a:tblGrid>
                  <a:tr h="0">
                    <a:tc>
                      <a:txBody>
                        <a:bodyPr/>
                        <a:lstStyle/>
                        <a:p>
                          <a:pPr marL="0" marR="0" algn="ctr">
                            <a:lnSpc>
                              <a:spcPct val="150000"/>
                            </a:lnSpc>
                            <a:spcBef>
                              <a:spcPts val="0"/>
                            </a:spcBef>
                            <a:spcAft>
                              <a:spcPts val="0"/>
                            </a:spcAft>
                          </a:pPr>
                          <a:r>
                            <a:rPr lang="en-US" sz="1600" dirty="0">
                              <a:effectLst/>
                              <a:latin typeface="Times New Roman" pitchFamily="18" charset="0"/>
                              <a:cs typeface="Times New Roman" pitchFamily="18" charset="0"/>
                            </a:rPr>
                            <a:t>Sample</a:t>
                          </a:r>
                          <a:endParaRPr lang="en-US" sz="16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1</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2</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3</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4</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r>
                  <a:tr h="0">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1</m:t>
                                    </m:r>
                                  </m:sub>
                                </m:sSub>
                                <m:r>
                                  <a:rPr lang="en-US" sz="1800">
                                    <a:effectLst/>
                                    <a:latin typeface="Cambria Math" panose="02040503050406030204" pitchFamily="18" charset="0"/>
                                  </a:rPr>
                                  <m:t>,</m:t>
                                </m:r>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2</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r>
                  <a:tr h="0">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1</m:t>
                                    </m:r>
                                  </m:sub>
                                </m:sSub>
                                <m:r>
                                  <a:rPr lang="en-US" sz="1800">
                                    <a:effectLst/>
                                    <a:latin typeface="Cambria Math" panose="02040503050406030204" pitchFamily="18" charset="0"/>
                                  </a:rPr>
                                  <m:t>,</m:t>
                                </m:r>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3</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r>
                  <a:tr h="0">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1</m:t>
                                    </m:r>
                                  </m:sub>
                                </m:sSub>
                                <m:r>
                                  <a:rPr lang="en-US" sz="1800">
                                    <a:effectLst/>
                                    <a:latin typeface="Cambria Math" panose="02040503050406030204" pitchFamily="18" charset="0"/>
                                  </a:rPr>
                                  <m:t>,</m:t>
                                </m:r>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4</m:t>
                                    </m:r>
                                  </m:sub>
                                </m:sSub>
                              </m:oMath>
                            </m:oMathPara>
                          </a14:m>
                          <a:endParaRPr lang="en-US" sz="1600" dirty="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r>
                  <a:tr h="0">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2</m:t>
                                    </m:r>
                                  </m:sub>
                                </m:sSub>
                                <m:r>
                                  <a:rPr lang="en-US" sz="1800">
                                    <a:effectLst/>
                                    <a:latin typeface="Cambria Math" panose="02040503050406030204" pitchFamily="18" charset="0"/>
                                  </a:rPr>
                                  <m:t>,</m:t>
                                </m:r>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3</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r>
                  <a:tr h="0">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2</m:t>
                                    </m:r>
                                  </m:sub>
                                </m:sSub>
                                <m:r>
                                  <a:rPr lang="en-US" sz="1800">
                                    <a:effectLst/>
                                    <a:latin typeface="Cambria Math" panose="02040503050406030204" pitchFamily="18" charset="0"/>
                                  </a:rPr>
                                  <m:t>,</m:t>
                                </m:r>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4</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r>
                  <a:tr h="0">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3</m:t>
                                    </m:r>
                                  </m:sub>
                                </m:sSub>
                                <m:r>
                                  <a:rPr lang="en-US" sz="1800">
                                    <a:effectLst/>
                                    <a:latin typeface="Cambria Math" panose="02040503050406030204" pitchFamily="18" charset="0"/>
                                  </a:rPr>
                                  <m:t>,</m:t>
                                </m:r>
                                <m:sSub>
                                  <m:sSubPr>
                                    <m:ctrlPr>
                                      <a:rPr lang="en-US" sz="1800" i="1">
                                        <a:effectLst/>
                                        <a:latin typeface="Cambria Math" panose="02040503050406030204" pitchFamily="18" charset="0"/>
                                      </a:rPr>
                                    </m:ctrlPr>
                                  </m:sSubPr>
                                  <m:e>
                                    <m:r>
                                      <a:rPr lang="en-US" sz="1800">
                                        <a:effectLst/>
                                        <a:latin typeface="Cambria Math" panose="02040503050406030204" pitchFamily="18" charset="0"/>
                                      </a:rPr>
                                      <m:t>𝑦</m:t>
                                    </m:r>
                                  </m:e>
                                  <m:sub>
                                    <m:r>
                                      <a:rPr lang="en-US" sz="1800">
                                        <a:effectLst/>
                                        <a:latin typeface="Cambria Math" panose="02040503050406030204" pitchFamily="18" charset="0"/>
                                      </a:rPr>
                                      <m:t>4</m:t>
                                    </m:r>
                                  </m:sub>
                                </m:sSub>
                              </m:oMath>
                            </m:oMathPara>
                          </a14:m>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latin typeface="Times New Roman" pitchFamily="18" charset="0"/>
                              <a:cs typeface="Times New Roman" pitchFamily="18" charset="0"/>
                            </a:rPr>
                            <a:t>1</a:t>
                          </a:r>
                          <a:endParaRPr lang="en-US" sz="1600" dirty="0">
                            <a:effectLst/>
                            <a:latin typeface="Times New Roman" pitchFamily="18" charset="0"/>
                            <a:ea typeface="Calibri"/>
                            <a:cs typeface="Times New Roman" pitchFamily="18" charset="0"/>
                          </a:endParaRPr>
                        </a:p>
                      </a:txBody>
                      <a:tcPr marL="68580" marR="68580" marT="0" marB="0" anchor="ct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848592251"/>
                  </p:ext>
                </p:extLst>
              </p:nvPr>
            </p:nvGraphicFramePr>
            <p:xfrm>
              <a:off x="1371600" y="1219200"/>
              <a:ext cx="6080760" cy="3175194"/>
            </p:xfrm>
            <a:graphic>
              <a:graphicData uri="http://schemas.openxmlformats.org/drawingml/2006/table">
                <a:tbl>
                  <a:tblPr firstRow="1" firstCol="1" bandRow="1">
                    <a:tableStyleId>{5C22544A-7EE6-4342-B048-85BDC9FD1C3A}</a:tableStyleId>
                  </a:tblPr>
                  <a:tblGrid>
                    <a:gridCol w="1216025"/>
                    <a:gridCol w="1216025"/>
                    <a:gridCol w="1216025"/>
                    <a:gridCol w="1216025"/>
                    <a:gridCol w="1216660"/>
                  </a:tblGrid>
                  <a:tr h="454470">
                    <a:tc>
                      <a:txBody>
                        <a:bodyPr/>
                        <a:lstStyle/>
                        <a:p>
                          <a:pPr marL="0" marR="0" algn="ctr">
                            <a:lnSpc>
                              <a:spcPct val="150000"/>
                            </a:lnSpc>
                            <a:spcBef>
                              <a:spcPts val="0"/>
                            </a:spcBef>
                            <a:spcAft>
                              <a:spcPts val="0"/>
                            </a:spcAft>
                          </a:pPr>
                          <a:r>
                            <a:rPr lang="en-US" sz="1600" dirty="0">
                              <a:effectLst/>
                              <a:latin typeface="Times New Roman" pitchFamily="18" charset="0"/>
                              <a:cs typeface="Times New Roman" pitchFamily="18" charset="0"/>
                            </a:rPr>
                            <a:t>Sample</a:t>
                          </a:r>
                          <a:endParaRPr lang="en-US" sz="1600" dirty="0">
                            <a:effectLst/>
                            <a:latin typeface="Times New Roman" pitchFamily="18" charset="0"/>
                            <a:ea typeface="Calibri"/>
                            <a:cs typeface="Times New Roman" pitchFamily="18" charset="0"/>
                          </a:endParaRPr>
                        </a:p>
                      </a:txBody>
                      <a:tcPr marL="68580" marR="68580" marT="0" marB="0" anchor="ctr"/>
                    </a:tc>
                    <a:tc>
                      <a:txBody>
                        <a:bodyPr/>
                        <a:lstStyle/>
                        <a:p>
                          <a:endParaRPr lang="en-US"/>
                        </a:p>
                      </a:txBody>
                      <a:tcPr marL="68580" marR="68580" marT="0" marB="0" anchor="ctr">
                        <a:blipFill rotWithShape="1">
                          <a:blip r:embed="rId2"/>
                          <a:stretch>
                            <a:fillRect l="-100503" r="-301005" b="-610667"/>
                          </a:stretch>
                        </a:blipFill>
                      </a:tcPr>
                    </a:tc>
                    <a:tc>
                      <a:txBody>
                        <a:bodyPr/>
                        <a:lstStyle/>
                        <a:p>
                          <a:endParaRPr lang="en-US"/>
                        </a:p>
                      </a:txBody>
                      <a:tcPr marL="68580" marR="68580" marT="0" marB="0" anchor="ctr">
                        <a:blipFill rotWithShape="1">
                          <a:blip r:embed="rId2"/>
                          <a:stretch>
                            <a:fillRect l="-199500" r="-199500" b="-610667"/>
                          </a:stretch>
                        </a:blipFill>
                      </a:tcPr>
                    </a:tc>
                    <a:tc>
                      <a:txBody>
                        <a:bodyPr/>
                        <a:lstStyle/>
                        <a:p>
                          <a:endParaRPr lang="en-US"/>
                        </a:p>
                      </a:txBody>
                      <a:tcPr marL="68580" marR="68580" marT="0" marB="0" anchor="ctr">
                        <a:blipFill rotWithShape="1">
                          <a:blip r:embed="rId2"/>
                          <a:stretch>
                            <a:fillRect l="-301005" r="-100503" b="-610667"/>
                          </a:stretch>
                        </a:blipFill>
                      </a:tcPr>
                    </a:tc>
                    <a:tc>
                      <a:txBody>
                        <a:bodyPr/>
                        <a:lstStyle/>
                        <a:p>
                          <a:endParaRPr lang="en-US"/>
                        </a:p>
                      </a:txBody>
                      <a:tcPr marL="68580" marR="68580" marT="0" marB="0" anchor="ctr">
                        <a:blipFill rotWithShape="1">
                          <a:blip r:embed="rId2"/>
                          <a:stretch>
                            <a:fillRect l="-399000" b="-610667"/>
                          </a:stretch>
                        </a:blipFill>
                      </a:tcPr>
                    </a:tc>
                  </a:tr>
                  <a:tr h="452438">
                    <a:tc>
                      <a:txBody>
                        <a:bodyPr/>
                        <a:lstStyle/>
                        <a:p>
                          <a:endParaRPr lang="en-US"/>
                        </a:p>
                      </a:txBody>
                      <a:tcPr marL="68580" marR="68580" marT="0" marB="0" anchor="ctr">
                        <a:blipFill rotWithShape="1">
                          <a:blip r:embed="rId2"/>
                          <a:stretch>
                            <a:fillRect t="-101351" r="-399000" b="-518919"/>
                          </a:stretch>
                        </a:blipFill>
                      </a:tcP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r>
                  <a:tr h="454470">
                    <a:tc>
                      <a:txBody>
                        <a:bodyPr/>
                        <a:lstStyle/>
                        <a:p>
                          <a:endParaRPr lang="en-US"/>
                        </a:p>
                      </a:txBody>
                      <a:tcPr marL="68580" marR="68580" marT="0" marB="0" anchor="ctr">
                        <a:blipFill rotWithShape="1">
                          <a:blip r:embed="rId2"/>
                          <a:stretch>
                            <a:fillRect t="-201351" r="-399000" b="-418919"/>
                          </a:stretch>
                        </a:blipFill>
                      </a:tcP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r>
                  <a:tr h="452438">
                    <a:tc>
                      <a:txBody>
                        <a:bodyPr/>
                        <a:lstStyle/>
                        <a:p>
                          <a:endParaRPr lang="en-US"/>
                        </a:p>
                      </a:txBody>
                      <a:tcPr marL="68580" marR="68580" marT="0" marB="0" anchor="ctr">
                        <a:blipFill rotWithShape="1">
                          <a:blip r:embed="rId2"/>
                          <a:stretch>
                            <a:fillRect t="-297333" r="-399000" b="-313333"/>
                          </a:stretch>
                        </a:blipFill>
                      </a:tcP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r>
                  <a:tr h="454470">
                    <a:tc>
                      <a:txBody>
                        <a:bodyPr/>
                        <a:lstStyle/>
                        <a:p>
                          <a:endParaRPr lang="en-US"/>
                        </a:p>
                      </a:txBody>
                      <a:tcPr marL="68580" marR="68580" marT="0" marB="0" anchor="ctr">
                        <a:blipFill rotWithShape="1">
                          <a:blip r:embed="rId2"/>
                          <a:stretch>
                            <a:fillRect t="-402703" r="-399000" b="-217568"/>
                          </a:stretch>
                        </a:blipFill>
                      </a:tcP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r>
                  <a:tr h="452438">
                    <a:tc>
                      <a:txBody>
                        <a:bodyPr/>
                        <a:lstStyle/>
                        <a:p>
                          <a:endParaRPr lang="en-US"/>
                        </a:p>
                      </a:txBody>
                      <a:tcPr marL="68580" marR="68580" marT="0" marB="0" anchor="ctr">
                        <a:blipFill rotWithShape="1">
                          <a:blip r:embed="rId2"/>
                          <a:stretch>
                            <a:fillRect t="-502703" r="-399000" b="-117568"/>
                          </a:stretch>
                        </a:blipFill>
                      </a:tcP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r>
                  <a:tr h="454470">
                    <a:tc>
                      <a:txBody>
                        <a:bodyPr/>
                        <a:lstStyle/>
                        <a:p>
                          <a:endParaRPr lang="en-US"/>
                        </a:p>
                      </a:txBody>
                      <a:tcPr marL="68580" marR="68580" marT="0" marB="0" anchor="ctr">
                        <a:blipFill rotWithShape="1">
                          <a:blip r:embed="rId2"/>
                          <a:stretch>
                            <a:fillRect t="-594667" r="-399000" b="-16000"/>
                          </a:stretch>
                        </a:blipFill>
                      </a:tcP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0</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a:effectLst/>
                              <a:latin typeface="Times New Roman" pitchFamily="18" charset="0"/>
                              <a:cs typeface="Times New Roman" pitchFamily="18" charset="0"/>
                            </a:rPr>
                            <a:t>1</a:t>
                          </a:r>
                          <a:endParaRPr lang="en-US" sz="1600">
                            <a:effectLst/>
                            <a:latin typeface="Times New Roman" pitchFamily="18" charset="0"/>
                            <a:ea typeface="Calibri"/>
                            <a:cs typeface="Times New Roman" pitchFamily="18" charset="0"/>
                          </a:endParaRPr>
                        </a:p>
                      </a:txBody>
                      <a:tcPr marL="68580" marR="68580" marT="0" marB="0" anchor="ctr"/>
                    </a:tc>
                    <a:tc>
                      <a:txBody>
                        <a:bodyPr/>
                        <a:lstStyle/>
                        <a:p>
                          <a:pPr marL="0" marR="0" algn="ctr">
                            <a:lnSpc>
                              <a:spcPct val="150000"/>
                            </a:lnSpc>
                            <a:spcBef>
                              <a:spcPts val="0"/>
                            </a:spcBef>
                            <a:spcAft>
                              <a:spcPts val="0"/>
                            </a:spcAft>
                          </a:pPr>
                          <a:r>
                            <a:rPr lang="en-US" sz="1600" dirty="0">
                              <a:effectLst/>
                              <a:latin typeface="Times New Roman" pitchFamily="18" charset="0"/>
                              <a:cs typeface="Times New Roman" pitchFamily="18" charset="0"/>
                            </a:rPr>
                            <a:t>1</a:t>
                          </a:r>
                          <a:endParaRPr lang="en-US" sz="1600" dirty="0">
                            <a:effectLst/>
                            <a:latin typeface="Times New Roman" pitchFamily="18" charset="0"/>
                            <a:ea typeface="Calibri"/>
                            <a:cs typeface="Times New Roman" pitchFamily="18" charset="0"/>
                          </a:endParaRPr>
                        </a:p>
                      </a:txBody>
                      <a:tcPr marL="68580" marR="68580" marT="0" marB="0" anchor="ctr"/>
                    </a:tc>
                  </a:tr>
                </a:tbl>
              </a:graphicData>
            </a:graphic>
          </p:graphicFrame>
        </mc:Fallback>
      </mc:AlternateContent>
      <mc:AlternateContent xmlns:mc="http://schemas.openxmlformats.org/markup-compatibility/2006" xmlns:a14="http://schemas.microsoft.com/office/drawing/2010/main">
        <mc:Choice Requires="a14">
          <p:sp>
            <p:nvSpPr>
              <p:cNvPr id="8" name="Rectangle 7"/>
              <p:cNvSpPr/>
              <p:nvPr/>
            </p:nvSpPr>
            <p:spPr>
              <a:xfrm>
                <a:off x="1676400" y="4800600"/>
                <a:ext cx="4572000" cy="1364797"/>
              </a:xfrm>
              <a:prstGeom prst="rect">
                <a:avLst/>
              </a:prstGeom>
            </p:spPr>
            <p:txBody>
              <a:bodyPr>
                <a:spAutoFit/>
              </a:bodyPr>
              <a:lstStyle/>
              <a:p>
                <a:pPr/>
                <a14:m>
                  <m:oMathPara xmlns:m="http://schemas.openxmlformats.org/officeDocument/2006/math">
                    <m:oMathParaPr>
                      <m:jc m:val="centerGroup"/>
                    </m:oMathParaPr>
                    <m:oMath xmlns:m="http://schemas.openxmlformats.org/officeDocument/2006/math">
                      <m:bar>
                        <m:barPr>
                          <m:pos m:val="top"/>
                          <m:ctrlPr>
                            <a:rPr lang="en-US" i="1">
                              <a:latin typeface="Cambria Math" panose="02040503050406030204" pitchFamily="18" charset="0"/>
                            </a:rPr>
                          </m:ctrlPr>
                        </m:barPr>
                        <m:e>
                          <m:r>
                            <a:rPr lang="en-US" i="1">
                              <a:latin typeface="Cambria Math" panose="02040503050406030204" pitchFamily="18" charset="0"/>
                            </a:rPr>
                            <m:t>𝑦</m:t>
                          </m:r>
                        </m:e>
                      </m:bar>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𝑛</m:t>
                          </m:r>
                        </m:den>
                      </m:f>
                      <m:nary>
                        <m:naryPr>
                          <m:chr m:val="∑"/>
                          <m:limLoc m:val="undOvr"/>
                          <m:ctrlPr>
                            <a:rPr lang="en-US" i="1">
                              <a:latin typeface="Cambria Math" panose="02040503050406030204" pitchFamily="18" charset="0"/>
                            </a:rPr>
                          </m:ctrlPr>
                        </m:naryPr>
                        <m:sub>
                          <m:r>
                            <a:rPr lang="en-US" i="1">
                              <a:latin typeface="Cambria Math" panose="02040503050406030204" pitchFamily="18" charset="0"/>
                            </a:rPr>
                            <m:t>𝑖</m:t>
                          </m:r>
                          <m:r>
                            <a:rPr lang="en-US" i="1">
                              <a:latin typeface="Cambria Math" panose="02040503050406030204" pitchFamily="18" charset="0"/>
                            </a:rPr>
                            <m:t>=1</m:t>
                          </m:r>
                        </m:sub>
                        <m:sup>
                          <m:r>
                            <a:rPr lang="en-US" i="1">
                              <a:latin typeface="Cambria Math" panose="02040503050406030204" pitchFamily="18" charset="0"/>
                            </a:rPr>
                            <m:t>𝑛</m:t>
                          </m:r>
                        </m:sup>
                        <m:e>
                          <m:sSub>
                            <m:sSubPr>
                              <m:ctrlPr>
                                <a:rPr lang="en-US" i="1">
                                  <a:latin typeface="Cambria Math" panose="02040503050406030204" pitchFamily="18" charset="0"/>
                                </a:rPr>
                              </m:ctrlPr>
                            </m:sSubPr>
                            <m:e>
                              <m:sSub>
                                <m:sSubPr>
                                  <m:ctrlPr>
                                    <a:rPr lang="en-US" i="1">
                                      <a:latin typeface="Cambria Math" panose="02040503050406030204" pitchFamily="18" charset="0"/>
                                    </a:rPr>
                                  </m:ctrlPr>
                                </m:sSubPr>
                                <m:e>
                                  <m:r>
                                    <a:rPr lang="en-US" i="1">
                                      <a:latin typeface="Cambria Math" panose="02040503050406030204" pitchFamily="18" charset="0"/>
                                    </a:rPr>
                                    <m:t>𝐼</m:t>
                                  </m:r>
                                </m:e>
                                <m:sub>
                                  <m:r>
                                    <a:rPr lang="en-US" i="1">
                                      <a:latin typeface="Cambria Math" panose="02040503050406030204" pitchFamily="18" charset="0"/>
                                    </a:rPr>
                                    <m:t>𝑖</m:t>
                                  </m:r>
                                </m:sub>
                              </m:sSub>
                              <m:r>
                                <a:rPr lang="en-US" i="1">
                                  <a:latin typeface="Cambria Math" panose="02040503050406030204" pitchFamily="18" charset="0"/>
                                </a:rPr>
                                <m:t>𝑦</m:t>
                              </m:r>
                            </m:e>
                            <m:sub>
                              <m:r>
                                <a:rPr lang="en-US" i="1">
                                  <a:latin typeface="Cambria Math" panose="02040503050406030204" pitchFamily="18" charset="0"/>
                                </a:rPr>
                                <m:t>𝑖</m:t>
                              </m:r>
                            </m:sub>
                          </m:sSub>
                        </m:e>
                      </m:nary>
                    </m:oMath>
                  </m:oMathPara>
                </a14:m>
                <a:endParaRPr lang="en-US" dirty="0"/>
              </a:p>
              <a:p>
                <a:pPr/>
                <a14:m>
                  <m:oMathPara xmlns:m="http://schemas.openxmlformats.org/officeDocument/2006/math">
                    <m:oMathParaPr>
                      <m:jc m:val="centerGroup"/>
                    </m:oMathParaPr>
                    <m:oMath xmlns:m="http://schemas.openxmlformats.org/officeDocument/2006/math">
                      <m:r>
                        <a:rPr lang="en-US" i="1">
                          <a:latin typeface="Cambria Math" panose="02040503050406030204" pitchFamily="18" charset="0"/>
                        </a:rPr>
                        <m:t>=</m:t>
                      </m:r>
                      <m:f>
                        <m:fPr>
                          <m:ctrlPr>
                            <a:rPr lang="en-US" i="1">
                              <a:latin typeface="Cambria Math" panose="02040503050406030204" pitchFamily="18" charset="0"/>
                            </a:rPr>
                          </m:ctrlPr>
                        </m:fPr>
                        <m:num>
                          <m:r>
                            <a:rPr lang="en-US" i="1">
                              <a:latin typeface="Cambria Math" panose="02040503050406030204" pitchFamily="18" charset="0"/>
                            </a:rPr>
                            <m:t>1</m:t>
                          </m:r>
                        </m:num>
                        <m:den>
                          <m:r>
                            <a:rPr lang="en-US" i="1">
                              <a:latin typeface="Cambria Math" panose="02040503050406030204" pitchFamily="18" charset="0"/>
                            </a:rPr>
                            <m:t>𝑛</m:t>
                          </m:r>
                        </m:den>
                      </m:f>
                      <m:d>
                        <m:dPr>
                          <m:ctrlPr>
                            <a:rPr lang="en-US" i="1">
                              <a:latin typeface="Cambria Math" panose="02040503050406030204" pitchFamily="18" charset="0"/>
                            </a:rPr>
                          </m:ctrlPr>
                        </m:dPr>
                        <m:e>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1</m:t>
                              </m:r>
                            </m:sub>
                          </m:sSub>
                          <m:r>
                            <a:rPr lang="en-US" i="1">
                              <a:latin typeface="Cambria Math" panose="02040503050406030204" pitchFamily="18" charset="0"/>
                            </a:rPr>
                            <m:t>+</m:t>
                          </m:r>
                          <m:sSub>
                            <m:sSubPr>
                              <m:ctrlPr>
                                <a:rPr lang="en-US" i="1">
                                  <a:latin typeface="Cambria Math" panose="02040503050406030204" pitchFamily="18" charset="0"/>
                                </a:rPr>
                              </m:ctrlPr>
                            </m:sSubPr>
                            <m:e>
                              <m:r>
                                <a:rPr lang="en-US" i="1">
                                  <a:latin typeface="Cambria Math" panose="02040503050406030204" pitchFamily="18" charset="0"/>
                                </a:rPr>
                                <m:t>𝑦</m:t>
                              </m:r>
                            </m:e>
                            <m:sub>
                              <m:r>
                                <a:rPr lang="en-US" i="1">
                                  <a:latin typeface="Cambria Math" panose="02040503050406030204" pitchFamily="18" charset="0"/>
                                </a:rPr>
                                <m:t>2</m:t>
                              </m:r>
                            </m:sub>
                          </m:sSub>
                        </m:e>
                      </m:d>
                      <m:r>
                        <a:rPr lang="en-US" i="1">
                          <a:latin typeface="Cambria Math" panose="02040503050406030204" pitchFamily="18" charset="0"/>
                        </a:rPr>
                        <m:t>=</m:t>
                      </m:r>
                      <m:bar>
                        <m:barPr>
                          <m:pos m:val="top"/>
                          <m:ctrlPr>
                            <a:rPr lang="en-US" i="1">
                              <a:latin typeface="Cambria Math" panose="02040503050406030204" pitchFamily="18" charset="0"/>
                            </a:rPr>
                          </m:ctrlPr>
                        </m:barPr>
                        <m:e>
                          <m:r>
                            <a:rPr lang="en-US" i="1">
                              <a:latin typeface="Cambria Math" panose="02040503050406030204" pitchFamily="18" charset="0"/>
                            </a:rPr>
                            <m:t>𝑦</m:t>
                          </m:r>
                        </m:e>
                      </m:bar>
                    </m:oMath>
                  </m:oMathPara>
                </a14:m>
                <a:endParaRPr lang="en-US" dirty="0"/>
              </a:p>
            </p:txBody>
          </p:sp>
        </mc:Choice>
        <mc:Fallback xmlns="">
          <p:sp>
            <p:nvSpPr>
              <p:cNvPr id="8" name="Rectangle 7"/>
              <p:cNvSpPr>
                <a:spLocks noRot="1" noChangeAspect="1" noMove="1" noResize="1" noEditPoints="1" noAdjustHandles="1" noChangeArrowheads="1" noChangeShapeType="1" noTextEdit="1"/>
              </p:cNvSpPr>
              <p:nvPr/>
            </p:nvSpPr>
            <p:spPr>
              <a:xfrm>
                <a:off x="1676400" y="4800600"/>
                <a:ext cx="4572000" cy="1364797"/>
              </a:xfrm>
              <a:prstGeom prst="rect">
                <a:avLst/>
              </a:prstGeom>
              <a:blipFill rotWithShape="1">
                <a:blip r:embed="rId3"/>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42148817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62000" y="304800"/>
            <a:ext cx="7467600" cy="646331"/>
          </a:xfrm>
          <a:prstGeom prst="rect">
            <a:avLst/>
          </a:prstGeom>
        </p:spPr>
        <p:txBody>
          <a:bodyPr wrap="square">
            <a:spAutoFit/>
          </a:bodyPr>
          <a:lstStyle/>
          <a:p>
            <a:pPr>
              <a:lnSpc>
                <a:spcPct val="150000"/>
              </a:lnSpc>
            </a:pPr>
            <a:r>
              <a:rPr lang="en-US" sz="2400" b="1" u="sng" dirty="0">
                <a:latin typeface="Times New Roman" pitchFamily="18" charset="0"/>
                <a:cs typeface="Times New Roman" pitchFamily="18" charset="0"/>
              </a:rPr>
              <a:t>Properties of Indicator (Without </a:t>
            </a:r>
            <a:r>
              <a:rPr lang="en-US" sz="2400" b="1" u="sng" dirty="0" err="1">
                <a:latin typeface="Times New Roman" pitchFamily="18" charset="0"/>
                <a:cs typeface="Times New Roman" pitchFamily="18" charset="0"/>
              </a:rPr>
              <a:t>Replacment</a:t>
            </a:r>
            <a:r>
              <a:rPr lang="en-US" sz="2400" b="1" u="sng"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921995969"/>
                  </p:ext>
                </p:extLst>
              </p:nvPr>
            </p:nvGraphicFramePr>
            <p:xfrm>
              <a:off x="1455420" y="1842655"/>
              <a:ext cx="6080760" cy="1226249"/>
            </p:xfrm>
            <a:graphic>
              <a:graphicData uri="http://schemas.openxmlformats.org/drawingml/2006/table">
                <a:tbl>
                  <a:tblPr firstRow="1" firstCol="1" bandRow="1">
                    <a:tableStyleId>{5C22544A-7EE6-4342-B048-85BDC9FD1C3A}</a:tableStyleId>
                  </a:tblPr>
                  <a:tblGrid>
                    <a:gridCol w="1520190"/>
                    <a:gridCol w="1520190"/>
                    <a:gridCol w="1520190"/>
                    <a:gridCol w="1520190"/>
                  </a:tblGrid>
                  <a:tr h="0">
                    <a:tc>
                      <a:txBody>
                        <a:bodyPr/>
                        <a:lstStyle/>
                        <a:p>
                          <a:pPr marL="0" marR="0" algn="ctr">
                            <a:lnSpc>
                              <a:spcPct val="150000"/>
                            </a:lnSpc>
                            <a:spcBef>
                              <a:spcPts val="0"/>
                            </a:spcBef>
                            <a:spcAft>
                              <a:spcPts val="0"/>
                            </a:spcAft>
                          </a:pPr>
                          <a:r>
                            <a:rPr lang="en-US" sz="1200" dirty="0">
                              <a:effectLst/>
                            </a:rPr>
                            <a:t>I</a:t>
                          </a:r>
                          <a:endParaRPr lang="en-US" sz="1100" dirty="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𝑃</m:t>
                                    </m:r>
                                    <m:r>
                                      <a:rPr lang="en-US" sz="1200">
                                        <a:effectLst/>
                                        <a:latin typeface="Cambria Math" panose="02040503050406030204" pitchFamily="18" charset="0"/>
                                      </a:rPr>
                                      <m:t>(</m:t>
                                    </m:r>
                                    <m:r>
                                      <a:rPr lang="en-US" sz="1200">
                                        <a:effectLst/>
                                        <a:latin typeface="Cambria Math" panose="02040503050406030204" pitchFamily="18" charset="0"/>
                                      </a:rPr>
                                      <m:t>𝐼</m:t>
                                    </m:r>
                                  </m:e>
                                  <m:sub>
                                    <m:r>
                                      <a:rPr lang="en-US" sz="1200">
                                        <a:effectLst/>
                                        <a:latin typeface="Cambria Math" panose="02040503050406030204" pitchFamily="18" charset="0"/>
                                      </a:rPr>
                                      <m:t>𝑖</m:t>
                                    </m:r>
                                  </m:sub>
                                </m:sSub>
                                <m:r>
                                  <a:rPr lang="en-US" sz="1200">
                                    <a:effectLst/>
                                    <a:latin typeface="Cambria Math" panose="02040503050406030204" pitchFamily="18" charset="0"/>
                                  </a:rPr>
                                  <m:t>)</m:t>
                                </m:r>
                              </m:oMath>
                            </m:oMathPara>
                          </a14:m>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𝐼</m:t>
                                    </m:r>
                                  </m:e>
                                  <m:sub>
                                    <m:r>
                                      <a:rPr lang="en-US" sz="1200">
                                        <a:effectLst/>
                                        <a:latin typeface="Cambria Math" panose="02040503050406030204" pitchFamily="18" charset="0"/>
                                      </a:rPr>
                                      <m:t>𝑖</m:t>
                                    </m:r>
                                  </m:sub>
                                </m:sSub>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𝑃</m:t>
                                    </m:r>
                                    <m:r>
                                      <a:rPr lang="en-US" sz="1200">
                                        <a:effectLst/>
                                        <a:latin typeface="Cambria Math" panose="02040503050406030204" pitchFamily="18" charset="0"/>
                                      </a:rPr>
                                      <m:t>(</m:t>
                                    </m:r>
                                    <m:r>
                                      <a:rPr lang="en-US" sz="1200">
                                        <a:effectLst/>
                                        <a:latin typeface="Cambria Math" panose="02040503050406030204" pitchFamily="18" charset="0"/>
                                      </a:rPr>
                                      <m:t>𝐼</m:t>
                                    </m:r>
                                  </m:e>
                                  <m:sub>
                                    <m:r>
                                      <a:rPr lang="en-US" sz="1200">
                                        <a:effectLst/>
                                        <a:latin typeface="Cambria Math" panose="02040503050406030204" pitchFamily="18" charset="0"/>
                                      </a:rPr>
                                      <m:t>𝑖</m:t>
                                    </m:r>
                                  </m:sub>
                                </m:sSub>
                                <m:r>
                                  <a:rPr lang="en-US" sz="1200">
                                    <a:effectLst/>
                                    <a:latin typeface="Cambria Math" panose="02040503050406030204" pitchFamily="18" charset="0"/>
                                  </a:rPr>
                                  <m:t>)</m:t>
                                </m:r>
                              </m:oMath>
                            </m:oMathPara>
                          </a14:m>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sSup>
                                  <m:sSupPr>
                                    <m:ctrlPr>
                                      <a:rPr lang="en-US" sz="1200" i="1">
                                        <a:effectLst/>
                                        <a:latin typeface="Cambria Math" panose="02040503050406030204" pitchFamily="18" charset="0"/>
                                      </a:rPr>
                                    </m:ctrlPr>
                                  </m:sSupPr>
                                  <m:e>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𝐼</m:t>
                                        </m:r>
                                      </m:e>
                                      <m:sub>
                                        <m:r>
                                          <a:rPr lang="en-US" sz="1200">
                                            <a:effectLst/>
                                            <a:latin typeface="Cambria Math" panose="02040503050406030204" pitchFamily="18" charset="0"/>
                                          </a:rPr>
                                          <m:t>𝑖</m:t>
                                        </m:r>
                                      </m:sub>
                                    </m:sSub>
                                  </m:e>
                                  <m:sup>
                                    <m:r>
                                      <a:rPr lang="en-US" sz="1200">
                                        <a:effectLst/>
                                        <a:latin typeface="Cambria Math" panose="02040503050406030204" pitchFamily="18" charset="0"/>
                                      </a:rPr>
                                      <m:t>2</m:t>
                                    </m:r>
                                  </m:sup>
                                </m:sSup>
                                <m:sSub>
                                  <m:sSubPr>
                                    <m:ctrlPr>
                                      <a:rPr lang="en-US" sz="1200" i="1">
                                        <a:effectLst/>
                                        <a:latin typeface="Cambria Math" panose="02040503050406030204" pitchFamily="18" charset="0"/>
                                      </a:rPr>
                                    </m:ctrlPr>
                                  </m:sSubPr>
                                  <m:e>
                                    <m:r>
                                      <a:rPr lang="en-US" sz="1200">
                                        <a:effectLst/>
                                        <a:latin typeface="Cambria Math" panose="02040503050406030204" pitchFamily="18" charset="0"/>
                                      </a:rPr>
                                      <m:t>𝑃</m:t>
                                    </m:r>
                                    <m:r>
                                      <a:rPr lang="en-US" sz="1200">
                                        <a:effectLst/>
                                        <a:latin typeface="Cambria Math" panose="02040503050406030204" pitchFamily="18" charset="0"/>
                                      </a:rPr>
                                      <m:t>(</m:t>
                                    </m:r>
                                    <m:r>
                                      <a:rPr lang="en-US" sz="1200">
                                        <a:effectLst/>
                                        <a:latin typeface="Cambria Math" panose="02040503050406030204" pitchFamily="18" charset="0"/>
                                      </a:rPr>
                                      <m:t>𝐼</m:t>
                                    </m:r>
                                  </m:e>
                                  <m:sub>
                                    <m:r>
                                      <a:rPr lang="en-US" sz="1200">
                                        <a:effectLst/>
                                        <a:latin typeface="Cambria Math" panose="02040503050406030204" pitchFamily="18" charset="0"/>
                                      </a:rPr>
                                      <m:t>𝑖</m:t>
                                    </m:r>
                                  </m:sub>
                                </m:sSub>
                                <m:r>
                                  <a:rPr lang="en-US" sz="1200">
                                    <a:effectLst/>
                                    <a:latin typeface="Cambria Math" panose="02040503050406030204" pitchFamily="18" charset="0"/>
                                  </a:rPr>
                                  <m:t>)</m:t>
                                </m:r>
                              </m:oMath>
                            </m:oMathPara>
                          </a14:m>
                          <a:endParaRPr lang="en-US" sz="1100">
                            <a:effectLst/>
                            <a:latin typeface="Calibri"/>
                            <a:ea typeface="Calibri"/>
                            <a:cs typeface="Times New Roman"/>
                          </a:endParaRPr>
                        </a:p>
                      </a:txBody>
                      <a:tcPr marL="68580" marR="68580" marT="0" marB="0" anchor="ctr"/>
                    </a:tc>
                  </a:tr>
                  <a:tr h="0">
                    <a:tc>
                      <a:txBody>
                        <a:bodyPr/>
                        <a:lstStyle/>
                        <a:p>
                          <a:pPr marL="0" marR="0" algn="ctr">
                            <a:lnSpc>
                              <a:spcPct val="150000"/>
                            </a:lnSpc>
                            <a:spcBef>
                              <a:spcPts val="0"/>
                            </a:spcBef>
                            <a:spcAft>
                              <a:spcPts val="0"/>
                            </a:spcAft>
                          </a:pPr>
                          <a:r>
                            <a:rPr lang="en-US" sz="1200">
                              <a:effectLst/>
                            </a:rPr>
                            <a:t>0</a:t>
                          </a:r>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r>
                                  <a:rPr lang="en-US" sz="1200">
                                    <a:effectLst/>
                                    <a:latin typeface="Cambria Math" panose="02040503050406030204" pitchFamily="18" charset="0"/>
                                  </a:rPr>
                                  <m:t>(1−</m:t>
                                </m:r>
                                <m:f>
                                  <m:fPr>
                                    <m:type m:val="skw"/>
                                    <m:ctrlPr>
                                      <a:rPr lang="en-US" sz="1200" i="1">
                                        <a:effectLst/>
                                        <a:latin typeface="Cambria Math" panose="02040503050406030204" pitchFamily="18" charset="0"/>
                                      </a:rPr>
                                    </m:ctrlPr>
                                  </m:fPr>
                                  <m:num>
                                    <m:r>
                                      <a:rPr lang="en-US" sz="1200">
                                        <a:effectLst/>
                                        <a:latin typeface="Cambria Math" panose="02040503050406030204" pitchFamily="18" charset="0"/>
                                      </a:rPr>
                                      <m:t>𝑛</m:t>
                                    </m:r>
                                  </m:num>
                                  <m:den>
                                    <m:r>
                                      <a:rPr lang="en-US" sz="1200">
                                        <a:effectLst/>
                                        <a:latin typeface="Cambria Math" panose="02040503050406030204" pitchFamily="18" charset="0"/>
                                      </a:rPr>
                                      <m:t>𝑁</m:t>
                                    </m:r>
                                  </m:den>
                                </m:f>
                                <m:r>
                                  <a:rPr lang="en-US" sz="1200">
                                    <a:effectLst/>
                                    <a:latin typeface="Cambria Math" panose="02040503050406030204" pitchFamily="18" charset="0"/>
                                  </a:rPr>
                                  <m:t>)</m:t>
                                </m:r>
                              </m:oMath>
                            </m:oMathPara>
                          </a14:m>
                          <a:endParaRPr lang="en-US" sz="1100" dirty="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200">
                              <a:effectLst/>
                            </a:rPr>
                            <a:t>0</a:t>
                          </a:r>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200">
                              <a:effectLst/>
                            </a:rPr>
                            <a:t>0</a:t>
                          </a:r>
                          <a:endParaRPr lang="en-US" sz="1100">
                            <a:effectLst/>
                            <a:latin typeface="Calibri"/>
                            <a:ea typeface="Calibri"/>
                            <a:cs typeface="Times New Roman"/>
                          </a:endParaRPr>
                        </a:p>
                      </a:txBody>
                      <a:tcPr marL="68580" marR="68580" marT="0" marB="0" anchor="ctr"/>
                    </a:tc>
                  </a:tr>
                  <a:tr h="0">
                    <a:tc>
                      <a:txBody>
                        <a:bodyPr/>
                        <a:lstStyle/>
                        <a:p>
                          <a:pPr marL="0" marR="0" algn="ctr">
                            <a:lnSpc>
                              <a:spcPct val="150000"/>
                            </a:lnSpc>
                            <a:spcBef>
                              <a:spcPts val="0"/>
                            </a:spcBef>
                            <a:spcAft>
                              <a:spcPts val="0"/>
                            </a:spcAft>
                          </a:pPr>
                          <a:r>
                            <a:rPr lang="en-US" sz="1200">
                              <a:effectLst/>
                            </a:rPr>
                            <a:t>1</a:t>
                          </a:r>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f>
                                  <m:fPr>
                                    <m:type m:val="skw"/>
                                    <m:ctrlPr>
                                      <a:rPr lang="en-US" sz="1200" i="1">
                                        <a:effectLst/>
                                        <a:latin typeface="Cambria Math" panose="02040503050406030204" pitchFamily="18" charset="0"/>
                                      </a:rPr>
                                    </m:ctrlPr>
                                  </m:fPr>
                                  <m:num>
                                    <m:r>
                                      <a:rPr lang="en-US" sz="1200">
                                        <a:effectLst/>
                                        <a:latin typeface="Cambria Math" panose="02040503050406030204" pitchFamily="18" charset="0"/>
                                      </a:rPr>
                                      <m:t>𝑛</m:t>
                                    </m:r>
                                  </m:num>
                                  <m:den>
                                    <m:r>
                                      <a:rPr lang="en-US" sz="1200">
                                        <a:effectLst/>
                                        <a:latin typeface="Cambria Math" panose="02040503050406030204" pitchFamily="18" charset="0"/>
                                      </a:rPr>
                                      <m:t>𝑁</m:t>
                                    </m:r>
                                  </m:den>
                                </m:f>
                              </m:oMath>
                            </m:oMathPara>
                          </a14:m>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f>
                                  <m:fPr>
                                    <m:type m:val="skw"/>
                                    <m:ctrlPr>
                                      <a:rPr lang="en-US" sz="1200" i="1">
                                        <a:effectLst/>
                                        <a:latin typeface="Cambria Math" panose="02040503050406030204" pitchFamily="18" charset="0"/>
                                      </a:rPr>
                                    </m:ctrlPr>
                                  </m:fPr>
                                  <m:num>
                                    <m:r>
                                      <a:rPr lang="en-US" sz="1200">
                                        <a:effectLst/>
                                        <a:latin typeface="Cambria Math" panose="02040503050406030204" pitchFamily="18" charset="0"/>
                                      </a:rPr>
                                      <m:t>𝑛</m:t>
                                    </m:r>
                                  </m:num>
                                  <m:den>
                                    <m:r>
                                      <a:rPr lang="en-US" sz="1200">
                                        <a:effectLst/>
                                        <a:latin typeface="Cambria Math" panose="02040503050406030204" pitchFamily="18" charset="0"/>
                                      </a:rPr>
                                      <m:t>𝑁</m:t>
                                    </m:r>
                                  </m:den>
                                </m:f>
                              </m:oMath>
                            </m:oMathPara>
                          </a14:m>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f>
                                  <m:fPr>
                                    <m:type m:val="skw"/>
                                    <m:ctrlPr>
                                      <a:rPr lang="en-US" sz="1200" i="1">
                                        <a:effectLst/>
                                        <a:latin typeface="Cambria Math" panose="02040503050406030204" pitchFamily="18" charset="0"/>
                                      </a:rPr>
                                    </m:ctrlPr>
                                  </m:fPr>
                                  <m:num>
                                    <m:r>
                                      <a:rPr lang="en-US" sz="1200">
                                        <a:effectLst/>
                                        <a:latin typeface="Cambria Math" panose="02040503050406030204" pitchFamily="18" charset="0"/>
                                      </a:rPr>
                                      <m:t>𝑛</m:t>
                                    </m:r>
                                  </m:num>
                                  <m:den>
                                    <m:r>
                                      <a:rPr lang="en-US" sz="1200">
                                        <a:effectLst/>
                                        <a:latin typeface="Cambria Math" panose="02040503050406030204" pitchFamily="18" charset="0"/>
                                      </a:rPr>
                                      <m:t>𝑁</m:t>
                                    </m:r>
                                  </m:den>
                                </m:f>
                              </m:oMath>
                            </m:oMathPara>
                          </a14:m>
                          <a:endParaRPr lang="en-US" sz="1100">
                            <a:effectLst/>
                            <a:latin typeface="Calibri"/>
                            <a:ea typeface="Calibri"/>
                            <a:cs typeface="Times New Roman"/>
                          </a:endParaRPr>
                        </a:p>
                      </a:txBody>
                      <a:tcPr marL="68580" marR="68580" marT="0" marB="0" anchor="ctr"/>
                    </a:tc>
                  </a:tr>
                  <a:tr h="0">
                    <a:tc>
                      <a:txBody>
                        <a:bodyPr/>
                        <a:lstStyle/>
                        <a:p>
                          <a:pPr marL="0" marR="0" algn="ctr">
                            <a:lnSpc>
                              <a:spcPct val="150000"/>
                            </a:lnSpc>
                            <a:spcBef>
                              <a:spcPts val="0"/>
                            </a:spcBef>
                            <a:spcAft>
                              <a:spcPts val="0"/>
                            </a:spcAft>
                          </a:pPr>
                          <a:r>
                            <a:rPr lang="en-US" sz="1200">
                              <a:effectLst/>
                            </a:rPr>
                            <a:t>SUM</a:t>
                          </a:r>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200">
                              <a:effectLst/>
                            </a:rPr>
                            <a:t>1</a:t>
                          </a:r>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f>
                                  <m:fPr>
                                    <m:type m:val="skw"/>
                                    <m:ctrlPr>
                                      <a:rPr lang="en-US" sz="1200" i="1">
                                        <a:effectLst/>
                                        <a:latin typeface="Cambria Math" panose="02040503050406030204" pitchFamily="18" charset="0"/>
                                      </a:rPr>
                                    </m:ctrlPr>
                                  </m:fPr>
                                  <m:num>
                                    <m:r>
                                      <a:rPr lang="en-US" sz="1200">
                                        <a:effectLst/>
                                        <a:latin typeface="Cambria Math" panose="02040503050406030204" pitchFamily="18" charset="0"/>
                                      </a:rPr>
                                      <m:t>𝑛</m:t>
                                    </m:r>
                                  </m:num>
                                  <m:den>
                                    <m:r>
                                      <a:rPr lang="en-US" sz="1200">
                                        <a:effectLst/>
                                        <a:latin typeface="Cambria Math" panose="02040503050406030204" pitchFamily="18" charset="0"/>
                                      </a:rPr>
                                      <m:t>𝑁</m:t>
                                    </m:r>
                                  </m:den>
                                </m:f>
                              </m:oMath>
                            </m:oMathPara>
                          </a14:m>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14:m>
                            <m:oMathPara xmlns:m="http://schemas.openxmlformats.org/officeDocument/2006/math">
                              <m:oMathParaPr>
                                <m:jc m:val="centerGroup"/>
                              </m:oMathParaPr>
                              <m:oMath xmlns:m="http://schemas.openxmlformats.org/officeDocument/2006/math">
                                <m:f>
                                  <m:fPr>
                                    <m:type m:val="skw"/>
                                    <m:ctrlPr>
                                      <a:rPr lang="en-US" sz="1200" i="1">
                                        <a:effectLst/>
                                        <a:latin typeface="Cambria Math" panose="02040503050406030204" pitchFamily="18" charset="0"/>
                                      </a:rPr>
                                    </m:ctrlPr>
                                  </m:fPr>
                                  <m:num>
                                    <m:r>
                                      <a:rPr lang="en-US" sz="1200">
                                        <a:effectLst/>
                                        <a:latin typeface="Cambria Math" panose="02040503050406030204" pitchFamily="18" charset="0"/>
                                      </a:rPr>
                                      <m:t>𝑛</m:t>
                                    </m:r>
                                  </m:num>
                                  <m:den>
                                    <m:r>
                                      <a:rPr lang="en-US" sz="1200">
                                        <a:effectLst/>
                                        <a:latin typeface="Cambria Math" panose="02040503050406030204" pitchFamily="18" charset="0"/>
                                      </a:rPr>
                                      <m:t>𝑁</m:t>
                                    </m:r>
                                  </m:den>
                                </m:f>
                              </m:oMath>
                            </m:oMathPara>
                          </a14:m>
                          <a:endParaRPr lang="en-US" sz="1100" dirty="0">
                            <a:effectLst/>
                            <a:latin typeface="Calibri"/>
                            <a:ea typeface="Calibri"/>
                            <a:cs typeface="Times New Roman"/>
                          </a:endParaRPr>
                        </a:p>
                      </a:txBody>
                      <a:tcPr marL="68580" marR="68580" marT="0" marB="0" anchor="ctr"/>
                    </a:tc>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921995969"/>
                  </p:ext>
                </p:extLst>
              </p:nvPr>
            </p:nvGraphicFramePr>
            <p:xfrm>
              <a:off x="1455420" y="1842655"/>
              <a:ext cx="6080760" cy="1270000"/>
            </p:xfrm>
            <a:graphic>
              <a:graphicData uri="http://schemas.openxmlformats.org/drawingml/2006/table">
                <a:tbl>
                  <a:tblPr firstRow="1" firstCol="1" bandRow="1">
                    <a:tableStyleId>{5C22544A-7EE6-4342-B048-85BDC9FD1C3A}</a:tableStyleId>
                  </a:tblPr>
                  <a:tblGrid>
                    <a:gridCol w="1520190"/>
                    <a:gridCol w="1520190"/>
                    <a:gridCol w="1520190"/>
                    <a:gridCol w="1520190"/>
                  </a:tblGrid>
                  <a:tr h="334645">
                    <a:tc>
                      <a:txBody>
                        <a:bodyPr/>
                        <a:lstStyle/>
                        <a:p>
                          <a:pPr marL="0" marR="0" algn="ctr">
                            <a:lnSpc>
                              <a:spcPct val="150000"/>
                            </a:lnSpc>
                            <a:spcBef>
                              <a:spcPts val="0"/>
                            </a:spcBef>
                            <a:spcAft>
                              <a:spcPts val="0"/>
                            </a:spcAft>
                          </a:pPr>
                          <a:r>
                            <a:rPr lang="en-US" sz="1200" dirty="0">
                              <a:effectLst/>
                            </a:rPr>
                            <a:t>I</a:t>
                          </a:r>
                          <a:endParaRPr lang="en-US" sz="1100" dirty="0">
                            <a:effectLst/>
                            <a:latin typeface="Calibri"/>
                            <a:ea typeface="Calibri"/>
                            <a:cs typeface="Times New Roman"/>
                          </a:endParaRPr>
                        </a:p>
                      </a:txBody>
                      <a:tcPr marL="68580" marR="68580" marT="0" marB="0" anchor="ctr"/>
                    </a:tc>
                    <a:tc>
                      <a:txBody>
                        <a:bodyPr/>
                        <a:lstStyle/>
                        <a:p>
                          <a:endParaRPr lang="en-US"/>
                        </a:p>
                      </a:txBody>
                      <a:tcPr marL="68580" marR="68580" marT="0" marB="0" anchor="ctr">
                        <a:blipFill rotWithShape="1">
                          <a:blip r:embed="rId2"/>
                          <a:stretch>
                            <a:fillRect l="-100000" r="-199600" b="-450909"/>
                          </a:stretch>
                        </a:blipFill>
                      </a:tcPr>
                    </a:tc>
                    <a:tc>
                      <a:txBody>
                        <a:bodyPr/>
                        <a:lstStyle/>
                        <a:p>
                          <a:endParaRPr lang="en-US"/>
                        </a:p>
                      </a:txBody>
                      <a:tcPr marL="68580" marR="68580" marT="0" marB="0" anchor="ctr">
                        <a:blipFill rotWithShape="1">
                          <a:blip r:embed="rId2"/>
                          <a:stretch>
                            <a:fillRect l="-200803" r="-100402" b="-450909"/>
                          </a:stretch>
                        </a:blipFill>
                      </a:tcPr>
                    </a:tc>
                    <a:tc>
                      <a:txBody>
                        <a:bodyPr/>
                        <a:lstStyle/>
                        <a:p>
                          <a:endParaRPr lang="en-US"/>
                        </a:p>
                      </a:txBody>
                      <a:tcPr marL="68580" marR="68580" marT="0" marB="0" anchor="ctr">
                        <a:blipFill rotWithShape="1">
                          <a:blip r:embed="rId2"/>
                          <a:stretch>
                            <a:fillRect l="-300803" r="-402" b="-450909"/>
                          </a:stretch>
                        </a:blipFill>
                      </a:tcPr>
                    </a:tc>
                  </a:tr>
                  <a:tr h="311785">
                    <a:tc>
                      <a:txBody>
                        <a:bodyPr/>
                        <a:lstStyle/>
                        <a:p>
                          <a:pPr marL="0" marR="0" algn="ctr">
                            <a:lnSpc>
                              <a:spcPct val="150000"/>
                            </a:lnSpc>
                            <a:spcBef>
                              <a:spcPts val="0"/>
                            </a:spcBef>
                            <a:spcAft>
                              <a:spcPts val="0"/>
                            </a:spcAft>
                          </a:pPr>
                          <a:r>
                            <a:rPr lang="en-US" sz="1200">
                              <a:effectLst/>
                            </a:rPr>
                            <a:t>0</a:t>
                          </a:r>
                          <a:endParaRPr lang="en-US" sz="1100">
                            <a:effectLst/>
                            <a:latin typeface="Calibri"/>
                            <a:ea typeface="Calibri"/>
                            <a:cs typeface="Times New Roman"/>
                          </a:endParaRPr>
                        </a:p>
                      </a:txBody>
                      <a:tcPr marL="68580" marR="68580" marT="0" marB="0" anchor="ctr"/>
                    </a:tc>
                    <a:tc>
                      <a:txBody>
                        <a:bodyPr/>
                        <a:lstStyle/>
                        <a:p>
                          <a:endParaRPr lang="en-US"/>
                        </a:p>
                      </a:txBody>
                      <a:tcPr marL="68580" marR="68580" marT="0" marB="0" anchor="ctr">
                        <a:blipFill rotWithShape="1">
                          <a:blip r:embed="rId2"/>
                          <a:stretch>
                            <a:fillRect l="-100000" t="-107843" r="-199600" b="-386275"/>
                          </a:stretch>
                        </a:blipFill>
                      </a:tcPr>
                    </a:tc>
                    <a:tc>
                      <a:txBody>
                        <a:bodyPr/>
                        <a:lstStyle/>
                        <a:p>
                          <a:pPr marL="0" marR="0" algn="ctr">
                            <a:lnSpc>
                              <a:spcPct val="150000"/>
                            </a:lnSpc>
                            <a:spcBef>
                              <a:spcPts val="0"/>
                            </a:spcBef>
                            <a:spcAft>
                              <a:spcPts val="0"/>
                            </a:spcAft>
                          </a:pPr>
                          <a:r>
                            <a:rPr lang="en-US" sz="1200">
                              <a:effectLst/>
                            </a:rPr>
                            <a:t>0</a:t>
                          </a:r>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200">
                              <a:effectLst/>
                            </a:rPr>
                            <a:t>0</a:t>
                          </a:r>
                          <a:endParaRPr lang="en-US" sz="1100">
                            <a:effectLst/>
                            <a:latin typeface="Calibri"/>
                            <a:ea typeface="Calibri"/>
                            <a:cs typeface="Times New Roman"/>
                          </a:endParaRPr>
                        </a:p>
                      </a:txBody>
                      <a:tcPr marL="68580" marR="68580" marT="0" marB="0" anchor="ctr"/>
                    </a:tc>
                  </a:tr>
                  <a:tr h="311785">
                    <a:tc>
                      <a:txBody>
                        <a:bodyPr/>
                        <a:lstStyle/>
                        <a:p>
                          <a:pPr marL="0" marR="0" algn="ctr">
                            <a:lnSpc>
                              <a:spcPct val="150000"/>
                            </a:lnSpc>
                            <a:spcBef>
                              <a:spcPts val="0"/>
                            </a:spcBef>
                            <a:spcAft>
                              <a:spcPts val="0"/>
                            </a:spcAft>
                          </a:pPr>
                          <a:r>
                            <a:rPr lang="en-US" sz="1200">
                              <a:effectLst/>
                            </a:rPr>
                            <a:t>1</a:t>
                          </a:r>
                          <a:endParaRPr lang="en-US" sz="1100">
                            <a:effectLst/>
                            <a:latin typeface="Calibri"/>
                            <a:ea typeface="Calibri"/>
                            <a:cs typeface="Times New Roman"/>
                          </a:endParaRPr>
                        </a:p>
                      </a:txBody>
                      <a:tcPr marL="68580" marR="68580" marT="0" marB="0" anchor="ctr"/>
                    </a:tc>
                    <a:tc>
                      <a:txBody>
                        <a:bodyPr/>
                        <a:lstStyle/>
                        <a:p>
                          <a:endParaRPr lang="en-US"/>
                        </a:p>
                      </a:txBody>
                      <a:tcPr marL="68580" marR="68580" marT="0" marB="0" anchor="ctr">
                        <a:blipFill rotWithShape="1">
                          <a:blip r:embed="rId2"/>
                          <a:stretch>
                            <a:fillRect l="-100000" t="-203846" r="-199600" b="-278846"/>
                          </a:stretch>
                        </a:blipFill>
                      </a:tcPr>
                    </a:tc>
                    <a:tc>
                      <a:txBody>
                        <a:bodyPr/>
                        <a:lstStyle/>
                        <a:p>
                          <a:endParaRPr lang="en-US"/>
                        </a:p>
                      </a:txBody>
                      <a:tcPr marL="68580" marR="68580" marT="0" marB="0" anchor="ctr">
                        <a:blipFill rotWithShape="1">
                          <a:blip r:embed="rId2"/>
                          <a:stretch>
                            <a:fillRect l="-200803" t="-203846" r="-100402" b="-278846"/>
                          </a:stretch>
                        </a:blipFill>
                      </a:tcPr>
                    </a:tc>
                    <a:tc>
                      <a:txBody>
                        <a:bodyPr/>
                        <a:lstStyle/>
                        <a:p>
                          <a:endParaRPr lang="en-US"/>
                        </a:p>
                      </a:txBody>
                      <a:tcPr marL="68580" marR="68580" marT="0" marB="0" anchor="ctr">
                        <a:blipFill rotWithShape="1">
                          <a:blip r:embed="rId2"/>
                          <a:stretch>
                            <a:fillRect l="-300803" t="-203846" r="-402" b="-278846"/>
                          </a:stretch>
                        </a:blipFill>
                      </a:tcPr>
                    </a:tc>
                  </a:tr>
                  <a:tr h="311785">
                    <a:tc>
                      <a:txBody>
                        <a:bodyPr/>
                        <a:lstStyle/>
                        <a:p>
                          <a:pPr marL="0" marR="0" algn="ctr">
                            <a:lnSpc>
                              <a:spcPct val="150000"/>
                            </a:lnSpc>
                            <a:spcBef>
                              <a:spcPts val="0"/>
                            </a:spcBef>
                            <a:spcAft>
                              <a:spcPts val="0"/>
                            </a:spcAft>
                          </a:pPr>
                          <a:r>
                            <a:rPr lang="en-US" sz="1200">
                              <a:effectLst/>
                            </a:rPr>
                            <a:t>SUM</a:t>
                          </a:r>
                          <a:endParaRPr lang="en-US" sz="1100">
                            <a:effectLst/>
                            <a:latin typeface="Calibri"/>
                            <a:ea typeface="Calibri"/>
                            <a:cs typeface="Times New Roman"/>
                          </a:endParaRPr>
                        </a:p>
                      </a:txBody>
                      <a:tcPr marL="68580" marR="68580" marT="0" marB="0" anchor="ctr"/>
                    </a:tc>
                    <a:tc>
                      <a:txBody>
                        <a:bodyPr/>
                        <a:lstStyle/>
                        <a:p>
                          <a:pPr marL="0" marR="0" algn="ctr">
                            <a:lnSpc>
                              <a:spcPct val="150000"/>
                            </a:lnSpc>
                            <a:spcBef>
                              <a:spcPts val="0"/>
                            </a:spcBef>
                            <a:spcAft>
                              <a:spcPts val="0"/>
                            </a:spcAft>
                          </a:pPr>
                          <a:r>
                            <a:rPr lang="en-US" sz="1200">
                              <a:effectLst/>
                            </a:rPr>
                            <a:t>1</a:t>
                          </a:r>
                          <a:endParaRPr lang="en-US" sz="1100">
                            <a:effectLst/>
                            <a:latin typeface="Calibri"/>
                            <a:ea typeface="Calibri"/>
                            <a:cs typeface="Times New Roman"/>
                          </a:endParaRPr>
                        </a:p>
                      </a:txBody>
                      <a:tcPr marL="68580" marR="68580" marT="0" marB="0" anchor="ctr"/>
                    </a:tc>
                    <a:tc>
                      <a:txBody>
                        <a:bodyPr/>
                        <a:lstStyle/>
                        <a:p>
                          <a:endParaRPr lang="en-US"/>
                        </a:p>
                      </a:txBody>
                      <a:tcPr marL="68580" marR="68580" marT="0" marB="0" anchor="ctr">
                        <a:blipFill rotWithShape="1">
                          <a:blip r:embed="rId2"/>
                          <a:stretch>
                            <a:fillRect l="-200803" t="-309804" r="-100402" b="-184314"/>
                          </a:stretch>
                        </a:blipFill>
                      </a:tcPr>
                    </a:tc>
                    <a:tc>
                      <a:txBody>
                        <a:bodyPr/>
                        <a:lstStyle/>
                        <a:p>
                          <a:endParaRPr lang="en-US"/>
                        </a:p>
                      </a:txBody>
                      <a:tcPr marL="68580" marR="68580" marT="0" marB="0" anchor="ctr">
                        <a:blipFill rotWithShape="1">
                          <a:blip r:embed="rId2"/>
                          <a:stretch>
                            <a:fillRect l="-300803" t="-309804" r="-402" b="-184314"/>
                          </a:stretch>
                        </a:blipFill>
                      </a:tcPr>
                    </a:tc>
                  </a:tr>
                </a:tbl>
              </a:graphicData>
            </a:graphic>
          </p:graphicFrame>
        </mc:Fallback>
      </mc:AlternateContent>
      <p:sp>
        <p:nvSpPr>
          <p:cNvPr id="8" name="Rectangle 2"/>
          <p:cNvSpPr>
            <a:spLocks noChangeArrowheads="1"/>
          </p:cNvSpPr>
          <p:nvPr/>
        </p:nvSpPr>
        <p:spPr bwMode="auto">
          <a:xfrm>
            <a:off x="838200" y="1200091"/>
            <a:ext cx="441146"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1. </a:t>
            </a:r>
            <a:endParaRPr kumimoji="0" lang="en-US"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mc:AlternateContent xmlns:mc="http://schemas.openxmlformats.org/markup-compatibility/2006" xmlns:a14="http://schemas.microsoft.com/office/drawing/2010/main">
        <mc:Choice Requires="a14">
          <p:sp>
            <p:nvSpPr>
              <p:cNvPr id="9" name="Rectangle 8"/>
              <p:cNvSpPr/>
              <p:nvPr/>
            </p:nvSpPr>
            <p:spPr>
              <a:xfrm>
                <a:off x="1058772" y="3733800"/>
                <a:ext cx="6485027" cy="1786579"/>
              </a:xfrm>
              <a:prstGeom prst="rect">
                <a:avLst/>
              </a:prstGeom>
            </p:spPr>
            <p:txBody>
              <a:bodyPr wrap="square">
                <a:spAutoFit/>
              </a:bodyPr>
              <a:lstStyle/>
              <a:p>
                <a:pPr>
                  <a:lnSpc>
                    <a:spcPct val="150000"/>
                  </a:lnSpc>
                </a:pPr>
                <a:r>
                  <a:rPr lang="en-US" sz="2400" dirty="0">
                    <a:latin typeface="Times New Roman" pitchFamily="18" charset="0"/>
                    <a:cs typeface="Times New Roman" pitchFamily="18" charset="0"/>
                  </a:rPr>
                  <a:t>2. </a:t>
                </a:r>
                <a14:m>
                  <m:oMath xmlns:m="http://schemas.openxmlformats.org/officeDocument/2006/math">
                    <m:sSub>
                      <m:sSubPr>
                        <m:ctrlPr>
                          <a:rPr lang="en-US" sz="2400" i="1">
                            <a:latin typeface="Cambria Math" panose="02040503050406030204" pitchFamily="18" charset="0"/>
                          </a:rPr>
                        </m:ctrlPr>
                      </m:sSubPr>
                      <m:e>
                        <m:r>
                          <a:rPr lang="en-US" sz="2400" i="1">
                            <a:latin typeface="Cambria Math" panose="02040503050406030204" pitchFamily="18" charset="0"/>
                          </a:rPr>
                          <m:t>𝐸</m:t>
                        </m:r>
                        <m:r>
                          <a:rPr lang="en-US" sz="2400" i="1">
                            <a:latin typeface="Cambria Math" panose="02040503050406030204" pitchFamily="18" charset="0"/>
                          </a:rPr>
                          <m:t>(</m:t>
                        </m:r>
                        <m:r>
                          <a:rPr lang="en-US" sz="2400" i="1">
                            <a:latin typeface="Cambria Math" panose="02040503050406030204" pitchFamily="18" charset="0"/>
                          </a:rPr>
                          <m:t>𝐼</m:t>
                        </m:r>
                      </m:e>
                      <m:sub>
                        <m:r>
                          <a:rPr lang="en-US" sz="2400" i="1">
                            <a:latin typeface="Cambria Math" panose="02040503050406030204" pitchFamily="18" charset="0"/>
                          </a:rPr>
                          <m:t>𝑖</m:t>
                        </m:r>
                      </m:sub>
                    </m:sSub>
                    <m:r>
                      <a:rPr lang="en-US" sz="2400" i="1">
                        <a:latin typeface="Cambria Math" panose="02040503050406030204" pitchFamily="18" charset="0"/>
                      </a:rPr>
                      <m:t>)=</m:t>
                    </m:r>
                    <m:f>
                      <m:fPr>
                        <m:type m:val="skw"/>
                        <m:ctrlPr>
                          <a:rPr lang="en-US" sz="2400" i="1">
                            <a:latin typeface="Cambria Math" panose="02040503050406030204" pitchFamily="18" charset="0"/>
                          </a:rPr>
                        </m:ctrlPr>
                      </m:fPr>
                      <m:num>
                        <m:r>
                          <a:rPr lang="en-US" sz="2400" i="1">
                            <a:latin typeface="Cambria Math" panose="02040503050406030204" pitchFamily="18" charset="0"/>
                          </a:rPr>
                          <m:t>𝑛</m:t>
                        </m:r>
                      </m:num>
                      <m:den>
                        <m:r>
                          <a:rPr lang="en-US" sz="2400" i="1">
                            <a:latin typeface="Cambria Math" panose="02040503050406030204" pitchFamily="18" charset="0"/>
                          </a:rPr>
                          <m:t>𝑁</m:t>
                        </m:r>
                      </m:den>
                    </m:f>
                  </m:oMath>
                </a14:m>
                <a:r>
                  <a:rPr lang="en-US" sz="2400" dirty="0">
                    <a:latin typeface="Times New Roman" pitchFamily="18" charset="0"/>
                    <a:cs typeface="Times New Roman" pitchFamily="18" charset="0"/>
                  </a:rPr>
                  <a:t> and </a:t>
                </a:r>
                <a14:m>
                  <m:oMath xmlns:m="http://schemas.openxmlformats.org/officeDocument/2006/math">
                    <m:r>
                      <a:rPr lang="en-US" sz="2400" i="1">
                        <a:latin typeface="Cambria Math" panose="02040503050406030204" pitchFamily="18" charset="0"/>
                      </a:rPr>
                      <m:t>𝑣𝑎𝑟</m:t>
                    </m:r>
                    <m:d>
                      <m:dPr>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i="1">
                                <a:latin typeface="Cambria Math" panose="02040503050406030204" pitchFamily="18" charset="0"/>
                              </a:rPr>
                              <m:t>𝑖</m:t>
                            </m:r>
                          </m:sub>
                        </m:sSub>
                      </m:e>
                    </m:d>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𝑛</m:t>
                        </m:r>
                      </m:num>
                      <m:den>
                        <m:r>
                          <a:rPr lang="en-US" sz="2400" i="1">
                            <a:latin typeface="Cambria Math" panose="02040503050406030204" pitchFamily="18" charset="0"/>
                          </a:rPr>
                          <m:t>𝑁</m:t>
                        </m:r>
                      </m:den>
                    </m:f>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𝑁</m:t>
                        </m:r>
                        <m:r>
                          <a:rPr lang="en-US" sz="2400" i="1">
                            <a:latin typeface="Cambria Math" panose="02040503050406030204" pitchFamily="18" charset="0"/>
                          </a:rPr>
                          <m:t>−</m:t>
                        </m:r>
                        <m:r>
                          <a:rPr lang="en-US" sz="2400" i="1">
                            <a:latin typeface="Cambria Math" panose="02040503050406030204" pitchFamily="18" charset="0"/>
                          </a:rPr>
                          <m:t>𝑛</m:t>
                        </m:r>
                      </m:num>
                      <m:den>
                        <m:r>
                          <a:rPr lang="en-US" sz="2400" i="1">
                            <a:latin typeface="Cambria Math" panose="02040503050406030204" pitchFamily="18" charset="0"/>
                          </a:rPr>
                          <m:t>𝑁</m:t>
                        </m:r>
                      </m:den>
                    </m:f>
                    <m:r>
                      <a:rPr lang="en-US" sz="2400" i="1">
                        <a:latin typeface="Cambria Math" panose="02040503050406030204" pitchFamily="18" charset="0"/>
                      </a:rPr>
                      <m:t>)</m:t>
                    </m:r>
                  </m:oMath>
                </a14:m>
                <a:endParaRPr lang="en-US" sz="2400" dirty="0">
                  <a:latin typeface="Times New Roman" pitchFamily="18" charset="0"/>
                  <a:cs typeface="Times New Roman" pitchFamily="18" charset="0"/>
                </a:endParaRPr>
              </a:p>
              <a:p>
                <a:pPr>
                  <a:lnSpc>
                    <a:spcPct val="150000"/>
                  </a:lnSpc>
                </a:pPr>
                <a:r>
                  <a:rPr lang="en-US" sz="2400" dirty="0">
                    <a:latin typeface="Times New Roman" pitchFamily="18" charset="0"/>
                    <a:cs typeface="Times New Roman" pitchFamily="18" charset="0"/>
                  </a:rPr>
                  <a:t>3. </a:t>
                </a:r>
                <a14:m>
                  <m:oMath xmlns:m="http://schemas.openxmlformats.org/officeDocument/2006/math">
                    <m:r>
                      <a:rPr lang="en-US" sz="2400" i="1">
                        <a:latin typeface="Cambria Math" panose="02040503050406030204" pitchFamily="18" charset="0"/>
                      </a:rPr>
                      <m:t>𝑐𝑜𝑣</m:t>
                    </m:r>
                    <m:d>
                      <m:dPr>
                        <m:ctrlPr>
                          <a:rPr lang="en-US" sz="2400" i="1">
                            <a:latin typeface="Cambria Math" panose="02040503050406030204" pitchFamily="18" charset="0"/>
                          </a:rPr>
                        </m:ctrlPr>
                      </m:dPr>
                      <m:e>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i="1">
                                <a:latin typeface="Cambria Math" panose="02040503050406030204" pitchFamily="18" charset="0"/>
                              </a:rPr>
                              <m:t>𝑖</m:t>
                            </m:r>
                          </m:sub>
                        </m:sSub>
                        <m:r>
                          <a:rPr lang="en-US" sz="2400" i="1">
                            <a:latin typeface="Cambria Math" panose="02040503050406030204" pitchFamily="18" charset="0"/>
                          </a:rPr>
                          <m:t>.</m:t>
                        </m:r>
                        <m:sSub>
                          <m:sSubPr>
                            <m:ctrlPr>
                              <a:rPr lang="en-US" sz="2400" i="1">
                                <a:latin typeface="Cambria Math" panose="02040503050406030204" pitchFamily="18" charset="0"/>
                              </a:rPr>
                            </m:ctrlPr>
                          </m:sSubPr>
                          <m:e>
                            <m:r>
                              <a:rPr lang="en-US" sz="2400" i="1">
                                <a:latin typeface="Cambria Math" panose="02040503050406030204" pitchFamily="18" charset="0"/>
                              </a:rPr>
                              <m:t>𝐼</m:t>
                            </m:r>
                          </m:e>
                          <m:sub>
                            <m:r>
                              <a:rPr lang="en-US" sz="2400" i="1">
                                <a:latin typeface="Cambria Math" panose="02040503050406030204" pitchFamily="18" charset="0"/>
                              </a:rPr>
                              <m:t>𝑗</m:t>
                            </m:r>
                          </m:sub>
                        </m:sSub>
                      </m:e>
                    </m:d>
                    <m:r>
                      <a:rPr lang="en-US" sz="2400" i="1">
                        <a:latin typeface="Cambria Math" panose="02040503050406030204" pitchFamily="18" charset="0"/>
                      </a:rPr>
                      <m:t>=</m:t>
                    </m:r>
                    <m:f>
                      <m:fPr>
                        <m:ctrlPr>
                          <a:rPr lang="en-US" sz="2400" i="1">
                            <a:latin typeface="Cambria Math" panose="02040503050406030204" pitchFamily="18" charset="0"/>
                          </a:rPr>
                        </m:ctrlPr>
                      </m:fPr>
                      <m:num>
                        <m:r>
                          <a:rPr lang="en-US" sz="2400" i="1">
                            <a:latin typeface="Cambria Math" panose="02040503050406030204" pitchFamily="18" charset="0"/>
                          </a:rPr>
                          <m:t>−</m:t>
                        </m:r>
                        <m:r>
                          <a:rPr lang="en-US" sz="2400" i="1">
                            <a:latin typeface="Cambria Math" panose="02040503050406030204" pitchFamily="18" charset="0"/>
                          </a:rPr>
                          <m:t>𝑛</m:t>
                        </m:r>
                        <m:r>
                          <a:rPr lang="en-US" sz="2400" i="1">
                            <a:latin typeface="Cambria Math" panose="02040503050406030204" pitchFamily="18" charset="0"/>
                          </a:rPr>
                          <m:t>(</m:t>
                        </m:r>
                        <m:r>
                          <a:rPr lang="en-US" sz="2400" i="1">
                            <a:latin typeface="Cambria Math" panose="02040503050406030204" pitchFamily="18" charset="0"/>
                          </a:rPr>
                          <m:t>𝑁</m:t>
                        </m:r>
                        <m:r>
                          <a:rPr lang="en-US" sz="2400" i="1">
                            <a:latin typeface="Cambria Math" panose="02040503050406030204" pitchFamily="18" charset="0"/>
                          </a:rPr>
                          <m:t>−</m:t>
                        </m:r>
                        <m:r>
                          <a:rPr lang="en-US" sz="2400" i="1">
                            <a:latin typeface="Cambria Math" panose="02040503050406030204" pitchFamily="18" charset="0"/>
                          </a:rPr>
                          <m:t>𝑛</m:t>
                        </m:r>
                        <m:r>
                          <a:rPr lang="en-US" sz="2400" i="1">
                            <a:latin typeface="Cambria Math" panose="02040503050406030204" pitchFamily="18" charset="0"/>
                          </a:rPr>
                          <m:t>)</m:t>
                        </m:r>
                      </m:num>
                      <m:den>
                        <m:sSup>
                          <m:sSupPr>
                            <m:ctrlPr>
                              <a:rPr lang="en-US" sz="2400" i="1">
                                <a:latin typeface="Cambria Math" panose="02040503050406030204" pitchFamily="18" charset="0"/>
                              </a:rPr>
                            </m:ctrlPr>
                          </m:sSupPr>
                          <m:e>
                            <m:r>
                              <a:rPr lang="en-US" sz="2400" i="1">
                                <a:latin typeface="Cambria Math" panose="02040503050406030204" pitchFamily="18" charset="0"/>
                              </a:rPr>
                              <m:t>𝑁</m:t>
                            </m:r>
                          </m:e>
                          <m:sup>
                            <m:r>
                              <a:rPr lang="en-US" sz="2400" i="1">
                                <a:latin typeface="Cambria Math" panose="02040503050406030204" pitchFamily="18" charset="0"/>
                              </a:rPr>
                              <m:t>2</m:t>
                            </m:r>
                          </m:sup>
                        </m:sSup>
                        <m:r>
                          <a:rPr lang="en-US" sz="2400" i="1">
                            <a:latin typeface="Cambria Math" panose="02040503050406030204" pitchFamily="18" charset="0"/>
                          </a:rPr>
                          <m:t>(</m:t>
                        </m:r>
                        <m:r>
                          <a:rPr lang="en-US" sz="2400" i="1">
                            <a:latin typeface="Cambria Math" panose="02040503050406030204" pitchFamily="18" charset="0"/>
                          </a:rPr>
                          <m:t>𝑁</m:t>
                        </m:r>
                        <m:r>
                          <a:rPr lang="en-US" sz="2400" i="1">
                            <a:latin typeface="Cambria Math" panose="02040503050406030204" pitchFamily="18" charset="0"/>
                          </a:rPr>
                          <m:t>−1)</m:t>
                        </m:r>
                      </m:den>
                    </m:f>
                  </m:oMath>
                </a14:m>
                <a:endParaRPr lang="en-US" sz="2400" dirty="0">
                  <a:latin typeface="Times New Roman" pitchFamily="18" charset="0"/>
                  <a:cs typeface="Times New Roman" pitchFamily="18" charset="0"/>
                </a:endParaRPr>
              </a:p>
            </p:txBody>
          </p:sp>
        </mc:Choice>
        <mc:Fallback xmlns="">
          <p:sp>
            <p:nvSpPr>
              <p:cNvPr id="9" name="Rectangle 8"/>
              <p:cNvSpPr>
                <a:spLocks noRot="1" noChangeAspect="1" noMove="1" noResize="1" noEditPoints="1" noAdjustHandles="1" noChangeArrowheads="1" noChangeShapeType="1" noTextEdit="1"/>
              </p:cNvSpPr>
              <p:nvPr/>
            </p:nvSpPr>
            <p:spPr>
              <a:xfrm>
                <a:off x="1058772" y="3733800"/>
                <a:ext cx="6485027" cy="1786579"/>
              </a:xfrm>
              <a:prstGeom prst="rect">
                <a:avLst/>
              </a:prstGeom>
              <a:blipFill rotWithShape="1">
                <a:blip r:embed="rId3"/>
                <a:stretch>
                  <a:fillRect l="-1505"/>
                </a:stretch>
              </a:blipFill>
            </p:spPr>
            <p:txBody>
              <a:bodyPr/>
              <a:lstStyle/>
              <a:p>
                <a:r>
                  <a:rPr lang="en-US">
                    <a:noFill/>
                  </a:rPr>
                  <a:t> </a:t>
                </a:r>
              </a:p>
            </p:txBody>
          </p:sp>
        </mc:Fallback>
      </mc:AlternateContent>
    </p:spTree>
    <p:extLst>
      <p:ext uri="{BB962C8B-B14F-4D97-AF65-F5344CB8AC3E}">
        <p14:creationId xmlns:p14="http://schemas.microsoft.com/office/powerpoint/2010/main" val="12728484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TotalTime>
  <Words>591</Words>
  <Application>Microsoft Office PowerPoint</Application>
  <PresentationFormat>On-screen Show (4:3)</PresentationFormat>
  <Paragraphs>242</Paragraphs>
  <Slides>27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27</vt:i4>
      </vt:variant>
    </vt:vector>
  </HeadingPairs>
  <TitlesOfParts>
    <vt:vector size="32" baseType="lpstr">
      <vt:lpstr>Arial</vt:lpstr>
      <vt:lpstr>Calibri</vt:lpstr>
      <vt:lpstr>Cambria Math</vt:lpstr>
      <vt:lpstr>Times New Roman</vt:lpstr>
      <vt:lpstr>Office Theme</vt:lpstr>
      <vt:lpstr>Simple Random Sampling</vt:lpstr>
      <vt:lpstr>Introduction</vt:lpstr>
      <vt:lpstr>Simple Random Sampling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Best Linear Unbiased Estimator (BLUE)</vt:lpstr>
      <vt:lpstr>Best Linear Unbiased Estimator (BLUE) (Contd.)</vt:lpstr>
      <vt:lpstr>PowerPoint Presentation</vt:lpstr>
      <vt:lpstr>Best Linear Unbiased Estimator (BLUE) (Contd.)</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Simple Random Sampling</dc:title>
  <dc:creator>Lenovo</dc:creator>
  <cp:lastModifiedBy>Dr Asifa</cp:lastModifiedBy>
  <cp:revision>29</cp:revision>
  <dcterms:created xsi:type="dcterms:W3CDTF">2020-09-27T16:53:57Z</dcterms:created>
  <dcterms:modified xsi:type="dcterms:W3CDTF">2020-09-29T06:04:33Z</dcterms:modified>
</cp:coreProperties>
</file>