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68FC5-CE3E-4B25-BFCD-23DFE6354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B3A8A-A3E3-4D02-AC76-30BB4CFB2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0F142-4BC3-4C80-81B4-3E3A6761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8E3E3-D319-4D4B-8C8D-34133F80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BEAD-5EE2-4576-BB29-7A4FFE62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6CF7-A3DB-4AFC-AF42-7D243345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724F8-F6BD-4F38-BEF9-27CCBB557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8514B-45A8-4424-9701-24B90959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8BEBE-4355-4B05-8CFB-C7D099A2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EF370-D21F-4989-843D-E140FD579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1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32AB7-32FF-446E-A348-8432C6A20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AD182-E243-46E4-BFE5-E7C85B2FA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0A8DE-55A9-432E-B3E8-F74D9A75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E054F-A204-40D7-B8DA-C423C254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57E23-A8D9-4705-A44C-DF205F15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5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FD3B1-D35C-4036-ABAF-6F2057733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E161C-4193-4439-A2F5-BE28FD700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4426C-4F54-47CF-8206-FBA343E7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F7BA1-B9DA-4571-AB9D-FFBF402E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32DC1-EDA5-4A89-B8D7-9E33F44B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D1C88-FA75-45B6-B0BA-8978BA2F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81345-BB63-4507-91D6-1D7D1B79F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A243F-53A1-495B-8B21-54AAD6A4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AA2FC-6C08-4F79-93F9-50908EAA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3BBE-7C2E-462C-BDF0-FEC76CDA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CBF7-B5DE-4A80-ABFB-23F347548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82CE0-0B00-4FAF-9BBA-71DDCF0AF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279E2-D062-4563-B371-21A811E61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D5954-960B-417F-8F89-CA77AA6F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F2B24-CFA9-46B4-A54D-EE1AD0D6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17E43-45D0-4008-A343-07F32EF2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7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036E-DBF4-4B31-B580-61505E4C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596C6-2306-44D4-896E-DD3A1DFBE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7CABB-BB7A-469B-9ACE-06509E8AF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AD985-2045-4363-99DE-DB93F4AF4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E1DFA-303B-4E6A-8FC3-4984FC08C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462174-6873-4804-9512-3C9E5F0E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5E644-2E3E-48E4-A8E8-05ADB0D84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BE6D03-02D9-45D6-AAE0-1030FC7B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3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F026-7DB1-422C-A6CE-28693035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4DE86-E5AD-4F1B-9894-1D46F9F8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20B1D-D79F-463F-8E78-2E23F72F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7BAB7-9395-453E-AF28-EB77CDD5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5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C9875-654B-4992-BE4A-7E68AEC1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CCB7B-7B6D-45C3-8CF7-48B7FD03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2D2B7-13AB-4121-B96F-473D6188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9FBA-0BDA-4FEB-B7EA-C379B0C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21EA-3A28-48C9-BB6A-45117F36D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D102B-59F8-45FF-B22D-E200AABF7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502BD-912A-4664-BABA-34EBF8BD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1695B-E89E-422F-BC46-41F23E09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3F621-8B76-46EB-B7A2-B7B164CB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5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5FDD-7CC2-4F4C-B4A7-D020C605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630D1-413B-4B43-A04E-9792E520E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2C98A-7147-4266-B119-AAFCB3DE8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9B392-4D90-40EA-B284-A933BFD9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BE5E2-8E4C-41BC-8A3D-B72BE968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6CF63-EC05-47F2-9270-CFE6B42D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3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FEF9A-C792-4778-9B68-FA2A90CD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9D6B4-55B5-457C-8BFB-18AE14259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DC296-140C-4CAF-83E8-908218D85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4D06-91C6-47AA-B973-23EA2FA31E1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DCCB-A062-44DE-BC0F-F8EA17256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97969-A062-48AA-8C8B-0534652AB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9C27-742E-4D32-B9FF-B7F6DC1C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0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DF568-96BA-4094-9C06-BF807493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859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Confidence interval for difference between two location parameters: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FB343A-E564-4A9B-B63B-BCC891A66F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3718"/>
                <a:ext cx="10515600" cy="4573245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b="1" u="sng" dirty="0">
                    <a:latin typeface="+mj-lt"/>
                  </a:rPr>
                  <a:t>Assumptions: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>
                    <a:latin typeface="+mj-lt"/>
                  </a:rPr>
                  <a:t>The assumptions underlying the construction of a C.I by this procedure are as follows: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+mj-lt"/>
                  </a:rPr>
                  <a:t>The data consist of two random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,…,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from population 1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,…,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from population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+mj-lt"/>
                  </a:rPr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+mj-lt"/>
                  </a:rPr>
                  <a:t>The two samples are independent.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+mj-lt"/>
                  </a:rPr>
                  <a:t>The distribution functions of the two populations are identical except for a possible difference in location parameters.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>
                    <a:latin typeface="+mj-lt"/>
                  </a:rPr>
                  <a:t>We may use either a graphical or an arithmetic method to construct confidence intervals based on the Mann-Whitney test.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FB343A-E564-4A9B-B63B-BCC891A66F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3718"/>
                <a:ext cx="10515600" cy="4573245"/>
              </a:xfrm>
              <a:blipFill>
                <a:blip r:embed="rId2"/>
                <a:stretch>
                  <a:fillRect l="-928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50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F302-539A-4083-9368-D2D13670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00966"/>
          </a:xfrm>
        </p:spPr>
        <p:txBody>
          <a:bodyPr/>
          <a:lstStyle/>
          <a:p>
            <a:r>
              <a:rPr lang="en-US" b="1" u="sng" dirty="0"/>
              <a:t>Graphical Method: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3BF24-B194-4D46-9630-24343ED29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7280"/>
                <a:ext cx="10515600" cy="507968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To use the graphical method: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We begin with an X-axis and a Y-axis intersecting at the origin(0,0). Both axes use the same scale.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We locate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 Y values on the vertical axis and draw lines parallel to the horizontal axis through their corresponding points. Similarly, we plot points corresponding to the X values on the horizontal axis and draw lines parallel to the vertical axis through these points.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The same constant may be subtracted from each value of X and Y to bring the lines closer to the origin.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We draw dots at each intersection of a horizontal line with a vertical line.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To represent any duplicate values of either variable, we can circle the first dot at an intersection once for each additional value.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1" smtClean="0"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Draw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 line leaving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 points on its left or on the line. Also, draw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 line leaving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 points on its right or on the line.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>
                    <a:latin typeface="+mj-lt"/>
                    <a:cs typeface="Times New Roman" panose="02020603050405020304" pitchFamily="18" charset="0"/>
                  </a:rPr>
                  <a:t>L: Point at which upper cuts 			U: Point at which lower cuts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1800" dirty="0">
                  <a:latin typeface="+mj-lt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endParaRPr lang="en-US" sz="18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3BF24-B194-4D46-9630-24343ED29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7280"/>
                <a:ext cx="10515600" cy="5079683"/>
              </a:xfrm>
              <a:blipFill>
                <a:blip r:embed="rId2"/>
                <a:stretch>
                  <a:fillRect l="-522" r="-232" b="-8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380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7470-2867-4DFD-8258-96B1DFD3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r>
              <a:rPr lang="en-US" b="1" u="sng" dirty="0"/>
              <a:t>Arithmetic Method: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3F3883-3E20-474B-9FEF-316284EF8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0455"/>
                <a:ext cx="10515600" cy="42136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The arithmetic method is easier to use, for this:</a:t>
                </a:r>
              </a:p>
              <a:p>
                <a:r>
                  <a:rPr lang="en-US" sz="2400" dirty="0">
                    <a:latin typeface="+mj-lt"/>
                  </a:rPr>
                  <a:t>Arrange the values in each sample.</a:t>
                </a:r>
              </a:p>
              <a:p>
                <a:r>
                  <a:rPr lang="en-US" sz="2400" dirty="0">
                    <a:latin typeface="+mj-lt"/>
                  </a:rPr>
                  <a:t>Find the differences by subtracting each Y value from each X Value and arrange the differences.</a:t>
                </a:r>
              </a:p>
              <a:p>
                <a:r>
                  <a:rPr lang="en-US" sz="2400" dirty="0">
                    <a:latin typeface="+mj-lt"/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in Table A.7 corresponding 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400" dirty="0">
                    <a:latin typeface="+mj-lt"/>
                  </a:rPr>
                  <a:t>.</a:t>
                </a:r>
              </a:p>
              <a:p>
                <a:r>
                  <a:rPr lang="en-US" sz="2400" dirty="0">
                    <a:latin typeface="+mj-lt"/>
                  </a:rPr>
                  <a:t>The lower limit </a:t>
                </a:r>
                <a:r>
                  <a:rPr lang="en-US" sz="2400" i="1" dirty="0">
                    <a:latin typeface="+mj-lt"/>
                  </a:rPr>
                  <a:t>L</a:t>
                </a:r>
                <a:r>
                  <a:rPr lang="en-US" sz="2400" dirty="0">
                    <a:latin typeface="+mj-lt"/>
                  </a:rPr>
                  <a:t> of the confidence interval is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2400" i="1" dirty="0" err="1">
                    <a:latin typeface="+mj-lt"/>
                  </a:rPr>
                  <a:t>th</a:t>
                </a:r>
                <a:r>
                  <a:rPr lang="en-US" sz="2400" dirty="0">
                    <a:latin typeface="+mj-lt"/>
                  </a:rPr>
                  <a:t> the smallest difference, and the upper limit </a:t>
                </a:r>
                <a:r>
                  <a:rPr lang="en-US" sz="2400" i="1" dirty="0">
                    <a:latin typeface="+mj-lt"/>
                  </a:rPr>
                  <a:t>U </a:t>
                </a:r>
                <a:r>
                  <a:rPr lang="en-US" sz="2400" dirty="0">
                    <a:latin typeface="+mj-lt"/>
                  </a:rPr>
                  <a:t>is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2400" i="1" dirty="0" err="1">
                    <a:latin typeface="+mj-lt"/>
                  </a:rPr>
                  <a:t>th</a:t>
                </a:r>
                <a:r>
                  <a:rPr lang="en-US" sz="2400" i="1" dirty="0">
                    <a:latin typeface="+mj-lt"/>
                  </a:rPr>
                  <a:t> </a:t>
                </a:r>
                <a:r>
                  <a:rPr lang="en-US" sz="2400" dirty="0">
                    <a:latin typeface="+mj-lt"/>
                  </a:rPr>
                  <a:t>largest difference.</a:t>
                </a:r>
                <a:endParaRPr lang="en-US" sz="24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3F3883-3E20-474B-9FEF-316284EF8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0455"/>
                <a:ext cx="10515600" cy="4213654"/>
              </a:xfrm>
              <a:blipFill>
                <a:blip r:embed="rId2"/>
                <a:stretch>
                  <a:fillRect l="-928" t="-2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58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BD7B-950F-4471-8866-E9F0CE05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69"/>
          </a:xfrm>
        </p:spPr>
        <p:txBody>
          <a:bodyPr/>
          <a:lstStyle/>
          <a:p>
            <a:r>
              <a:rPr lang="en-US" b="1" u="sng" dirty="0"/>
              <a:t>Example 3.3 from Daniel’s Book: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40616E-7BD7-46CD-B361-932BB4FA2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61" y="1532237"/>
            <a:ext cx="9805183" cy="49606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6068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9D18B-23E7-4804-8EB9-B52761E7A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787791"/>
            <a:ext cx="5157787" cy="893372"/>
          </a:xfrm>
        </p:spPr>
        <p:txBody>
          <a:bodyPr>
            <a:normAutofit/>
          </a:bodyPr>
          <a:lstStyle/>
          <a:p>
            <a:r>
              <a:rPr lang="en-US" sz="3200" dirty="0"/>
              <a:t>Graphical Method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E5B9A9B-AF23-4F83-B07E-CEF8150ED8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1890584"/>
            <a:ext cx="4571999" cy="46708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7981B-077F-41C1-8850-FAE4B5A62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787791"/>
            <a:ext cx="5183188" cy="893372"/>
          </a:xfrm>
        </p:spPr>
        <p:txBody>
          <a:bodyPr>
            <a:normAutofit/>
          </a:bodyPr>
          <a:lstStyle/>
          <a:p>
            <a:r>
              <a:rPr lang="en-US" sz="3200" dirty="0"/>
              <a:t>Arithmetic Method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F0EE364-599E-419B-BE99-BFFC0C6C97B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90584"/>
            <a:ext cx="5008564" cy="45472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7528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383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Times New Roman</vt:lpstr>
      <vt:lpstr>Office Theme</vt:lpstr>
      <vt:lpstr>Confidence interval for difference between two location parameters:</vt:lpstr>
      <vt:lpstr>Graphical Method:</vt:lpstr>
      <vt:lpstr>Arithmetic Method:</vt:lpstr>
      <vt:lpstr>Example 3.3 from Daniel’s Book: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MANN-WHITNEY TEST</dc:title>
  <dc:creator>admin</dc:creator>
  <cp:lastModifiedBy>admin</cp:lastModifiedBy>
  <cp:revision>41</cp:revision>
  <dcterms:created xsi:type="dcterms:W3CDTF">2020-08-27T13:12:37Z</dcterms:created>
  <dcterms:modified xsi:type="dcterms:W3CDTF">2020-09-14T14:54:14Z</dcterms:modified>
</cp:coreProperties>
</file>