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7" r:id="rId9"/>
    <p:sldId id="264" r:id="rId10"/>
    <p:sldId id="271" r:id="rId11"/>
    <p:sldId id="272" r:id="rId12"/>
    <p:sldId id="273" r:id="rId13"/>
    <p:sldId id="274" r:id="rId14"/>
    <p:sldId id="275" r:id="rId15"/>
    <p:sldId id="262" r:id="rId16"/>
    <p:sldId id="268" r:id="rId17"/>
    <p:sldId id="269" r:id="rId18"/>
    <p:sldId id="276"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56F15-4B4E-45FF-9695-C29744F25DB5}" type="doc">
      <dgm:prSet loTypeId="urn:microsoft.com/office/officeart/2005/8/layout/pyramid1" loCatId="pyramid" qsTypeId="urn:microsoft.com/office/officeart/2005/8/quickstyle/simple1" qsCatId="simple" csTypeId="urn:microsoft.com/office/officeart/2005/8/colors/accent1_2" csCatId="accent1" phldr="1"/>
      <dgm:spPr/>
    </dgm:pt>
    <dgm:pt modelId="{50DAB531-AA80-49A6-8F37-9F0534029965}" type="pres">
      <dgm:prSet presAssocID="{99356F15-4B4E-45FF-9695-C29744F25DB5}" presName="Name0" presStyleCnt="0">
        <dgm:presLayoutVars>
          <dgm:dir/>
          <dgm:animLvl val="lvl"/>
          <dgm:resizeHandles val="exact"/>
        </dgm:presLayoutVars>
      </dgm:prSet>
      <dgm:spPr/>
    </dgm:pt>
  </dgm:ptLst>
  <dgm:cxnLst>
    <dgm:cxn modelId="{6D2C06D9-AC46-46A4-BEB3-2A8DD79CC8F9}" type="presOf" srcId="{99356F15-4B4E-45FF-9695-C29744F25DB5}" destId="{50DAB531-AA80-49A6-8F37-9F0534029965}"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20061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60752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38734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1406832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9634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2055316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350509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39064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339299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46883C-38E0-45F6-BDD8-0FB6EDFBB28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39369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46883C-38E0-45F6-BDD8-0FB6EDFBB28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2505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46883C-38E0-45F6-BDD8-0FB6EDFBB284}"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54050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46883C-38E0-45F6-BDD8-0FB6EDFBB284}"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222614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6883C-38E0-45F6-BDD8-0FB6EDFBB284}"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117109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46883C-38E0-45F6-BDD8-0FB6EDFBB28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87884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46883C-38E0-45F6-BDD8-0FB6EDFBB28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35147-FA8C-485E-93C0-721E73EBEB6A}" type="slidenum">
              <a:rPr lang="en-US" smtClean="0"/>
              <a:t>‹#›</a:t>
            </a:fld>
            <a:endParaRPr lang="en-US"/>
          </a:p>
        </p:txBody>
      </p:sp>
    </p:spTree>
    <p:extLst>
      <p:ext uri="{BB962C8B-B14F-4D97-AF65-F5344CB8AC3E}">
        <p14:creationId xmlns:p14="http://schemas.microsoft.com/office/powerpoint/2010/main" val="319221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46883C-38E0-45F6-BDD8-0FB6EDFBB284}" type="datetimeFigureOut">
              <a:rPr lang="en-US" smtClean="0"/>
              <a:t>4/23/2020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235147-FA8C-485E-93C0-721E73EBEB6A}" type="slidenum">
              <a:rPr lang="en-US" smtClean="0"/>
              <a:t>‹#›</a:t>
            </a:fld>
            <a:endParaRPr lang="en-US"/>
          </a:p>
        </p:txBody>
      </p:sp>
    </p:spTree>
    <p:extLst>
      <p:ext uri="{BB962C8B-B14F-4D97-AF65-F5344CB8AC3E}">
        <p14:creationId xmlns:p14="http://schemas.microsoft.com/office/powerpoint/2010/main" val="257873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7DF5-8400-449B-A006-87DEC382DB46}"/>
              </a:ext>
            </a:extLst>
          </p:cNvPr>
          <p:cNvSpPr>
            <a:spLocks noGrp="1"/>
          </p:cNvSpPr>
          <p:nvPr>
            <p:ph type="ctrTitle"/>
          </p:nvPr>
        </p:nvSpPr>
        <p:spPr>
          <a:xfrm>
            <a:off x="628650" y="1122363"/>
            <a:ext cx="11049000" cy="2387600"/>
          </a:xfrm>
        </p:spPr>
        <p:txBody>
          <a:bodyPr>
            <a:normAutofit fontScale="90000"/>
          </a:bodyPr>
          <a:lstStyle/>
          <a:p>
            <a:r>
              <a:rPr lang="en-US" dirty="0">
                <a:latin typeface="Times New Roman" panose="02020603050405020304" pitchFamily="18" charset="0"/>
                <a:cs typeface="Times New Roman" panose="02020603050405020304" pitchFamily="18" charset="0"/>
              </a:rPr>
              <a:t>Social &amp; Economic Development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(Instrument, Implements &amp; Approaches)</a:t>
            </a:r>
          </a:p>
        </p:txBody>
      </p:sp>
      <p:sp>
        <p:nvSpPr>
          <p:cNvPr id="3" name="Subtitle 2">
            <a:extLst>
              <a:ext uri="{FF2B5EF4-FFF2-40B4-BE49-F238E27FC236}">
                <a16:creationId xmlns:a16="http://schemas.microsoft.com/office/drawing/2014/main" id="{F82E3F05-2E6B-468D-A6D9-19563DC34F2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4100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5C64-DED7-4FC9-8A56-235D22223612}"/>
              </a:ext>
            </a:extLst>
          </p:cNvPr>
          <p:cNvSpPr>
            <a:spLocks noGrp="1"/>
          </p:cNvSpPr>
          <p:nvPr>
            <p:ph type="title"/>
          </p:nvPr>
        </p:nvSpPr>
        <p:spPr/>
        <p:txBody>
          <a:bodyPr/>
          <a:lstStyle/>
          <a:p>
            <a:r>
              <a:rPr lang="en-US" dirty="0"/>
              <a:t>Goulet &amp; Development</a:t>
            </a:r>
          </a:p>
        </p:txBody>
      </p:sp>
      <p:sp>
        <p:nvSpPr>
          <p:cNvPr id="3" name="Content Placeholder 2">
            <a:extLst>
              <a:ext uri="{FF2B5EF4-FFF2-40B4-BE49-F238E27FC236}">
                <a16:creationId xmlns:a16="http://schemas.microsoft.com/office/drawing/2014/main" id="{6809DEB8-C361-48B8-928A-174F60B50AA0}"/>
              </a:ext>
            </a:extLst>
          </p:cNvPr>
          <p:cNvSpPr>
            <a:spLocks noGrp="1"/>
          </p:cNvSpPr>
          <p:nvPr>
            <p:ph idx="1"/>
          </p:nvPr>
        </p:nvSpPr>
        <p:spPr>
          <a:xfrm>
            <a:off x="838200" y="1844675"/>
            <a:ext cx="10515600" cy="4351338"/>
          </a:xfrm>
        </p:spPr>
        <p:txBody>
          <a:bodyPr>
            <a:normAutofit fontScale="47500" lnSpcReduction="20000"/>
          </a:bodyPr>
          <a:lstStyle/>
          <a:p>
            <a:r>
              <a:rPr lang="en-US" sz="3600" dirty="0">
                <a:latin typeface="Times New Roman" panose="02020603050405020304" pitchFamily="18" charset="0"/>
                <a:cs typeface="Times New Roman" panose="02020603050405020304" pitchFamily="18" charset="0"/>
              </a:rPr>
              <a:t>meaning of development Goulet (1971) considers three core values as an important basis and guideline: </a:t>
            </a:r>
          </a:p>
          <a:p>
            <a:r>
              <a:rPr lang="en-US" sz="3600" dirty="0">
                <a:latin typeface="Times New Roman" panose="02020603050405020304" pitchFamily="18" charset="0"/>
                <a:cs typeface="Times New Roman" panose="02020603050405020304" pitchFamily="18" charset="0"/>
              </a:rPr>
              <a:t> Life Sustenance: The ability to meet basic needs: There are some basic </a:t>
            </a:r>
          </a:p>
          <a:p>
            <a:r>
              <a:rPr lang="en-US" sz="3600" dirty="0">
                <a:latin typeface="Times New Roman" panose="02020603050405020304" pitchFamily="18" charset="0"/>
                <a:cs typeface="Times New Roman" panose="02020603050405020304" pitchFamily="18" charset="0"/>
              </a:rPr>
              <a:t>needs (food, shelter, etc.) that are essential for  </a:t>
            </a:r>
            <a:r>
              <a:rPr lang="en-US" sz="3600" dirty="0" err="1">
                <a:latin typeface="Times New Roman" panose="02020603050405020304" pitchFamily="18" charset="0"/>
                <a:cs typeface="Times New Roman" panose="02020603050405020304" pitchFamily="18" charset="0"/>
              </a:rPr>
              <a:t>mprovement</a:t>
            </a:r>
            <a:r>
              <a:rPr lang="en-US" sz="3600" dirty="0">
                <a:latin typeface="Times New Roman" panose="02020603050405020304" pitchFamily="18" charset="0"/>
                <a:cs typeface="Times New Roman" panose="02020603050405020304" pitchFamily="18" charset="0"/>
              </a:rPr>
              <a:t> in the quality of life. </a:t>
            </a:r>
          </a:p>
          <a:p>
            <a:r>
              <a:rPr lang="en-US" sz="3600" dirty="0">
                <a:latin typeface="Times New Roman" panose="02020603050405020304" pitchFamily="18" charset="0"/>
                <a:cs typeface="Times New Roman" panose="02020603050405020304" pitchFamily="18" charset="0"/>
              </a:rPr>
              <a:t>So the basic function of economic activity is to overcome people from misery </a:t>
            </a:r>
          </a:p>
          <a:p>
            <a:r>
              <a:rPr lang="en-US" sz="3600" dirty="0">
                <a:latin typeface="Times New Roman" panose="02020603050405020304" pitchFamily="18" charset="0"/>
                <a:cs typeface="Times New Roman" panose="02020603050405020304" pitchFamily="18" charset="0"/>
              </a:rPr>
              <a:t>arising from shortage of food, shelter. </a:t>
            </a:r>
          </a:p>
          <a:p>
            <a:pPr lvl="0"/>
            <a:r>
              <a:rPr lang="en-US" sz="3600" dirty="0">
                <a:latin typeface="Times New Roman" panose="02020603050405020304" pitchFamily="18" charset="0"/>
                <a:cs typeface="Times New Roman" panose="02020603050405020304" pitchFamily="18" charset="0"/>
              </a:rPr>
              <a:t>Self-esteem:  A second universal component of the good life is self-esteem. </a:t>
            </a:r>
          </a:p>
          <a:p>
            <a:r>
              <a:rPr lang="en-US" sz="3600" dirty="0">
                <a:latin typeface="Times New Roman" panose="02020603050405020304" pitchFamily="18" charset="0"/>
                <a:cs typeface="Times New Roman" panose="02020603050405020304" pitchFamily="18" charset="0"/>
              </a:rPr>
              <a:t>Self-esteem refers to self-respect and independence and for development of a </a:t>
            </a:r>
          </a:p>
          <a:p>
            <a:r>
              <a:rPr lang="en-US" sz="3600" dirty="0">
                <a:latin typeface="Times New Roman" panose="02020603050405020304" pitchFamily="18" charset="0"/>
                <a:cs typeface="Times New Roman" panose="02020603050405020304" pitchFamily="18" charset="0"/>
              </a:rPr>
              <a:t>country it is an essential condition. Developing countries need development for </a:t>
            </a:r>
          </a:p>
          <a:p>
            <a:r>
              <a:rPr lang="en-US" sz="3600" dirty="0">
                <a:latin typeface="Times New Roman" panose="02020603050405020304" pitchFamily="18" charset="0"/>
                <a:cs typeface="Times New Roman" panose="02020603050405020304" pitchFamily="18" charset="0"/>
              </a:rPr>
              <a:t>self-esteem to eliminate the feeling of dominance. </a:t>
            </a:r>
          </a:p>
          <a:p>
            <a:pPr lvl="0"/>
            <a:r>
              <a:rPr lang="en-US" sz="3600" dirty="0">
                <a:latin typeface="Times New Roman" panose="02020603050405020304" pitchFamily="18" charset="0"/>
                <a:cs typeface="Times New Roman" panose="02020603050405020304" pitchFamily="18" charset="0"/>
              </a:rPr>
              <a:t>Freedom:  A third universal value is the concept of freedom. Freedom here is </a:t>
            </a:r>
          </a:p>
          <a:p>
            <a:r>
              <a:rPr lang="en-US" sz="3600" dirty="0">
                <a:latin typeface="Times New Roman" panose="02020603050405020304" pitchFamily="18" charset="0"/>
                <a:cs typeface="Times New Roman" panose="02020603050405020304" pitchFamily="18" charset="0"/>
              </a:rPr>
              <a:t>understood as a fundamental sense of release from freedom, freedom from </a:t>
            </a:r>
          </a:p>
          <a:p>
            <a:r>
              <a:rPr lang="en-US" sz="3600" dirty="0">
                <a:latin typeface="Times New Roman" panose="02020603050405020304" pitchFamily="18" charset="0"/>
                <a:cs typeface="Times New Roman" panose="02020603050405020304" pitchFamily="18" charset="0"/>
              </a:rPr>
              <a:t>misery, institutions and dogmatic beliefs. It refers to freedom from three evils of </a:t>
            </a:r>
          </a:p>
          <a:p>
            <a:r>
              <a:rPr lang="en-US" sz="3600" dirty="0">
                <a:latin typeface="Times New Roman" panose="02020603050405020304" pitchFamily="18" charset="0"/>
                <a:cs typeface="Times New Roman" panose="02020603050405020304" pitchFamily="18" charset="0"/>
              </a:rPr>
              <a:t>want, ignorance and squalor.  </a:t>
            </a:r>
          </a:p>
          <a:p>
            <a:endParaRPr lang="en-US" dirty="0"/>
          </a:p>
        </p:txBody>
      </p:sp>
    </p:spTree>
    <p:extLst>
      <p:ext uri="{BB962C8B-B14F-4D97-AF65-F5344CB8AC3E}">
        <p14:creationId xmlns:p14="http://schemas.microsoft.com/office/powerpoint/2010/main" val="372043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19E2-A531-45A3-9ABE-264B5CCC6C0F}"/>
              </a:ext>
            </a:extLst>
          </p:cNvPr>
          <p:cNvSpPr>
            <a:spLocks noGrp="1"/>
          </p:cNvSpPr>
          <p:nvPr>
            <p:ph type="title"/>
          </p:nvPr>
        </p:nvSpPr>
        <p:spPr/>
        <p:txBody>
          <a:bodyPr/>
          <a:lstStyle/>
          <a:p>
            <a:r>
              <a:rPr lang="en-US" dirty="0" err="1"/>
              <a:t>McGranahan</a:t>
            </a:r>
            <a:r>
              <a:rPr lang="en-US" dirty="0"/>
              <a:t> &amp; </a:t>
            </a:r>
            <a:r>
              <a:rPr lang="en-US" dirty="0" err="1"/>
              <a:t>Developement</a:t>
            </a:r>
            <a:endParaRPr lang="en-US" dirty="0"/>
          </a:p>
        </p:txBody>
      </p:sp>
      <p:sp>
        <p:nvSpPr>
          <p:cNvPr id="3" name="Content Placeholder 2">
            <a:extLst>
              <a:ext uri="{FF2B5EF4-FFF2-40B4-BE49-F238E27FC236}">
                <a16:creationId xmlns:a16="http://schemas.microsoft.com/office/drawing/2014/main" id="{49C673A8-AE9F-4682-979A-23F8F1236377}"/>
              </a:ext>
            </a:extLst>
          </p:cNvPr>
          <p:cNvSpPr>
            <a:spLocks noGrp="1"/>
          </p:cNvSpPr>
          <p:nvPr>
            <p:ph idx="1"/>
          </p:nvPr>
        </p:nvSpPr>
        <p:spPr/>
        <p:txBody>
          <a:bodyPr/>
          <a:lstStyle/>
          <a:p>
            <a:r>
              <a:rPr lang="en-US" dirty="0" err="1"/>
              <a:t>McGranahan</a:t>
            </a:r>
            <a:r>
              <a:rPr lang="en-US" dirty="0"/>
              <a:t> (1972) introduces social factors as an important phenomenon in the process of economic development. According to </a:t>
            </a:r>
            <a:r>
              <a:rPr lang="en-US" dirty="0" err="1"/>
              <a:t>McGranahan</a:t>
            </a:r>
            <a:r>
              <a:rPr lang="en-US" dirty="0"/>
              <a:t>, “development theory is much preoccupied with the rate of social factors as inputs or prerequisites for economic growth. It is widely believed that neglect of these factors has been a reason for disappointing rate of economic growth. At the same time it is evident that there is no simple universal law that can be stated regarding the economic impact of education, health, housing and other social components”.</a:t>
            </a:r>
          </a:p>
          <a:p>
            <a:endParaRPr lang="en-US" dirty="0"/>
          </a:p>
        </p:txBody>
      </p:sp>
    </p:spTree>
    <p:extLst>
      <p:ext uri="{BB962C8B-B14F-4D97-AF65-F5344CB8AC3E}">
        <p14:creationId xmlns:p14="http://schemas.microsoft.com/office/powerpoint/2010/main" val="169608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1FC1-A917-4720-AD3A-D3E11630E106}"/>
              </a:ext>
            </a:extLst>
          </p:cNvPr>
          <p:cNvSpPr>
            <a:spLocks noGrp="1"/>
          </p:cNvSpPr>
          <p:nvPr>
            <p:ph type="title"/>
          </p:nvPr>
        </p:nvSpPr>
        <p:spPr/>
        <p:txBody>
          <a:bodyPr/>
          <a:lstStyle/>
          <a:p>
            <a:r>
              <a:rPr lang="en-US" dirty="0"/>
              <a:t>World Bank &amp; </a:t>
            </a:r>
            <a:r>
              <a:rPr lang="en-US" dirty="0" err="1"/>
              <a:t>Developement</a:t>
            </a:r>
            <a:endParaRPr lang="en-US" dirty="0"/>
          </a:p>
        </p:txBody>
      </p:sp>
      <p:sp>
        <p:nvSpPr>
          <p:cNvPr id="3" name="Content Placeholder 2">
            <a:extLst>
              <a:ext uri="{FF2B5EF4-FFF2-40B4-BE49-F238E27FC236}">
                <a16:creationId xmlns:a16="http://schemas.microsoft.com/office/drawing/2014/main" id="{8EB541C3-DF94-45B2-8590-C61EA2F5888D}"/>
              </a:ext>
            </a:extLst>
          </p:cNvPr>
          <p:cNvSpPr>
            <a:spLocks noGrp="1"/>
          </p:cNvSpPr>
          <p:nvPr>
            <p:ph idx="1"/>
          </p:nvPr>
        </p:nvSpPr>
        <p:spPr/>
        <p:txBody>
          <a:bodyPr/>
          <a:lstStyle/>
          <a:p>
            <a:r>
              <a:rPr lang="en-US" dirty="0"/>
              <a:t>In 1980 The World Bank outlined the challenges of development as economic growth, and joined the views of observers taking a broader perspective when in its 1991 World Development Report, it asserted: “The challenge of development is … to improve quality of life. Especially in the world’s poor countries, a better quality of life generally calls for higher incomes but it involves much more. It encompasses as ends in themselves better education, higher standard of health and nutrition, less  poverty, a clearer environment, more equality of opportunity, greater individual freedom, and  a richer cultural life</a:t>
            </a:r>
          </a:p>
        </p:txBody>
      </p:sp>
    </p:spTree>
    <p:extLst>
      <p:ext uri="{BB962C8B-B14F-4D97-AF65-F5344CB8AC3E}">
        <p14:creationId xmlns:p14="http://schemas.microsoft.com/office/powerpoint/2010/main" val="289871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872A-1289-4FCE-A9B4-B9828C8012A1}"/>
              </a:ext>
            </a:extLst>
          </p:cNvPr>
          <p:cNvSpPr>
            <a:spLocks noGrp="1"/>
          </p:cNvSpPr>
          <p:nvPr>
            <p:ph type="title"/>
          </p:nvPr>
        </p:nvSpPr>
        <p:spPr/>
        <p:txBody>
          <a:bodyPr/>
          <a:lstStyle/>
          <a:p>
            <a:r>
              <a:rPr lang="en-US" dirty="0"/>
              <a:t>Late 20</a:t>
            </a:r>
            <a:r>
              <a:rPr lang="en-US" baseline="30000" dirty="0"/>
              <a:t>th</a:t>
            </a:r>
            <a:r>
              <a:rPr lang="en-US" dirty="0"/>
              <a:t> Century and Development</a:t>
            </a:r>
          </a:p>
        </p:txBody>
      </p:sp>
      <p:sp>
        <p:nvSpPr>
          <p:cNvPr id="3" name="Content Placeholder 2">
            <a:extLst>
              <a:ext uri="{FF2B5EF4-FFF2-40B4-BE49-F238E27FC236}">
                <a16:creationId xmlns:a16="http://schemas.microsoft.com/office/drawing/2014/main" id="{E86BC9B0-98C3-4D74-AA81-CB943510E358}"/>
              </a:ext>
            </a:extLst>
          </p:cNvPr>
          <p:cNvSpPr>
            <a:spLocks noGrp="1"/>
          </p:cNvSpPr>
          <p:nvPr>
            <p:ph idx="1"/>
          </p:nvPr>
        </p:nvSpPr>
        <p:spPr/>
        <p:txBody>
          <a:bodyPr/>
          <a:lstStyle/>
          <a:p>
            <a:r>
              <a:rPr lang="en-US" dirty="0"/>
              <a:t>In 1990’s economists defined development in terms of human welfare, better education, low unemployment, low malnutrition, disease, low poverty, more equality etc. and little importance has been given to GDP and its content.  According to Michael Todaro definition of economic development includes both economic and social choices and suggests that improving standard of living must guarantee economic and social choices and argues that development should “expand the range of economic and social choice to individuals and nations by freeing them from servitude and dependence, not in relation to other people and nation states, but also to the forces of ignorance and human misery”. </a:t>
            </a:r>
          </a:p>
          <a:p>
            <a:endParaRPr lang="en-US" dirty="0"/>
          </a:p>
        </p:txBody>
      </p:sp>
    </p:spTree>
    <p:extLst>
      <p:ext uri="{BB962C8B-B14F-4D97-AF65-F5344CB8AC3E}">
        <p14:creationId xmlns:p14="http://schemas.microsoft.com/office/powerpoint/2010/main" val="1799896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2F21-E5BA-4C37-BDD1-072021CAC9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6B36C4-6D05-4F2F-A35C-E9BE729FF247}"/>
              </a:ext>
            </a:extLst>
          </p:cNvPr>
          <p:cNvSpPr>
            <a:spLocks noGrp="1"/>
          </p:cNvSpPr>
          <p:nvPr>
            <p:ph idx="1"/>
          </p:nvPr>
        </p:nvSpPr>
        <p:spPr/>
        <p:txBody>
          <a:bodyPr/>
          <a:lstStyle/>
          <a:p>
            <a:r>
              <a:rPr lang="en-US" dirty="0"/>
              <a:t> In the United Nations Human Development Report (1994) the same idea was highlighted. The report asserts: “Human beings are born with certain potential capabilities. The purpose of development is to create an environment in which all people can expand their capabilities, and opportunities can be enlarged for both present and future generations. The real foundation of human development is universalism in acknowledging the life claims of everyone… Wealth is important for human life. But to concentrate on it exclusively is wrong for two reasons: First, accumulating wealth is not necessary for the fulfillment of some important human choices. Second, human choices extend far beyond economic well-being”.   </a:t>
            </a:r>
          </a:p>
          <a:p>
            <a:endParaRPr lang="en-US" dirty="0"/>
          </a:p>
        </p:txBody>
      </p:sp>
    </p:spTree>
    <p:extLst>
      <p:ext uri="{BB962C8B-B14F-4D97-AF65-F5344CB8AC3E}">
        <p14:creationId xmlns:p14="http://schemas.microsoft.com/office/powerpoint/2010/main" val="389413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F728-95A7-4661-A64F-CDD140B0332B}"/>
              </a:ext>
            </a:extLst>
          </p:cNvPr>
          <p:cNvSpPr>
            <a:spLocks noGrp="1"/>
          </p:cNvSpPr>
          <p:nvPr>
            <p:ph type="title"/>
          </p:nvPr>
        </p:nvSpPr>
        <p:spPr/>
        <p:txBody>
          <a:bodyPr/>
          <a:lstStyle/>
          <a:p>
            <a:r>
              <a:rPr lang="en-US" dirty="0"/>
              <a:t>Socio Economic Development and international institutions</a:t>
            </a:r>
          </a:p>
        </p:txBody>
      </p:sp>
      <p:sp>
        <p:nvSpPr>
          <p:cNvPr id="3" name="Content Placeholder 2">
            <a:extLst>
              <a:ext uri="{FF2B5EF4-FFF2-40B4-BE49-F238E27FC236}">
                <a16:creationId xmlns:a16="http://schemas.microsoft.com/office/drawing/2014/main" id="{603229C7-87ED-4E01-925F-54F001769CF7}"/>
              </a:ext>
            </a:extLst>
          </p:cNvPr>
          <p:cNvSpPr>
            <a:spLocks noGrp="1"/>
          </p:cNvSpPr>
          <p:nvPr>
            <p:ph idx="1"/>
          </p:nvPr>
        </p:nvSpPr>
        <p:spPr/>
        <p:txBody>
          <a:bodyPr>
            <a:normAutofit/>
          </a:bodyPr>
          <a:lstStyle/>
          <a:p>
            <a:r>
              <a:rPr lang="en-US" dirty="0"/>
              <a:t>Millennium Development Goals, proposed by UNDP (2000), encompass reduction of poverty, health, sustainable use of resources, education, food security and good governance</a:t>
            </a:r>
          </a:p>
          <a:p>
            <a:r>
              <a:rPr lang="en-US" dirty="0"/>
              <a:t>growing meaning of humanitarianism but also philosophical and sociological ideas concerning equality of possibilities. Obviously, popularity of taking care of environment and realizing of the role of social capital are significant factors too </a:t>
            </a:r>
          </a:p>
          <a:p>
            <a:r>
              <a:rPr lang="en-US" dirty="0"/>
              <a:t>Knowledge should reflect in manufacturing in terms of education and technology</a:t>
            </a:r>
          </a:p>
          <a:p>
            <a:pPr marL="0" indent="0">
              <a:buNone/>
            </a:pPr>
            <a:r>
              <a:rPr lang="en-US" dirty="0"/>
              <a:t>This process was supposed to relate economic growth with support for families and children. Importance of social dimension of economic development increased. </a:t>
            </a:r>
          </a:p>
          <a:p>
            <a:endParaRPr lang="en-US" dirty="0"/>
          </a:p>
        </p:txBody>
      </p:sp>
    </p:spTree>
    <p:extLst>
      <p:ext uri="{BB962C8B-B14F-4D97-AF65-F5344CB8AC3E}">
        <p14:creationId xmlns:p14="http://schemas.microsoft.com/office/powerpoint/2010/main" val="346153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75B9-720E-4B63-AFE4-5846CF653064}"/>
              </a:ext>
            </a:extLst>
          </p:cNvPr>
          <p:cNvSpPr>
            <a:spLocks noGrp="1"/>
          </p:cNvSpPr>
          <p:nvPr>
            <p:ph type="title"/>
          </p:nvPr>
        </p:nvSpPr>
        <p:spPr/>
        <p:txBody>
          <a:bodyPr/>
          <a:lstStyle/>
          <a:p>
            <a:r>
              <a:rPr lang="en-US" dirty="0"/>
              <a:t>Meier &amp; Development</a:t>
            </a:r>
          </a:p>
        </p:txBody>
      </p:sp>
      <p:sp>
        <p:nvSpPr>
          <p:cNvPr id="3" name="Content Placeholder 2">
            <a:extLst>
              <a:ext uri="{FF2B5EF4-FFF2-40B4-BE49-F238E27FC236}">
                <a16:creationId xmlns:a16="http://schemas.microsoft.com/office/drawing/2014/main" id="{4D01972E-203C-4A30-B6E3-49B73DDA826F}"/>
              </a:ext>
            </a:extLst>
          </p:cNvPr>
          <p:cNvSpPr>
            <a:spLocks noGrp="1"/>
          </p:cNvSpPr>
          <p:nvPr>
            <p:ph idx="1"/>
          </p:nvPr>
        </p:nvSpPr>
        <p:spPr/>
        <p:txBody>
          <a:bodyPr>
            <a:normAutofit/>
          </a:bodyPr>
          <a:lstStyle/>
          <a:p>
            <a:r>
              <a:rPr lang="en-US" dirty="0"/>
              <a:t>Meier defines economic development very concisely as:</a:t>
            </a:r>
          </a:p>
          <a:p>
            <a:r>
              <a:rPr lang="en-US" b="1" dirty="0"/>
              <a:t>‘Development is the</a:t>
            </a:r>
            <a:r>
              <a:rPr lang="en-US" dirty="0"/>
              <a:t> </a:t>
            </a:r>
            <a:r>
              <a:rPr lang="en-US" b="1" i="1" dirty="0"/>
              <a:t>process</a:t>
            </a:r>
            <a:r>
              <a:rPr lang="en-US" dirty="0"/>
              <a:t> </a:t>
            </a:r>
            <a:r>
              <a:rPr lang="en-US" b="1" dirty="0"/>
              <a:t>whereby the</a:t>
            </a:r>
            <a:r>
              <a:rPr lang="en-US" dirty="0"/>
              <a:t> </a:t>
            </a:r>
            <a:r>
              <a:rPr lang="en-US" b="1" i="1" dirty="0"/>
              <a:t>real per capita income</a:t>
            </a:r>
            <a:r>
              <a:rPr lang="en-US" dirty="0"/>
              <a:t> </a:t>
            </a:r>
            <a:r>
              <a:rPr lang="en-US" b="1" dirty="0"/>
              <a:t>of a country increases over</a:t>
            </a:r>
            <a:r>
              <a:rPr lang="en-US" dirty="0"/>
              <a:t> </a:t>
            </a:r>
            <a:r>
              <a:rPr lang="en-US" b="1" i="1" dirty="0"/>
              <a:t>a long period of time</a:t>
            </a:r>
            <a:r>
              <a:rPr lang="en-US" dirty="0"/>
              <a:t> </a:t>
            </a:r>
            <a:r>
              <a:rPr lang="en-US" b="1" dirty="0"/>
              <a:t>– subject to the stipulation that</a:t>
            </a:r>
            <a:r>
              <a:rPr lang="en-US" dirty="0"/>
              <a:t> </a:t>
            </a:r>
            <a:r>
              <a:rPr lang="en-US" b="1" i="1" dirty="0"/>
              <a:t>the number below an absolute poverty line does not increase</a:t>
            </a:r>
            <a:r>
              <a:rPr lang="en-US" dirty="0"/>
              <a:t> </a:t>
            </a:r>
            <a:r>
              <a:rPr lang="en-US" b="1" dirty="0"/>
              <a:t>and that</a:t>
            </a:r>
            <a:r>
              <a:rPr lang="en-US" dirty="0"/>
              <a:t> </a:t>
            </a:r>
            <a:r>
              <a:rPr lang="en-US" b="1" i="1" dirty="0"/>
              <a:t>the distribution of income does not become more unequal’</a:t>
            </a:r>
          </a:p>
          <a:p>
            <a:r>
              <a:rPr lang="en-US" b="1" dirty="0"/>
              <a:t>Development is a PROCESS</a:t>
            </a:r>
          </a:p>
          <a:p>
            <a:r>
              <a:rPr lang="en-US" b="1" dirty="0"/>
              <a:t>Development is a RISE IN THE REAL PER CAPITA INCOME </a:t>
            </a:r>
          </a:p>
          <a:p>
            <a:r>
              <a:rPr lang="en-US" b="1" dirty="0"/>
              <a:t> Development can take place only over a LONG PERIOD OF TIME </a:t>
            </a:r>
          </a:p>
          <a:p>
            <a:r>
              <a:rPr lang="en-US" b="1" dirty="0"/>
              <a:t>Development must lead to a DECREASE IN SIZE OF THE ABSOLUTELY POOR </a:t>
            </a:r>
            <a:endParaRPr lang="en-US" dirty="0"/>
          </a:p>
        </p:txBody>
      </p:sp>
    </p:spTree>
    <p:extLst>
      <p:ext uri="{BB962C8B-B14F-4D97-AF65-F5344CB8AC3E}">
        <p14:creationId xmlns:p14="http://schemas.microsoft.com/office/powerpoint/2010/main" val="672435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1E5F-5FC5-42C3-8280-09F7C7E3CE1F}"/>
              </a:ext>
            </a:extLst>
          </p:cNvPr>
          <p:cNvSpPr>
            <a:spLocks noGrp="1"/>
          </p:cNvSpPr>
          <p:nvPr>
            <p:ph type="title"/>
          </p:nvPr>
        </p:nvSpPr>
        <p:spPr/>
        <p:txBody>
          <a:bodyPr/>
          <a:lstStyle/>
          <a:p>
            <a:r>
              <a:rPr lang="en-US" dirty="0"/>
              <a:t>Kindle </a:t>
            </a:r>
            <a:r>
              <a:rPr lang="en-US" dirty="0" err="1"/>
              <a:t>berger</a:t>
            </a:r>
            <a:r>
              <a:rPr lang="en-US" dirty="0"/>
              <a:t> and Herrick’s Approach to Development</a:t>
            </a:r>
          </a:p>
        </p:txBody>
      </p:sp>
      <p:sp>
        <p:nvSpPr>
          <p:cNvPr id="3" name="Content Placeholder 2">
            <a:extLst>
              <a:ext uri="{FF2B5EF4-FFF2-40B4-BE49-F238E27FC236}">
                <a16:creationId xmlns:a16="http://schemas.microsoft.com/office/drawing/2014/main" id="{F30450F9-FBF8-4650-8F7A-A0BC4D9C0090}"/>
              </a:ext>
            </a:extLst>
          </p:cNvPr>
          <p:cNvSpPr>
            <a:spLocks noGrp="1"/>
          </p:cNvSpPr>
          <p:nvPr>
            <p:ph idx="1"/>
          </p:nvPr>
        </p:nvSpPr>
        <p:spPr/>
        <p:txBody>
          <a:bodyPr>
            <a:normAutofit fontScale="92500" lnSpcReduction="10000"/>
          </a:bodyPr>
          <a:lstStyle/>
          <a:p>
            <a:r>
              <a:rPr lang="en-US" dirty="0" err="1"/>
              <a:t>Kindleberger</a:t>
            </a:r>
            <a:r>
              <a:rPr lang="en-US" dirty="0"/>
              <a:t> and Herrick maintain that economic development is generally taken to include :</a:t>
            </a:r>
          </a:p>
          <a:p>
            <a:pPr lvl="0"/>
            <a:r>
              <a:rPr lang="en-US" dirty="0"/>
              <a:t>Improvement in material welfare, especially for persons with the lowest incomes, the eradication of mass poverty along with its correlates of illiteracy, disease, and early death;</a:t>
            </a:r>
          </a:p>
          <a:p>
            <a:pPr lvl="0"/>
            <a:r>
              <a:rPr lang="en-US" dirty="0"/>
              <a:t>Changes in the composition of inputs and outputs that generally include shifts in the underlying structure of production away from agricultural and towards industrial activities;</a:t>
            </a:r>
          </a:p>
          <a:p>
            <a:pPr lvl="0"/>
            <a:r>
              <a:rPr lang="en-US" dirty="0"/>
              <a:t>Organizing the economy in such a way that productive employment is general among the working age population and that employment is not a privilege of only a minority; and,</a:t>
            </a:r>
          </a:p>
          <a:p>
            <a:pPr lvl="0"/>
            <a:r>
              <a:rPr lang="en-US" dirty="0"/>
              <a:t>Increasing the degree of participation of the masses in making decisions about the directions, economic and otherwise, in which the economy should move to improve their own welfare.</a:t>
            </a:r>
          </a:p>
          <a:p>
            <a:endParaRPr lang="en-US" dirty="0"/>
          </a:p>
        </p:txBody>
      </p:sp>
    </p:spTree>
    <p:extLst>
      <p:ext uri="{BB962C8B-B14F-4D97-AF65-F5344CB8AC3E}">
        <p14:creationId xmlns:p14="http://schemas.microsoft.com/office/powerpoint/2010/main" val="3964902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1EAA-DFC8-4C52-A622-17FE36B4AE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C2B9CA-1063-45DD-AAE4-17A1765C87BF}"/>
              </a:ext>
            </a:extLst>
          </p:cNvPr>
          <p:cNvSpPr>
            <a:spLocks noGrp="1"/>
          </p:cNvSpPr>
          <p:nvPr>
            <p:ph idx="1"/>
          </p:nvPr>
        </p:nvSpPr>
        <p:spPr/>
        <p:txBody>
          <a:bodyPr>
            <a:normAutofit/>
          </a:bodyPr>
          <a:lstStyle/>
          <a:p>
            <a:r>
              <a:rPr lang="en-US" dirty="0"/>
              <a:t> In the United Nations Human Development Report (1994) the same idea was highlighted. The report asserts: “Human beings are born with certain potential capabilities. The purpose of development is to create an environment in which all people can expand their capabilities, and opportunities can be enlarged for both present and future generations. The real foundation of human development is universalism in acknowledging the life claims of everyone… Wealth is important for human life. But to concentrate on it exclusively is wrong for two reasons: First, accumulating wealth is not necessary for the fulfillment of some important human choices. Second, human choices extend far beyond economic well-being”. </a:t>
            </a:r>
          </a:p>
          <a:p>
            <a:endParaRPr lang="en-US" dirty="0"/>
          </a:p>
        </p:txBody>
      </p:sp>
    </p:spTree>
    <p:extLst>
      <p:ext uri="{BB962C8B-B14F-4D97-AF65-F5344CB8AC3E}">
        <p14:creationId xmlns:p14="http://schemas.microsoft.com/office/powerpoint/2010/main" val="28666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1820-F309-4FDA-81ED-E0A188DA4B8C}"/>
              </a:ext>
            </a:extLst>
          </p:cNvPr>
          <p:cNvSpPr>
            <a:spLocks noGrp="1"/>
          </p:cNvSpPr>
          <p:nvPr>
            <p:ph type="title"/>
          </p:nvPr>
        </p:nvSpPr>
        <p:spPr>
          <a:xfrm>
            <a:off x="266700" y="681037"/>
            <a:ext cx="11087100" cy="2947988"/>
          </a:xfrm>
        </p:spPr>
        <p:txBody>
          <a:bodyPr>
            <a:normAutofit/>
          </a:bodyPr>
          <a:lstStyle/>
          <a:p>
            <a:r>
              <a:rPr lang="en-US" dirty="0">
                <a:latin typeface="Times New Roman" panose="02020603050405020304" pitchFamily="18" charset="0"/>
                <a:cs typeface="Times New Roman" panose="02020603050405020304" pitchFamily="18" charset="0"/>
              </a:rPr>
              <a:t>Growth is revolution whereas development is evolution</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09032D-A995-4DE3-9FF5-99A87D87AC0F}"/>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Thanks </a:t>
            </a:r>
          </a:p>
        </p:txBody>
      </p:sp>
    </p:spTree>
    <p:extLst>
      <p:ext uri="{BB962C8B-B14F-4D97-AF65-F5344CB8AC3E}">
        <p14:creationId xmlns:p14="http://schemas.microsoft.com/office/powerpoint/2010/main" val="311016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CC8B-10B5-43DA-993D-8ED5C0E48AE6}"/>
              </a:ext>
            </a:extLst>
          </p:cNvPr>
          <p:cNvSpPr>
            <a:spLocks noGrp="1"/>
          </p:cNvSpPr>
          <p:nvPr>
            <p:ph type="title"/>
          </p:nvPr>
        </p:nvSpPr>
        <p:spPr/>
        <p:txBody>
          <a:bodyPr/>
          <a:lstStyle/>
          <a:p>
            <a:r>
              <a:rPr lang="en-US" b="1" dirty="0"/>
              <a:t>Economic Growth &amp; Economic Development</a:t>
            </a:r>
          </a:p>
        </p:txBody>
      </p:sp>
      <p:sp>
        <p:nvSpPr>
          <p:cNvPr id="3" name="Content Placeholder 2">
            <a:extLst>
              <a:ext uri="{FF2B5EF4-FFF2-40B4-BE49-F238E27FC236}">
                <a16:creationId xmlns:a16="http://schemas.microsoft.com/office/drawing/2014/main" id="{5FA69844-5FDC-4266-8A06-E5A39B6067FC}"/>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Growth: reproduction in material sphere; increase of volume of goods and services that are produced, in real terms; this process encompasses quantitative changes </a:t>
            </a:r>
          </a:p>
          <a:p>
            <a:pPr marL="0" indent="0">
              <a:buNone/>
            </a:pPr>
            <a:r>
              <a:rPr lang="en-US" dirty="0">
                <a:latin typeface="Times New Roman" panose="02020603050405020304" pitchFamily="18" charset="0"/>
                <a:cs typeface="Times New Roman" panose="02020603050405020304" pitchFamily="18" charset="0"/>
              </a:rPr>
              <a:t>Development: this phenomenon is more complex process than economic growth as it encompasses both quantitative and qualitative changes, e.g. transformation of production structure, implementation of new methods of management of resources; economic development increases opportunities of economic growth as it allows to achieve higher trajectory of the latter </a:t>
            </a:r>
          </a:p>
        </p:txBody>
      </p:sp>
    </p:spTree>
    <p:extLst>
      <p:ext uri="{BB962C8B-B14F-4D97-AF65-F5344CB8AC3E}">
        <p14:creationId xmlns:p14="http://schemas.microsoft.com/office/powerpoint/2010/main" val="384338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51DE-55D8-49EF-884B-0D80B69B1FD9}"/>
              </a:ext>
            </a:extLst>
          </p:cNvPr>
          <p:cNvSpPr>
            <a:spLocks noGrp="1"/>
          </p:cNvSpPr>
          <p:nvPr>
            <p:ph type="title"/>
          </p:nvPr>
        </p:nvSpPr>
        <p:spPr/>
        <p:txBody>
          <a:bodyPr/>
          <a:lstStyle/>
          <a:p>
            <a:r>
              <a:rPr lang="en-US" dirty="0"/>
              <a:t>Social Development</a:t>
            </a:r>
          </a:p>
        </p:txBody>
      </p:sp>
      <p:sp>
        <p:nvSpPr>
          <p:cNvPr id="3" name="Content Placeholder 2">
            <a:extLst>
              <a:ext uri="{FF2B5EF4-FFF2-40B4-BE49-F238E27FC236}">
                <a16:creationId xmlns:a16="http://schemas.microsoft.com/office/drawing/2014/main" id="{F1A43CB3-9EDE-416D-A945-18953C54DC02}"/>
              </a:ext>
            </a:extLst>
          </p:cNvPr>
          <p:cNvSpPr>
            <a:spLocks noGrp="1"/>
          </p:cNvSpPr>
          <p:nvPr>
            <p:ph idx="1"/>
          </p:nvPr>
        </p:nvSpPr>
        <p:spPr/>
        <p:txBody>
          <a:bodyPr/>
          <a:lstStyle/>
          <a:p>
            <a:r>
              <a:rPr lang="en-US" b="1" dirty="0"/>
              <a:t>Social development</a:t>
            </a:r>
            <a:r>
              <a:rPr lang="en-US" dirty="0"/>
              <a:t> — this phenomenon is associated with qualitative changes in social structure — these changes regard, among others, social integrity and social trust; it changes opportunities of individuals whose goal is to achieve higher social status </a:t>
            </a:r>
          </a:p>
        </p:txBody>
      </p:sp>
    </p:spTree>
    <p:extLst>
      <p:ext uri="{BB962C8B-B14F-4D97-AF65-F5344CB8AC3E}">
        <p14:creationId xmlns:p14="http://schemas.microsoft.com/office/powerpoint/2010/main" val="184239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DCE9-A055-4C36-97A4-2F32A8F128C0}"/>
              </a:ext>
            </a:extLst>
          </p:cNvPr>
          <p:cNvSpPr>
            <a:spLocks noGrp="1"/>
          </p:cNvSpPr>
          <p:nvPr>
            <p:ph type="title"/>
          </p:nvPr>
        </p:nvSpPr>
        <p:spPr/>
        <p:txBody>
          <a:bodyPr/>
          <a:lstStyle/>
          <a:p>
            <a:r>
              <a:rPr lang="en-US" dirty="0"/>
              <a:t>Socio Economic Development:</a:t>
            </a:r>
          </a:p>
        </p:txBody>
      </p:sp>
      <p:sp>
        <p:nvSpPr>
          <p:cNvPr id="3" name="Content Placeholder 2">
            <a:extLst>
              <a:ext uri="{FF2B5EF4-FFF2-40B4-BE49-F238E27FC236}">
                <a16:creationId xmlns:a16="http://schemas.microsoft.com/office/drawing/2014/main" id="{42C7477A-0C30-4DAE-9AD0-C86278711EFD}"/>
              </a:ext>
            </a:extLst>
          </p:cNvPr>
          <p:cNvSpPr>
            <a:spLocks noGrp="1"/>
          </p:cNvSpPr>
          <p:nvPr>
            <p:ph idx="1"/>
          </p:nvPr>
        </p:nvSpPr>
        <p:spPr/>
        <p:txBody>
          <a:bodyPr>
            <a:normAutofit/>
          </a:bodyPr>
          <a:lstStyle/>
          <a:p>
            <a:r>
              <a:rPr lang="en-US" b="1" dirty="0"/>
              <a:t>Socio-economic development: </a:t>
            </a:r>
            <a:r>
              <a:rPr lang="en-US" dirty="0"/>
              <a:t> it is a process of quantitative, qualitative and structural changes that are a result of actions of subjects taken within social (economic) practice. This changes influence life conditions in the following fields: </a:t>
            </a:r>
          </a:p>
          <a:p>
            <a:pPr lvl="0"/>
            <a:r>
              <a:rPr lang="en-US" dirty="0"/>
              <a:t>Material conditions (possibility to satisfy needs associated with consumption of goods and services; it is related with the phenomena of economic growth), </a:t>
            </a:r>
          </a:p>
          <a:p>
            <a:pPr lvl="0"/>
            <a:r>
              <a:rPr lang="en-US" dirty="0"/>
              <a:t>Economic structure and entrepreneurship, access to public goods and services (that results in changes of education level, a way of taking care of someone’s health etc.) </a:t>
            </a:r>
          </a:p>
          <a:p>
            <a:pPr lvl="0"/>
            <a:r>
              <a:rPr lang="en-US" dirty="0"/>
              <a:t>Relations within social system (integration between individuals, trust, security, social conflicts), environment condition, and life satisfaction.</a:t>
            </a:r>
          </a:p>
          <a:p>
            <a:endParaRPr lang="en-US" dirty="0"/>
          </a:p>
        </p:txBody>
      </p:sp>
    </p:spTree>
    <p:extLst>
      <p:ext uri="{BB962C8B-B14F-4D97-AF65-F5344CB8AC3E}">
        <p14:creationId xmlns:p14="http://schemas.microsoft.com/office/powerpoint/2010/main" val="146217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3D1-D4D5-4B14-BB6D-6D941DDD9AA1}"/>
              </a:ext>
            </a:extLst>
          </p:cNvPr>
          <p:cNvSpPr>
            <a:spLocks noGrp="1"/>
          </p:cNvSpPr>
          <p:nvPr>
            <p:ph type="title"/>
          </p:nvPr>
        </p:nvSpPr>
        <p:spPr/>
        <p:txBody>
          <a:bodyPr/>
          <a:lstStyle/>
          <a:p>
            <a:r>
              <a:rPr lang="en-US" dirty="0"/>
              <a:t>Approaches to Development</a:t>
            </a:r>
          </a:p>
        </p:txBody>
      </p:sp>
      <p:sp>
        <p:nvSpPr>
          <p:cNvPr id="3" name="Content Placeholder 2">
            <a:extLst>
              <a:ext uri="{FF2B5EF4-FFF2-40B4-BE49-F238E27FC236}">
                <a16:creationId xmlns:a16="http://schemas.microsoft.com/office/drawing/2014/main" id="{7BE183C2-9938-4204-B634-CD76CEBE1F10}"/>
              </a:ext>
            </a:extLst>
          </p:cNvPr>
          <p:cNvSpPr>
            <a:spLocks noGrp="1"/>
          </p:cNvSpPr>
          <p:nvPr>
            <p:ph idx="1"/>
          </p:nvPr>
        </p:nvSpPr>
        <p:spPr/>
        <p:txBody>
          <a:bodyPr/>
          <a:lstStyle/>
          <a:p>
            <a:r>
              <a:rPr lang="en-US" dirty="0"/>
              <a:t>Concept of Development arouse in western Europe in 18</a:t>
            </a:r>
            <a:r>
              <a:rPr lang="en-US" baseline="30000" dirty="0"/>
              <a:t>th</a:t>
            </a:r>
            <a:r>
              <a:rPr lang="en-US" dirty="0"/>
              <a:t> century when world was being civilized and transforming in modernism which was being related with the Industrialization. Many thinkers believed that Development did not suddenly came in terms of industrialization, </a:t>
            </a:r>
            <a:r>
              <a:rPr lang="en-US" dirty="0" err="1"/>
              <a:t>infact</a:t>
            </a:r>
            <a:r>
              <a:rPr lang="en-US" dirty="0"/>
              <a:t> its thoughts , ideas , believes, habits were came before its emergence</a:t>
            </a:r>
          </a:p>
          <a:p>
            <a:endParaRPr lang="en-US" dirty="0"/>
          </a:p>
        </p:txBody>
      </p:sp>
      <p:graphicFrame>
        <p:nvGraphicFramePr>
          <p:cNvPr id="4" name="Diagram 3">
            <a:extLst>
              <a:ext uri="{FF2B5EF4-FFF2-40B4-BE49-F238E27FC236}">
                <a16:creationId xmlns:a16="http://schemas.microsoft.com/office/drawing/2014/main" id="{917436EA-ECAB-45A3-888F-33DCAD56297C}"/>
              </a:ext>
            </a:extLst>
          </p:cNvPr>
          <p:cNvGraphicFramePr/>
          <p:nvPr>
            <p:extLst>
              <p:ext uri="{D42A27DB-BD31-4B8C-83A1-F6EECF244321}">
                <p14:modId xmlns:p14="http://schemas.microsoft.com/office/powerpoint/2010/main" val="674582263"/>
              </p:ext>
            </p:extLst>
          </p:nvPr>
        </p:nvGraphicFramePr>
        <p:xfrm>
          <a:off x="2032000" y="2876550"/>
          <a:ext cx="6226175" cy="265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Left-Right 5">
            <a:extLst>
              <a:ext uri="{FF2B5EF4-FFF2-40B4-BE49-F238E27FC236}">
                <a16:creationId xmlns:a16="http://schemas.microsoft.com/office/drawing/2014/main" id="{35EC35C7-D7AB-4B31-9775-B33894D10191}"/>
              </a:ext>
            </a:extLst>
          </p:cNvPr>
          <p:cNvSpPr/>
          <p:nvPr/>
        </p:nvSpPr>
        <p:spPr>
          <a:xfrm>
            <a:off x="5619750" y="4733925"/>
            <a:ext cx="1209675" cy="2857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37E51266-ED32-44CB-950F-E70870F54B41}"/>
              </a:ext>
            </a:extLst>
          </p:cNvPr>
          <p:cNvSpPr/>
          <p:nvPr/>
        </p:nvSpPr>
        <p:spPr>
          <a:xfrm>
            <a:off x="3067050" y="4562475"/>
            <a:ext cx="1857375" cy="676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Idea</a:t>
            </a:r>
          </a:p>
        </p:txBody>
      </p:sp>
      <p:sp>
        <p:nvSpPr>
          <p:cNvPr id="8" name="Rectangle 7">
            <a:extLst>
              <a:ext uri="{FF2B5EF4-FFF2-40B4-BE49-F238E27FC236}">
                <a16:creationId xmlns:a16="http://schemas.microsoft.com/office/drawing/2014/main" id="{9B022C59-A071-417B-AEDF-0A595D78A4B4}"/>
              </a:ext>
            </a:extLst>
          </p:cNvPr>
          <p:cNvSpPr/>
          <p:nvPr/>
        </p:nvSpPr>
        <p:spPr>
          <a:xfrm>
            <a:off x="7648575" y="4562475"/>
            <a:ext cx="2028825" cy="542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Material</a:t>
            </a:r>
          </a:p>
        </p:txBody>
      </p:sp>
    </p:spTree>
    <p:extLst>
      <p:ext uri="{BB962C8B-B14F-4D97-AF65-F5344CB8AC3E}">
        <p14:creationId xmlns:p14="http://schemas.microsoft.com/office/powerpoint/2010/main" val="263771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FDB9-C254-4D45-946E-B33D41E8339E}"/>
              </a:ext>
            </a:extLst>
          </p:cNvPr>
          <p:cNvSpPr>
            <a:spLocks noGrp="1"/>
          </p:cNvSpPr>
          <p:nvPr>
            <p:ph type="title"/>
          </p:nvPr>
        </p:nvSpPr>
        <p:spPr/>
        <p:txBody>
          <a:bodyPr/>
          <a:lstStyle/>
          <a:p>
            <a:r>
              <a:rPr lang="en-US" dirty="0"/>
              <a:t>Main approaches of Development</a:t>
            </a:r>
          </a:p>
        </p:txBody>
      </p:sp>
      <p:sp>
        <p:nvSpPr>
          <p:cNvPr id="3" name="Content Placeholder 2">
            <a:extLst>
              <a:ext uri="{FF2B5EF4-FFF2-40B4-BE49-F238E27FC236}">
                <a16:creationId xmlns:a16="http://schemas.microsoft.com/office/drawing/2014/main" id="{A2B7318F-90FA-4D49-A102-D7624EC74494}"/>
              </a:ext>
            </a:extLst>
          </p:cNvPr>
          <p:cNvSpPr>
            <a:spLocks noGrp="1"/>
          </p:cNvSpPr>
          <p:nvPr>
            <p:ph idx="1"/>
          </p:nvPr>
        </p:nvSpPr>
        <p:spPr/>
        <p:txBody>
          <a:bodyPr/>
          <a:lstStyle/>
          <a:p>
            <a:r>
              <a:rPr lang="en-US" dirty="0"/>
              <a:t>Actually, there are broadly two main approaches to the concept of economic development :</a:t>
            </a:r>
          </a:p>
          <a:p>
            <a:pPr lvl="0"/>
            <a:r>
              <a:rPr lang="en-US" dirty="0"/>
              <a:t>The Traditional Approach or ‘The Stages of Economic Growth’ Theories of the 1950s and the early 1960s.</a:t>
            </a:r>
          </a:p>
          <a:p>
            <a:pPr lvl="0"/>
            <a:r>
              <a:rPr lang="en-US" dirty="0"/>
              <a:t>The New Welfare Oriented Approach or ‘The Structural-Internationalist’ Models of the late 1960s and the 1970s.</a:t>
            </a:r>
          </a:p>
          <a:p>
            <a:endParaRPr lang="en-US" dirty="0"/>
          </a:p>
        </p:txBody>
      </p:sp>
    </p:spTree>
    <p:extLst>
      <p:ext uri="{BB962C8B-B14F-4D97-AF65-F5344CB8AC3E}">
        <p14:creationId xmlns:p14="http://schemas.microsoft.com/office/powerpoint/2010/main" val="59618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70195-C54E-4765-BB91-A5BF1D57751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Lummis &amp; Development</a:t>
            </a:r>
          </a:p>
        </p:txBody>
      </p:sp>
      <p:sp>
        <p:nvSpPr>
          <p:cNvPr id="3" name="Content Placeholder 2">
            <a:extLst>
              <a:ext uri="{FF2B5EF4-FFF2-40B4-BE49-F238E27FC236}">
                <a16:creationId xmlns:a16="http://schemas.microsoft.com/office/drawing/2014/main" id="{1949C876-88A1-4E56-953E-384F26A9A6F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He explained development was not target oriented whereas it was  a spontaneous emergence in which man did not tried.</a:t>
            </a:r>
          </a:p>
          <a:p>
            <a:r>
              <a:rPr lang="en-US" dirty="0">
                <a:latin typeface="Times New Roman" panose="02020603050405020304" pitchFamily="18" charset="0"/>
                <a:cs typeface="Times New Roman" panose="02020603050405020304" pitchFamily="18" charset="0"/>
              </a:rPr>
              <a:t>After 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world war independence movement of neo colonies</a:t>
            </a:r>
          </a:p>
          <a:p>
            <a:r>
              <a:rPr lang="en-US" dirty="0">
                <a:latin typeface="Times New Roman" panose="02020603050405020304" pitchFamily="18" charset="0"/>
                <a:cs typeface="Times New Roman" panose="02020603050405020304" pitchFamily="18" charset="0"/>
              </a:rPr>
              <a:t>US Support to national identity of colonies</a:t>
            </a:r>
          </a:p>
          <a:p>
            <a:r>
              <a:rPr lang="en-US" dirty="0">
                <a:latin typeface="Times New Roman" panose="02020603050405020304" pitchFamily="18" charset="0"/>
                <a:cs typeface="Times New Roman" panose="02020603050405020304" pitchFamily="18" charset="0"/>
              </a:rPr>
              <a:t>America’s way of Governing ( Liberalization, free market trade, </a:t>
            </a:r>
            <a:r>
              <a:rPr lang="en-US" dirty="0" err="1">
                <a:latin typeface="Times New Roman" panose="02020603050405020304" pitchFamily="18" charset="0"/>
                <a:cs typeface="Times New Roman" panose="02020603050405020304" pitchFamily="18" charset="0"/>
              </a:rPr>
              <a:t>democrarcy</a:t>
            </a:r>
            <a:r>
              <a:rPr lang="en-US" dirty="0">
                <a:latin typeface="Times New Roman" panose="02020603050405020304" pitchFamily="18" charset="0"/>
                <a:cs typeface="Times New Roman" panose="02020603050405020304" pitchFamily="18" charset="0"/>
              </a:rPr>
              <a:t>, individualism</a:t>
            </a:r>
            <a:r>
              <a:rPr lang="en-US" dirty="0"/>
              <a:t>)</a:t>
            </a:r>
          </a:p>
        </p:txBody>
      </p:sp>
    </p:spTree>
    <p:extLst>
      <p:ext uri="{BB962C8B-B14F-4D97-AF65-F5344CB8AC3E}">
        <p14:creationId xmlns:p14="http://schemas.microsoft.com/office/powerpoint/2010/main" val="270148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9C96B-A6E7-446D-A668-2BFDC2DA540B}"/>
              </a:ext>
            </a:extLst>
          </p:cNvPr>
          <p:cNvSpPr>
            <a:spLocks noGrp="1"/>
          </p:cNvSpPr>
          <p:nvPr>
            <p:ph type="title"/>
          </p:nvPr>
        </p:nvSpPr>
        <p:spPr/>
        <p:txBody>
          <a:bodyPr/>
          <a:lstStyle/>
          <a:p>
            <a:r>
              <a:rPr lang="en-US" b="1" dirty="0"/>
              <a:t>The New Welfare Oriented Approach</a:t>
            </a:r>
            <a:endParaRPr lang="en-US" dirty="0"/>
          </a:p>
        </p:txBody>
      </p:sp>
      <p:sp>
        <p:nvSpPr>
          <p:cNvPr id="3" name="Content Placeholder 2">
            <a:extLst>
              <a:ext uri="{FF2B5EF4-FFF2-40B4-BE49-F238E27FC236}">
                <a16:creationId xmlns:a16="http://schemas.microsoft.com/office/drawing/2014/main" id="{96377A6A-5BE9-4C91-8BC8-D664FD84BE8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Jacob Viner was probably the first economist (1950’s) to argue that an economy could not boast of having achieved economic progress if the incidence of poverty in that economy had not </a:t>
            </a:r>
            <a:r>
              <a:rPr lang="en-US" dirty="0" err="1">
                <a:latin typeface="Times New Roman" panose="02020603050405020304" pitchFamily="18" charset="0"/>
                <a:cs typeface="Times New Roman" panose="02020603050405020304" pitchFamily="18" charset="0"/>
              </a:rPr>
              <a:t>diminishe</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international and domestic power relationships;</a:t>
            </a:r>
          </a:p>
          <a:p>
            <a:pPr lvl="0"/>
            <a:r>
              <a:rPr lang="en-US" dirty="0">
                <a:latin typeface="Times New Roman" panose="02020603050405020304" pitchFamily="18" charset="0"/>
                <a:cs typeface="Times New Roman" panose="02020603050405020304" pitchFamily="18" charset="0"/>
              </a:rPr>
              <a:t>institutional and structural economic rigidities; and,</a:t>
            </a:r>
          </a:p>
          <a:p>
            <a:pPr lvl="0"/>
            <a:r>
              <a:rPr lang="en-US" dirty="0">
                <a:latin typeface="Times New Roman" panose="02020603050405020304" pitchFamily="18" charset="0"/>
                <a:cs typeface="Times New Roman" panose="02020603050405020304" pitchFamily="18" charset="0"/>
              </a:rPr>
              <a:t>the proliferation of dual economies and dual societies both within and among the nations of the world.</a:t>
            </a:r>
          </a:p>
          <a:p>
            <a:pPr marL="0" indent="0">
              <a:buNone/>
            </a:pPr>
            <a:endParaRPr lang="en-US" dirty="0"/>
          </a:p>
        </p:txBody>
      </p:sp>
    </p:spTree>
    <p:extLst>
      <p:ext uri="{BB962C8B-B14F-4D97-AF65-F5344CB8AC3E}">
        <p14:creationId xmlns:p14="http://schemas.microsoft.com/office/powerpoint/2010/main" val="1069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3034-272F-43F6-B580-6850CB7A4D9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E246DB1-FB1D-4C44-969B-50DA5B0F8A8D}"/>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It was a significant point in the history of economic thought as two mentioned concepts were divided. Since that moment economists began to understand development as combination of two elements: economic growth and a change (social and cultural, quantitative and qualitative) of the system and participation of every agent in considered process. The aim of the latter was to improve quality of life for the whole society. Reasons for such a change were sociological and philosophical ideas that appeared at the beginning of 1950s. It was believed that ensuring equality of opportunities to satisfy everyone’s needs is essential. Furthermore, welfare of an individual became to be considered as an objective, rather than as a mean to achieve other aims.</a:t>
            </a:r>
          </a:p>
        </p:txBody>
      </p:sp>
    </p:spTree>
    <p:extLst>
      <p:ext uri="{BB962C8B-B14F-4D97-AF65-F5344CB8AC3E}">
        <p14:creationId xmlns:p14="http://schemas.microsoft.com/office/powerpoint/2010/main" val="16657318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TotalTime>
  <Words>1730</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 3</vt:lpstr>
      <vt:lpstr>Facet</vt:lpstr>
      <vt:lpstr>Social &amp; Economic Development (Instrument, Implements &amp; Approaches)</vt:lpstr>
      <vt:lpstr>Economic Growth &amp; Economic Development</vt:lpstr>
      <vt:lpstr>Social Development</vt:lpstr>
      <vt:lpstr>Socio Economic Development:</vt:lpstr>
      <vt:lpstr>Approaches to Development</vt:lpstr>
      <vt:lpstr>Main approaches of Development</vt:lpstr>
      <vt:lpstr>Lummis &amp; Development</vt:lpstr>
      <vt:lpstr>The New Welfare Oriented Approach</vt:lpstr>
      <vt:lpstr>PowerPoint Presentation</vt:lpstr>
      <vt:lpstr>Goulet &amp; Development</vt:lpstr>
      <vt:lpstr>McGranahan &amp; Developement</vt:lpstr>
      <vt:lpstr>World Bank &amp; Developement</vt:lpstr>
      <vt:lpstr>Late 20th Century and Development</vt:lpstr>
      <vt:lpstr>PowerPoint Presentation</vt:lpstr>
      <vt:lpstr>Socio Economic Development and international institutions</vt:lpstr>
      <vt:lpstr>Meier &amp; Development</vt:lpstr>
      <vt:lpstr>Kindle berger and Herrick’s Approach to Development</vt:lpstr>
      <vt:lpstr>PowerPoint Presentation</vt:lpstr>
      <vt:lpstr>Growth is revolution whereas development is evolution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&amp; Economic Development (Instrument, Implements &amp; Approaches)</dc:title>
  <dc:creator>dell</dc:creator>
  <cp:lastModifiedBy>dell</cp:lastModifiedBy>
  <cp:revision>13</cp:revision>
  <dcterms:created xsi:type="dcterms:W3CDTF">2020-03-29T16:07:05Z</dcterms:created>
  <dcterms:modified xsi:type="dcterms:W3CDTF">2020-04-23T21:44:54Z</dcterms:modified>
</cp:coreProperties>
</file>