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8" r:id="rId3"/>
    <p:sldId id="270" r:id="rId4"/>
    <p:sldId id="272" r:id="rId5"/>
    <p:sldId id="273" r:id="rId6"/>
    <p:sldId id="275" r:id="rId7"/>
    <p:sldId id="279" r:id="rId8"/>
    <p:sldId id="269" r:id="rId9"/>
    <p:sldId id="280" r:id="rId10"/>
    <p:sldId id="277" r:id="rId11"/>
    <p:sldId id="261" r:id="rId12"/>
    <p:sldId id="276" r:id="rId13"/>
    <p:sldId id="278" r:id="rId14"/>
    <p:sldId id="28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56122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153045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1401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153102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5033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890906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122045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90593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342073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1CA115-1B39-4AC0-A50C-B75E643890DA}"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338567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1CA115-1B39-4AC0-A50C-B75E643890D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50115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1CA115-1B39-4AC0-A50C-B75E643890DA}"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85981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1CA115-1B39-4AC0-A50C-B75E643890DA}"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278513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A115-1B39-4AC0-A50C-B75E643890DA}"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83146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CA115-1B39-4AC0-A50C-B75E643890D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120169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1CA115-1B39-4AC0-A50C-B75E643890DA}"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17025-F741-4E61-A511-0E0D0A03DFCF}" type="slidenum">
              <a:rPr lang="en-US" smtClean="0"/>
              <a:t>‹#›</a:t>
            </a:fld>
            <a:endParaRPr lang="en-US"/>
          </a:p>
        </p:txBody>
      </p:sp>
    </p:spTree>
    <p:extLst>
      <p:ext uri="{BB962C8B-B14F-4D97-AF65-F5344CB8AC3E}">
        <p14:creationId xmlns:p14="http://schemas.microsoft.com/office/powerpoint/2010/main" val="1689474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01CA115-1B39-4AC0-A50C-B75E643890DA}" type="datetimeFigureOut">
              <a:rPr lang="en-US" smtClean="0"/>
              <a:t>4/23/2020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217025-F741-4E61-A511-0E0D0A03DFCF}" type="slidenum">
              <a:rPr lang="en-US" smtClean="0"/>
              <a:t>‹#›</a:t>
            </a:fld>
            <a:endParaRPr lang="en-US"/>
          </a:p>
        </p:txBody>
      </p:sp>
    </p:spTree>
    <p:extLst>
      <p:ext uri="{BB962C8B-B14F-4D97-AF65-F5344CB8AC3E}">
        <p14:creationId xmlns:p14="http://schemas.microsoft.com/office/powerpoint/2010/main" val="13767857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4DD8-7019-4AD3-B51C-6704CB5EA7FC}"/>
              </a:ext>
            </a:extLst>
          </p:cNvPr>
          <p:cNvSpPr>
            <a:spLocks noGrp="1"/>
          </p:cNvSpPr>
          <p:nvPr>
            <p:ph type="ctrTitle"/>
          </p:nvPr>
        </p:nvSpPr>
        <p:spPr>
          <a:xfrm>
            <a:off x="276225" y="1122363"/>
            <a:ext cx="10391775" cy="5821362"/>
          </a:xfrm>
        </p:spPr>
        <p:txBody>
          <a:bodyPr>
            <a:normAutofit/>
          </a:bodyPr>
          <a:lstStyle/>
          <a:p>
            <a:pPr fontAlgn="base"/>
            <a:r>
              <a:rPr lang="en-US" b="1" baseline="-25000" dirty="0"/>
              <a:t>Development Its concepts, Nature &amp; Scope, Factors and Indicators : Social </a:t>
            </a:r>
            <a:r>
              <a:rPr lang="en-US" b="1" baseline="-25000" dirty="0" err="1"/>
              <a:t>Development,Economic</a:t>
            </a:r>
            <a:r>
              <a:rPr lang="en-US" b="1" baseline="-25000" dirty="0"/>
              <a:t> Development and Under </a:t>
            </a:r>
            <a:r>
              <a:rPr lang="en-US" b="1" baseline="-25000" dirty="0" err="1"/>
              <a:t>Developmet</a:t>
            </a:r>
            <a:br>
              <a:rPr lang="en-US" dirty="0"/>
            </a:br>
            <a:r>
              <a:rPr lang="en-US" b="1" baseline="-25000" dirty="0"/>
              <a:t> </a:t>
            </a:r>
            <a:br>
              <a:rPr lang="en-US" dirty="0"/>
            </a:br>
            <a:endParaRPr lang="en-US" dirty="0"/>
          </a:p>
        </p:txBody>
      </p:sp>
      <p:sp>
        <p:nvSpPr>
          <p:cNvPr id="3" name="Subtitle 2">
            <a:extLst>
              <a:ext uri="{FF2B5EF4-FFF2-40B4-BE49-F238E27FC236}">
                <a16:creationId xmlns:a16="http://schemas.microsoft.com/office/drawing/2014/main" id="{84DF4CFC-79A0-473F-9AAC-6F4D0C742743}"/>
              </a:ext>
            </a:extLst>
          </p:cNvPr>
          <p:cNvSpPr>
            <a:spLocks noGrp="1"/>
          </p:cNvSpPr>
          <p:nvPr>
            <p:ph type="subTitle" idx="1"/>
          </p:nvPr>
        </p:nvSpPr>
        <p:spPr/>
        <p:txBody>
          <a:bodyPr>
            <a:normAutofit/>
          </a:bodyPr>
          <a:lstStyle/>
          <a:p>
            <a:endParaRPr lang="en-US" dirty="0"/>
          </a:p>
          <a:p>
            <a:endParaRPr lang="en-US" dirty="0"/>
          </a:p>
          <a:p>
            <a:endParaRPr lang="en-US" dirty="0"/>
          </a:p>
        </p:txBody>
      </p:sp>
    </p:spTree>
    <p:extLst>
      <p:ext uri="{BB962C8B-B14F-4D97-AF65-F5344CB8AC3E}">
        <p14:creationId xmlns:p14="http://schemas.microsoft.com/office/powerpoint/2010/main" val="36381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EB37-EA98-40A1-9B2C-2817482775A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9382A8D-4F86-4175-ABC9-B3FF26CBD2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5325" y="533400"/>
            <a:ext cx="9715500" cy="5177631"/>
          </a:xfrm>
        </p:spPr>
      </p:pic>
    </p:spTree>
    <p:extLst>
      <p:ext uri="{BB962C8B-B14F-4D97-AF65-F5344CB8AC3E}">
        <p14:creationId xmlns:p14="http://schemas.microsoft.com/office/powerpoint/2010/main" val="208869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316A6-3E0E-4881-B1AC-9D389DC62BE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D686263-7CB2-4D73-A8D0-ADEEDEEE38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 y="365125"/>
            <a:ext cx="10858500" cy="5811838"/>
          </a:xfrm>
        </p:spPr>
      </p:pic>
    </p:spTree>
    <p:extLst>
      <p:ext uri="{BB962C8B-B14F-4D97-AF65-F5344CB8AC3E}">
        <p14:creationId xmlns:p14="http://schemas.microsoft.com/office/powerpoint/2010/main" val="266281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2AA9-FD55-496F-8A3E-295926EFE900}"/>
              </a:ext>
            </a:extLst>
          </p:cNvPr>
          <p:cNvSpPr>
            <a:spLocks noGrp="1"/>
          </p:cNvSpPr>
          <p:nvPr>
            <p:ph type="title"/>
          </p:nvPr>
        </p:nvSpPr>
        <p:spPr/>
        <p:txBody>
          <a:bodyPr>
            <a:normAutofit fontScale="90000"/>
          </a:bodyPr>
          <a:lstStyle/>
          <a:p>
            <a:r>
              <a:rPr lang="en-US" sz="2800" dirty="0">
                <a:latin typeface="Times New Roman" panose="02020603050405020304" pitchFamily="18" charset="0"/>
                <a:cs typeface="Times New Roman" panose="02020603050405020304" pitchFamily="18" charset="0"/>
              </a:rPr>
              <a:t>Key Differences Between Developed and Developing Countries</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0707848-2536-48BD-B040-5ACB9C0EEE45}"/>
              </a:ext>
            </a:extLst>
          </p:cNvPr>
          <p:cNvSpPr>
            <a:spLocks noGrp="1"/>
          </p:cNvSpPr>
          <p:nvPr>
            <p:ph idx="1"/>
          </p:nvPr>
        </p:nvSpPr>
        <p:spPr>
          <a:xfrm>
            <a:off x="677334" y="1190625"/>
            <a:ext cx="8596668" cy="4850737"/>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The following are the major differences between developed countries and developing countries</a:t>
            </a:r>
          </a:p>
          <a:p>
            <a:r>
              <a:rPr lang="en-US" dirty="0">
                <a:latin typeface="Times New Roman" panose="02020603050405020304" pitchFamily="18" charset="0"/>
                <a:cs typeface="Times New Roman" panose="02020603050405020304" pitchFamily="18" charset="0"/>
              </a:rPr>
              <a:t>The countries which are independent and prosperous are known as Developed Countries. The countries which are facing the beginning of industrialization are called Developing Countries.</a:t>
            </a:r>
          </a:p>
          <a:p>
            <a:r>
              <a:rPr lang="en-US" dirty="0">
                <a:latin typeface="Times New Roman" panose="02020603050405020304" pitchFamily="18" charset="0"/>
                <a:cs typeface="Times New Roman" panose="02020603050405020304" pitchFamily="18" charset="0"/>
              </a:rPr>
              <a:t>Developed Countries have a high per capita income and GDP as compared to Developing Countries.</a:t>
            </a:r>
          </a:p>
          <a:p>
            <a:r>
              <a:rPr lang="en-US" dirty="0">
                <a:latin typeface="Times New Roman" panose="02020603050405020304" pitchFamily="18" charset="0"/>
                <a:cs typeface="Times New Roman" panose="02020603050405020304" pitchFamily="18" charset="0"/>
              </a:rPr>
              <a:t>In Developed Countries the literacy rate is high, but in Developing Countries illiteracy rate is high.</a:t>
            </a:r>
          </a:p>
          <a:p>
            <a:r>
              <a:rPr lang="en-US" dirty="0">
                <a:latin typeface="Times New Roman" panose="02020603050405020304" pitchFamily="18" charset="0"/>
                <a:cs typeface="Times New Roman" panose="02020603050405020304" pitchFamily="18" charset="0"/>
              </a:rPr>
              <a:t>Developed Countries have good infrastructure and a better environment in terms of health and safety, which are absent in Developing Countries.</a:t>
            </a:r>
          </a:p>
          <a:p>
            <a:r>
              <a:rPr lang="en-US" dirty="0">
                <a:latin typeface="Times New Roman" panose="02020603050405020304" pitchFamily="18" charset="0"/>
                <a:cs typeface="Times New Roman" panose="02020603050405020304" pitchFamily="18" charset="0"/>
              </a:rPr>
              <a:t>Developed Countries generate revenue from the industrial sector. Conversely, Developing Countries generate revenue from the service sector.</a:t>
            </a:r>
          </a:p>
          <a:p>
            <a:r>
              <a:rPr lang="en-US" dirty="0">
                <a:latin typeface="Times New Roman" panose="02020603050405020304" pitchFamily="18" charset="0"/>
                <a:cs typeface="Times New Roman" panose="02020603050405020304" pitchFamily="18" charset="0"/>
              </a:rPr>
              <a:t>In developed countries, the standard of living of people is high, which is moderate in developing countries.</a:t>
            </a:r>
          </a:p>
          <a:p>
            <a:r>
              <a:rPr lang="en-US" dirty="0">
                <a:latin typeface="Times New Roman" panose="02020603050405020304" pitchFamily="18" charset="0"/>
                <a:cs typeface="Times New Roman" panose="02020603050405020304" pitchFamily="18" charset="0"/>
              </a:rPr>
              <a:t>Resources are effectively and efficiently utilized in developed countries. On the other hand, proper utilization of resources is not done in developing countries.</a:t>
            </a:r>
          </a:p>
          <a:p>
            <a:r>
              <a:rPr lang="en-US" dirty="0">
                <a:latin typeface="Times New Roman" panose="02020603050405020304" pitchFamily="18" charset="0"/>
                <a:cs typeface="Times New Roman" panose="02020603050405020304" pitchFamily="18" charset="0"/>
              </a:rPr>
              <a:t>In developed countries, the birth rate and death rate are low, whereas in developing countries both the rates are high.</a:t>
            </a:r>
          </a:p>
          <a:p>
            <a:endParaRPr lang="en-US" dirty="0"/>
          </a:p>
        </p:txBody>
      </p:sp>
    </p:spTree>
    <p:extLst>
      <p:ext uri="{BB962C8B-B14F-4D97-AF65-F5344CB8AC3E}">
        <p14:creationId xmlns:p14="http://schemas.microsoft.com/office/powerpoint/2010/main" val="58575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51B64-D366-42D2-B1C1-EDE47A569EBF}"/>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7CEB1F90-7F5C-4A81-AB97-D0E49BA55317}"/>
              </a:ext>
            </a:extLst>
          </p:cNvPr>
          <p:cNvGraphicFramePr>
            <a:graphicFrameLocks noGrp="1"/>
          </p:cNvGraphicFramePr>
          <p:nvPr>
            <p:ph idx="1"/>
            <p:extLst>
              <p:ext uri="{D42A27DB-BD31-4B8C-83A1-F6EECF244321}">
                <p14:modId xmlns:p14="http://schemas.microsoft.com/office/powerpoint/2010/main" val="2128922863"/>
              </p:ext>
            </p:extLst>
          </p:nvPr>
        </p:nvGraphicFramePr>
        <p:xfrm>
          <a:off x="0" y="628652"/>
          <a:ext cx="11111169" cy="5338762"/>
        </p:xfrm>
        <a:graphic>
          <a:graphicData uri="http://schemas.openxmlformats.org/drawingml/2006/table">
            <a:tbl>
              <a:tblPr/>
              <a:tblGrid>
                <a:gridCol w="3703723">
                  <a:extLst>
                    <a:ext uri="{9D8B030D-6E8A-4147-A177-3AD203B41FA5}">
                      <a16:colId xmlns:a16="http://schemas.microsoft.com/office/drawing/2014/main" val="638361010"/>
                    </a:ext>
                  </a:extLst>
                </a:gridCol>
                <a:gridCol w="3703723">
                  <a:extLst>
                    <a:ext uri="{9D8B030D-6E8A-4147-A177-3AD203B41FA5}">
                      <a16:colId xmlns:a16="http://schemas.microsoft.com/office/drawing/2014/main" val="2788674416"/>
                    </a:ext>
                  </a:extLst>
                </a:gridCol>
                <a:gridCol w="3703723">
                  <a:extLst>
                    <a:ext uri="{9D8B030D-6E8A-4147-A177-3AD203B41FA5}">
                      <a16:colId xmlns:a16="http://schemas.microsoft.com/office/drawing/2014/main" val="3688961331"/>
                    </a:ext>
                  </a:extLst>
                </a:gridCol>
              </a:tblGrid>
              <a:tr h="371305">
                <a:tc>
                  <a:txBody>
                    <a:bodyPr/>
                    <a:lstStyle/>
                    <a:p>
                      <a:pPr algn="ctr" fontAlgn="ctr"/>
                      <a:r>
                        <a:rPr lang="en-US" sz="1400" b="1" cap="all">
                          <a:effectLst/>
                        </a:rPr>
                        <a:t>Basis for Comparison</a:t>
                      </a:r>
                    </a:p>
                  </a:txBody>
                  <a:tcPr marL="40896" marR="40896" marT="40896" marB="40896"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400" b="1" cap="all">
                          <a:effectLst/>
                        </a:rPr>
                        <a:t>Developed Countries</a:t>
                      </a:r>
                    </a:p>
                  </a:txBody>
                  <a:tcPr marL="40896" marR="40896" marT="40896" marB="40896"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400" b="1" cap="all">
                          <a:effectLst/>
                        </a:rPr>
                        <a:t>Developing Countries</a:t>
                      </a:r>
                    </a:p>
                  </a:txBody>
                  <a:tcPr marL="40896" marR="40896" marT="40896" marB="40896"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3260846945"/>
                  </a:ext>
                </a:extLst>
              </a:tr>
              <a:tr h="1184161">
                <a:tc>
                  <a:txBody>
                    <a:bodyPr/>
                    <a:lstStyle/>
                    <a:p>
                      <a:pPr algn="l" fontAlgn="t"/>
                      <a:r>
                        <a:rPr lang="en-US" sz="1400">
                          <a:effectLst/>
                        </a:rPr>
                        <a:t>Meaning</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A country having an effective rate of industrialization and individual income is known as Developed Country.</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Developing Country is a country which has a slow rate of industrialization and low per capita income.</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097905795"/>
                  </a:ext>
                </a:extLst>
              </a:tr>
              <a:tr h="371305">
                <a:tc>
                  <a:txBody>
                    <a:bodyPr/>
                    <a:lstStyle/>
                    <a:p>
                      <a:pPr algn="l" fontAlgn="t"/>
                      <a:r>
                        <a:rPr lang="en-US" sz="1400">
                          <a:effectLst/>
                        </a:rPr>
                        <a:t>Unemployment and Poverty</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Low</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High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471061833"/>
                  </a:ext>
                </a:extLst>
              </a:tr>
              <a:tr h="913209">
                <a:tc>
                  <a:txBody>
                    <a:bodyPr/>
                    <a:lstStyle/>
                    <a:p>
                      <a:pPr algn="l" fontAlgn="t"/>
                      <a:r>
                        <a:rPr lang="en-US" sz="1400">
                          <a:effectLst/>
                        </a:rPr>
                        <a:t>Rates</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tc>
                  <a:txBody>
                    <a:bodyPr/>
                    <a:lstStyle/>
                    <a:p>
                      <a:pPr algn="l" fontAlgn="t"/>
                      <a:r>
                        <a:rPr lang="en-US" sz="1400">
                          <a:effectLst/>
                        </a:rPr>
                        <a:t>Infant mortality rate, death rate and birth rate is low while the life expectancy rate is high.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tc>
                  <a:txBody>
                    <a:bodyPr/>
                    <a:lstStyle/>
                    <a:p>
                      <a:pPr algn="l" fontAlgn="t"/>
                      <a:r>
                        <a:rPr lang="en-US" sz="1400">
                          <a:effectLst/>
                        </a:rPr>
                        <a:t>High infant mortality rate, death rate and birth rate, along with low life expectancy rate.</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1994670627"/>
                  </a:ext>
                </a:extLst>
              </a:tr>
              <a:tr h="371305">
                <a:tc>
                  <a:txBody>
                    <a:bodyPr/>
                    <a:lstStyle/>
                    <a:p>
                      <a:pPr algn="l" fontAlgn="t"/>
                      <a:r>
                        <a:rPr lang="en-US" sz="1400">
                          <a:effectLst/>
                        </a:rPr>
                        <a:t>Living conditions</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Good</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Moderate</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218999513"/>
                  </a:ext>
                </a:extLst>
              </a:tr>
              <a:tr h="371305">
                <a:tc>
                  <a:txBody>
                    <a:bodyPr/>
                    <a:lstStyle/>
                    <a:p>
                      <a:pPr algn="l" fontAlgn="t"/>
                      <a:r>
                        <a:rPr lang="en-US" sz="1400" dirty="0">
                          <a:effectLst/>
                        </a:rPr>
                        <a:t>Generates more revenue from</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Industrial sector</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Service sector</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674150197"/>
                  </a:ext>
                </a:extLst>
              </a:tr>
              <a:tr h="642257">
                <a:tc>
                  <a:txBody>
                    <a:bodyPr/>
                    <a:lstStyle/>
                    <a:p>
                      <a:pPr algn="l" fontAlgn="t"/>
                      <a:r>
                        <a:rPr lang="en-US" sz="1400">
                          <a:effectLst/>
                        </a:rPr>
                        <a:t>Growth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High industrial growth.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They rely on the developed countries for their growth.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850948434"/>
                  </a:ext>
                </a:extLst>
              </a:tr>
              <a:tr h="371305">
                <a:tc>
                  <a:txBody>
                    <a:bodyPr/>
                    <a:lstStyle/>
                    <a:p>
                      <a:pPr algn="l" fontAlgn="t"/>
                      <a:r>
                        <a:rPr lang="en-US" sz="1400">
                          <a:effectLst/>
                        </a:rPr>
                        <a:t>Standard of living</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High</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400">
                          <a:effectLst/>
                        </a:rPr>
                        <a:t>Low</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898945351"/>
                  </a:ext>
                </a:extLst>
              </a:tr>
              <a:tr h="371305">
                <a:tc>
                  <a:txBody>
                    <a:bodyPr/>
                    <a:lstStyle/>
                    <a:p>
                      <a:pPr algn="l" fontAlgn="t"/>
                      <a:r>
                        <a:rPr lang="en-US" sz="1400">
                          <a:effectLst/>
                        </a:rPr>
                        <a:t>Distribution of Income</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Equal</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400">
                          <a:effectLst/>
                        </a:rPr>
                        <a:t>Unequal</a:t>
                      </a:r>
                    </a:p>
                  </a:txBody>
                  <a:tcPr marL="40896" marR="40896" marT="40896" marB="40896">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360004823"/>
                  </a:ext>
                </a:extLst>
              </a:tr>
              <a:tr h="371305">
                <a:tc>
                  <a:txBody>
                    <a:bodyPr/>
                    <a:lstStyle/>
                    <a:p>
                      <a:pPr algn="l" fontAlgn="t"/>
                      <a:r>
                        <a:rPr lang="en-US" sz="1400">
                          <a:effectLst/>
                        </a:rPr>
                        <a:t>Factors of Production</a:t>
                      </a:r>
                    </a:p>
                  </a:txBody>
                  <a:tcPr marL="40896" marR="40896" marT="40896" marB="40896">
                    <a:lnL>
                      <a:noFill/>
                    </a:lnL>
                    <a:lnR>
                      <a:noFill/>
                    </a:lnR>
                    <a:lnT w="6350"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400">
                          <a:effectLst/>
                        </a:rPr>
                        <a:t>Effectively utilized</a:t>
                      </a:r>
                    </a:p>
                  </a:txBody>
                  <a:tcPr marL="40896" marR="40896" marT="40896" marB="40896">
                    <a:lnL>
                      <a:noFill/>
                    </a:lnL>
                    <a:lnR>
                      <a:noFill/>
                    </a:lnR>
                    <a:lnT w="6350"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400" dirty="0">
                          <a:effectLst/>
                        </a:rPr>
                        <a:t>Ineffectively utilized</a:t>
                      </a:r>
                    </a:p>
                  </a:txBody>
                  <a:tcPr marL="40896" marR="40896" marT="40896" marB="40896">
                    <a:lnL>
                      <a:noFill/>
                    </a:lnL>
                    <a:lnR>
                      <a:noFill/>
                    </a:lnR>
                    <a:lnT w="6350" cap="flat" cmpd="sng" algn="ctr">
                      <a:solidFill>
                        <a:srgbClr val="DDDDDD"/>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76291809"/>
                  </a:ext>
                </a:extLst>
              </a:tr>
            </a:tbl>
          </a:graphicData>
        </a:graphic>
      </p:graphicFrame>
      <p:sp>
        <p:nvSpPr>
          <p:cNvPr id="5" name="Rectangle 1">
            <a:extLst>
              <a:ext uri="{FF2B5EF4-FFF2-40B4-BE49-F238E27FC236}">
                <a16:creationId xmlns:a16="http://schemas.microsoft.com/office/drawing/2014/main" id="{AE48109F-4FE5-4E1E-9B77-CF539FB9FD3F}"/>
              </a:ext>
            </a:extLst>
          </p:cNvPr>
          <p:cNvSpPr>
            <a:spLocks noChangeArrowheads="1"/>
          </p:cNvSpPr>
          <p:nvPr/>
        </p:nvSpPr>
        <p:spPr bwMode="auto">
          <a:xfrm>
            <a:off x="-120593" y="1485643"/>
            <a:ext cx="15055793" cy="718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3920" rIns="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222222"/>
                </a:solidFill>
                <a:effectLst/>
                <a:latin typeface="&amp;quot"/>
              </a:rPr>
              <a:t>Comparison Chart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9609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79DC-57F3-4A8D-B9E6-D32801F6BE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CD5D32-5657-436A-9DD2-484E92A2B9DD}"/>
              </a:ext>
            </a:extLst>
          </p:cNvPr>
          <p:cNvSpPr>
            <a:spLocks noGrp="1"/>
          </p:cNvSpPr>
          <p:nvPr>
            <p:ph idx="1"/>
          </p:nvPr>
        </p:nvSpPr>
        <p:spPr/>
        <p:txBody>
          <a:bodyPr/>
          <a:lstStyle/>
          <a:p>
            <a:endParaRPr lang="en-US" dirty="0"/>
          </a:p>
          <a:p>
            <a:endParaRPr lang="en-US" dirty="0"/>
          </a:p>
          <a:p>
            <a:pPr marL="1828800" lvl="4" indent="0">
              <a:buNone/>
            </a:pPr>
            <a:r>
              <a:rPr lang="en-US" sz="5400" b="1" dirty="0">
                <a:latin typeface="Times New Roman" panose="02020603050405020304" pitchFamily="18" charset="0"/>
                <a:cs typeface="Times New Roman" panose="02020603050405020304" pitchFamily="18" charset="0"/>
              </a:rPr>
              <a:t>Thanks</a:t>
            </a:r>
          </a:p>
          <a:p>
            <a:pPr marL="0" indent="0">
              <a:buNone/>
            </a:pPr>
            <a:endParaRPr lang="en-US" dirty="0"/>
          </a:p>
        </p:txBody>
      </p:sp>
    </p:spTree>
    <p:extLst>
      <p:ext uri="{BB962C8B-B14F-4D97-AF65-F5344CB8AC3E}">
        <p14:creationId xmlns:p14="http://schemas.microsoft.com/office/powerpoint/2010/main" val="237041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6804B-2165-42A7-AE4D-86206B772726}"/>
              </a:ext>
            </a:extLst>
          </p:cNvPr>
          <p:cNvSpPr>
            <a:spLocks noGrp="1"/>
          </p:cNvSpPr>
          <p:nvPr>
            <p:ph type="title"/>
          </p:nvPr>
        </p:nvSpPr>
        <p:spPr/>
        <p:txBody>
          <a:bodyPr/>
          <a:lstStyle/>
          <a:p>
            <a:r>
              <a:rPr lang="en-US" dirty="0"/>
              <a:t>What is Development</a:t>
            </a:r>
          </a:p>
        </p:txBody>
      </p:sp>
      <p:sp>
        <p:nvSpPr>
          <p:cNvPr id="3" name="Content Placeholder 2">
            <a:extLst>
              <a:ext uri="{FF2B5EF4-FFF2-40B4-BE49-F238E27FC236}">
                <a16:creationId xmlns:a16="http://schemas.microsoft.com/office/drawing/2014/main" id="{9CC75EFC-5F34-45C1-A836-D6DCF6E49F7E}"/>
              </a:ext>
            </a:extLst>
          </p:cNvPr>
          <p:cNvSpPr>
            <a:spLocks noGrp="1"/>
          </p:cNvSpPr>
          <p:nvPr>
            <p:ph idx="1"/>
          </p:nvPr>
        </p:nvSpPr>
        <p:spPr>
          <a:xfrm>
            <a:off x="838200" y="1825625"/>
            <a:ext cx="10515600" cy="2479675"/>
          </a:xfrm>
        </p:spPr>
        <p:txBody>
          <a:bodyPr/>
          <a:lstStyle/>
          <a:p>
            <a:r>
              <a:rPr lang="en-US" sz="2400" baseline="-25000" dirty="0"/>
              <a:t>Development is the sustained increase in income of all members of society so as to be free from material want. One aspect of that challenge is to achieve development in an interdependent world, that is a world in which goods, services, people, capital and knowledge flow relatively easily across national borders with large net benefits to economies (Trevor Manuel, 2 December 2004, University of Sussex).</a:t>
            </a:r>
          </a:p>
          <a:p>
            <a:r>
              <a:rPr lang="en-US" sz="2400" baseline="-25000" dirty="0"/>
              <a:t>Development is a good and positive change which can be measured in two dimensions; Economically and culturally.</a:t>
            </a:r>
          </a:p>
          <a:p>
            <a:pPr marL="0" indent="0">
              <a:buNone/>
            </a:pPr>
            <a:endParaRPr lang="en-US" sz="2400" dirty="0"/>
          </a:p>
          <a:p>
            <a:endParaRPr lang="en-US" dirty="0"/>
          </a:p>
        </p:txBody>
      </p:sp>
    </p:spTree>
    <p:extLst>
      <p:ext uri="{BB962C8B-B14F-4D97-AF65-F5344CB8AC3E}">
        <p14:creationId xmlns:p14="http://schemas.microsoft.com/office/powerpoint/2010/main" val="297655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C87FA-4030-4986-B5F7-5779478C59C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Two Dimensions of Development</a:t>
            </a:r>
          </a:p>
        </p:txBody>
      </p:sp>
      <p:sp>
        <p:nvSpPr>
          <p:cNvPr id="3" name="Content Placeholder 2">
            <a:extLst>
              <a:ext uri="{FF2B5EF4-FFF2-40B4-BE49-F238E27FC236}">
                <a16:creationId xmlns:a16="http://schemas.microsoft.com/office/drawing/2014/main" id="{585155BA-485E-432A-873E-7ADE57A9E22B}"/>
              </a:ext>
            </a:extLst>
          </p:cNvPr>
          <p:cNvSpPr>
            <a:spLocks noGrp="1"/>
          </p:cNvSpPr>
          <p:nvPr>
            <p:ph idx="1"/>
          </p:nvPr>
        </p:nvSpPr>
        <p:spPr>
          <a:xfrm>
            <a:off x="838200" y="1825625"/>
            <a:ext cx="10515600" cy="2155825"/>
          </a:xfrm>
        </p:spPr>
        <p:txBody>
          <a:bodyPr/>
          <a:lstStyle/>
          <a:p>
            <a:endParaRPr lang="en-US" dirty="0"/>
          </a:p>
          <a:p>
            <a:r>
              <a:rPr lang="en-US" sz="2800" dirty="0">
                <a:latin typeface="Times New Roman" panose="02020603050405020304" pitchFamily="18" charset="0"/>
                <a:cs typeface="Times New Roman" panose="02020603050405020304" pitchFamily="18" charset="0"/>
              </a:rPr>
              <a:t>Social Development</a:t>
            </a:r>
          </a:p>
          <a:p>
            <a:r>
              <a:rPr lang="en-US" sz="2800" dirty="0">
                <a:latin typeface="Times New Roman" panose="02020603050405020304" pitchFamily="18" charset="0"/>
                <a:cs typeface="Times New Roman" panose="02020603050405020304" pitchFamily="18" charset="0"/>
              </a:rPr>
              <a:t>Economic Development</a:t>
            </a:r>
          </a:p>
        </p:txBody>
      </p:sp>
    </p:spTree>
    <p:extLst>
      <p:ext uri="{BB962C8B-B14F-4D97-AF65-F5344CB8AC3E}">
        <p14:creationId xmlns:p14="http://schemas.microsoft.com/office/powerpoint/2010/main" val="415801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A1FFC-0C84-4FD1-B3FC-9F6221DAA6A9}"/>
              </a:ext>
            </a:extLst>
          </p:cNvPr>
          <p:cNvSpPr>
            <a:spLocks noGrp="1"/>
          </p:cNvSpPr>
          <p:nvPr>
            <p:ph type="title"/>
          </p:nvPr>
        </p:nvSpPr>
        <p:spPr>
          <a:xfrm>
            <a:off x="838200" y="1"/>
            <a:ext cx="10515600" cy="1690688"/>
          </a:xfrm>
        </p:spPr>
        <p:txBody>
          <a:bodyPr>
            <a:normAutofit fontScale="90000"/>
          </a:bodyPr>
          <a:lstStyle/>
          <a:p>
            <a:pPr algn="ctr"/>
            <a:br>
              <a:rPr lang="en-US" b="1" baseline="-25000" dirty="0">
                <a:latin typeface="Times New Roman" panose="02020603050405020304" pitchFamily="18" charset="0"/>
                <a:cs typeface="Times New Roman" panose="02020603050405020304" pitchFamily="18" charset="0"/>
              </a:rPr>
            </a:br>
            <a:r>
              <a:rPr lang="en-US" b="1" baseline="-25000" dirty="0">
                <a:latin typeface="Times New Roman" panose="02020603050405020304" pitchFamily="18" charset="0"/>
                <a:cs typeface="Times New Roman" panose="02020603050405020304" pitchFamily="18" charset="0"/>
              </a:rPr>
              <a:t>Social development is the progressive improvements in the living conditions and quality of life enjoyed by people of any society and society itself.</a:t>
            </a:r>
            <a:br>
              <a:rPr lang="en-US" b="1" dirty="0">
                <a:latin typeface="Times New Roman" panose="02020603050405020304" pitchFamily="18" charset="0"/>
                <a:cs typeface="Times New Roman" panose="02020603050405020304" pitchFamily="18" charset="0"/>
              </a:rPr>
            </a:br>
            <a:endParaRPr lang="en-US" b="1" dirty="0"/>
          </a:p>
        </p:txBody>
      </p:sp>
      <p:pic>
        <p:nvPicPr>
          <p:cNvPr id="5" name="Content Placeholder 4">
            <a:extLst>
              <a:ext uri="{FF2B5EF4-FFF2-40B4-BE49-F238E27FC236}">
                <a16:creationId xmlns:a16="http://schemas.microsoft.com/office/drawing/2014/main" id="{82A4C552-F6DD-4D7F-9C42-D3E6842AB30A}"/>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backgroundRemoval t="1044" b="99791" l="4859" r="94514">
                        <a14:foregroundMark x1="4859" y1="2088" x2="5172" y2="99374"/>
                        <a14:foregroundMark x1="94514" y1="1044" x2="94201" y2="99791"/>
                      </a14:backgroundRemoval>
                    </a14:imgEffect>
                  </a14:imgLayer>
                </a14:imgProps>
              </a:ext>
              <a:ext uri="{28A0092B-C50C-407E-A947-70E740481C1C}">
                <a14:useLocalDpi xmlns:a14="http://schemas.microsoft.com/office/drawing/2010/main" val="0"/>
              </a:ext>
            </a:extLst>
          </a:blip>
          <a:stretch>
            <a:fillRect/>
          </a:stretch>
        </p:blipFill>
        <p:spPr>
          <a:xfrm>
            <a:off x="1285875" y="1825625"/>
            <a:ext cx="9105899" cy="4351338"/>
          </a:xfrm>
        </p:spPr>
      </p:pic>
    </p:spTree>
    <p:extLst>
      <p:ext uri="{BB962C8B-B14F-4D97-AF65-F5344CB8AC3E}">
        <p14:creationId xmlns:p14="http://schemas.microsoft.com/office/powerpoint/2010/main" val="102753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F66AA-6EF9-4AA3-A477-3A26DF60C56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16DA8F6-57FA-44E5-A25D-86FF17E57E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209550"/>
            <a:ext cx="10982325" cy="5995988"/>
          </a:xfrm>
        </p:spPr>
      </p:pic>
    </p:spTree>
    <p:extLst>
      <p:ext uri="{BB962C8B-B14F-4D97-AF65-F5344CB8AC3E}">
        <p14:creationId xmlns:p14="http://schemas.microsoft.com/office/powerpoint/2010/main" val="3554675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7210-F537-40DC-B6B9-A5C2CEEE451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51595A3-A6A3-4A39-8782-FCCFA37024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1" y="393700"/>
            <a:ext cx="11658600" cy="5811838"/>
          </a:xfrm>
        </p:spPr>
      </p:pic>
    </p:spTree>
    <p:extLst>
      <p:ext uri="{BB962C8B-B14F-4D97-AF65-F5344CB8AC3E}">
        <p14:creationId xmlns:p14="http://schemas.microsoft.com/office/powerpoint/2010/main" val="303528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55827-4EE6-465C-B710-3FD8D55E71C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Economic Development</a:t>
            </a:r>
          </a:p>
        </p:txBody>
      </p:sp>
      <p:pic>
        <p:nvPicPr>
          <p:cNvPr id="5" name="Content Placeholder 4">
            <a:extLst>
              <a:ext uri="{FF2B5EF4-FFF2-40B4-BE49-F238E27FC236}">
                <a16:creationId xmlns:a16="http://schemas.microsoft.com/office/drawing/2014/main" id="{66430D39-929E-4535-8031-60EA6FB459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62100"/>
            <a:ext cx="9934575" cy="4167981"/>
          </a:xfrm>
        </p:spPr>
      </p:pic>
    </p:spTree>
    <p:extLst>
      <p:ext uri="{BB962C8B-B14F-4D97-AF65-F5344CB8AC3E}">
        <p14:creationId xmlns:p14="http://schemas.microsoft.com/office/powerpoint/2010/main" val="330602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D600E-D8B4-47C3-9AA8-369B9BD444C1}"/>
              </a:ext>
            </a:extLst>
          </p:cNvPr>
          <p:cNvSpPr>
            <a:spLocks noGrp="1"/>
          </p:cNvSpPr>
          <p:nvPr>
            <p:ph type="title"/>
          </p:nvPr>
        </p:nvSpPr>
        <p:spPr/>
        <p:txBody>
          <a:bodyPr/>
          <a:lstStyle/>
          <a:p>
            <a:r>
              <a:rPr lang="en-US" dirty="0"/>
              <a:t>Economic Development</a:t>
            </a:r>
          </a:p>
        </p:txBody>
      </p:sp>
      <p:sp>
        <p:nvSpPr>
          <p:cNvPr id="3" name="Content Placeholder 2">
            <a:extLst>
              <a:ext uri="{FF2B5EF4-FFF2-40B4-BE49-F238E27FC236}">
                <a16:creationId xmlns:a16="http://schemas.microsoft.com/office/drawing/2014/main" id="{1AA2FCC6-3A67-4AFB-8FCE-8C1765738FB7}"/>
              </a:ext>
            </a:extLst>
          </p:cNvPr>
          <p:cNvSpPr>
            <a:spLocks noGrp="1"/>
          </p:cNvSpPr>
          <p:nvPr>
            <p:ph idx="1"/>
          </p:nvPr>
        </p:nvSpPr>
        <p:spPr>
          <a:xfrm>
            <a:off x="677334" y="1409701"/>
            <a:ext cx="8596668" cy="4631662"/>
          </a:xfrm>
        </p:spPr>
        <p:txBody>
          <a:bodyPr>
            <a:normAutofit lnSpcReduction="10000"/>
          </a:bodyPr>
          <a:lstStyle/>
          <a:p>
            <a:r>
              <a:rPr lang="en-US" sz="2400" baseline="-25000" dirty="0">
                <a:latin typeface="Times New Roman" panose="02020603050405020304" pitchFamily="18" charset="0"/>
                <a:cs typeface="Times New Roman" panose="02020603050405020304" pitchFamily="18" charset="0"/>
              </a:rPr>
              <a:t>the economic development is a process in which the people in a country become wealthier , healthier, better educated and have greater access to  good quality life</a:t>
            </a:r>
            <a:endParaRPr lang="en-US" sz="2400" dirty="0">
              <a:latin typeface="Times New Roman" panose="02020603050405020304" pitchFamily="18" charset="0"/>
              <a:cs typeface="Times New Roman" panose="02020603050405020304" pitchFamily="18" charset="0"/>
            </a:endParaRPr>
          </a:p>
          <a:p>
            <a:r>
              <a:rPr lang="en-US" sz="2400" baseline="-25000" dirty="0">
                <a:latin typeface="Times New Roman" panose="02020603050405020304" pitchFamily="18" charset="0"/>
                <a:cs typeface="Times New Roman" panose="02020603050405020304" pitchFamily="18" charset="0"/>
              </a:rPr>
              <a:t>economic development takes into account the following information:</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average life expectancy, i.e., </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education standards.</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literacy rates, i.e., what percentage of the population can read.</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environmental standards.</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availability of housing, plus the quality of housing.</a:t>
            </a:r>
            <a:endParaRPr lang="en-US" sz="2400" dirty="0">
              <a:latin typeface="Times New Roman" panose="02020603050405020304" pitchFamily="18" charset="0"/>
              <a:cs typeface="Times New Roman" panose="02020603050405020304" pitchFamily="18" charset="0"/>
            </a:endParaRPr>
          </a:p>
          <a:p>
            <a:pPr lvl="0"/>
            <a:r>
              <a:rPr lang="en-US" sz="2400" baseline="-25000" dirty="0">
                <a:latin typeface="Times New Roman" panose="02020603050405020304" pitchFamily="18" charset="0"/>
                <a:cs typeface="Times New Roman" panose="02020603050405020304" pitchFamily="18" charset="0"/>
              </a:rPr>
              <a:t>access to healthcare. this takes into account the number of doctors per thousand people, access to affordable medicine, etc.</a:t>
            </a:r>
          </a:p>
          <a:p>
            <a:pPr lvl="0"/>
            <a:r>
              <a:rPr lang="en-US" sz="2400" baseline="-25000" dirty="0">
                <a:latin typeface="Times New Roman" panose="02020603050405020304" pitchFamily="18" charset="0"/>
                <a:cs typeface="Times New Roman" panose="02020603050405020304" pitchFamily="18" charset="0"/>
              </a:rPr>
              <a:t>income per capita.</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2664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111A-7261-4AC6-BB7E-7DA5DC4223B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B88D16A-F391-474F-8803-C557C55685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 y="0"/>
            <a:ext cx="11353800" cy="5711031"/>
          </a:xfrm>
        </p:spPr>
      </p:pic>
    </p:spTree>
    <p:extLst>
      <p:ext uri="{BB962C8B-B14F-4D97-AF65-F5344CB8AC3E}">
        <p14:creationId xmlns:p14="http://schemas.microsoft.com/office/powerpoint/2010/main" val="2070618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197</TotalTime>
  <Words>586</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&amp;quot</vt:lpstr>
      <vt:lpstr>Arial</vt:lpstr>
      <vt:lpstr>Times New Roman</vt:lpstr>
      <vt:lpstr>Trebuchet MS</vt:lpstr>
      <vt:lpstr>Wingdings 3</vt:lpstr>
      <vt:lpstr>Facet</vt:lpstr>
      <vt:lpstr>Development Its concepts, Nature &amp; Scope, Factors and Indicators : Social Development,Economic Development and Under Developmet   </vt:lpstr>
      <vt:lpstr>What is Development</vt:lpstr>
      <vt:lpstr>Two Dimensions of Development</vt:lpstr>
      <vt:lpstr> Social development is the progressive improvements in the living conditions and quality of life enjoyed by people of any society and society itself. </vt:lpstr>
      <vt:lpstr>PowerPoint Presentation</vt:lpstr>
      <vt:lpstr>PowerPoint Presentation</vt:lpstr>
      <vt:lpstr>Economic Development</vt:lpstr>
      <vt:lpstr>Economic Development</vt:lpstr>
      <vt:lpstr>PowerPoint Presentation</vt:lpstr>
      <vt:lpstr>PowerPoint Presentation</vt:lpstr>
      <vt:lpstr>PowerPoint Presentation</vt:lpstr>
      <vt:lpstr>Key Differences Between Developed and Developing Countries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Development&amp;Modernization</dc:title>
  <dc:creator>dell</dc:creator>
  <cp:lastModifiedBy>dell</cp:lastModifiedBy>
  <cp:revision>16</cp:revision>
  <dcterms:created xsi:type="dcterms:W3CDTF">2020-03-25T16:44:37Z</dcterms:created>
  <dcterms:modified xsi:type="dcterms:W3CDTF">2020-04-23T21:35:07Z</dcterms:modified>
</cp:coreProperties>
</file>