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2" r:id="rId1"/>
  </p:sldMasterIdLst>
  <p:notesMasterIdLst>
    <p:notesMasterId r:id="rId17"/>
  </p:notesMasterIdLst>
  <p:sldIdLst>
    <p:sldId id="256" r:id="rId2"/>
    <p:sldId id="257" r:id="rId3"/>
    <p:sldId id="258" r:id="rId4"/>
    <p:sldId id="259" r:id="rId5"/>
    <p:sldId id="260" r:id="rId6"/>
    <p:sldId id="261" r:id="rId7"/>
    <p:sldId id="263" r:id="rId8"/>
    <p:sldId id="262" r:id="rId9"/>
    <p:sldId id="267" r:id="rId10"/>
    <p:sldId id="265" r:id="rId11"/>
    <p:sldId id="266" r:id="rId12"/>
    <p:sldId id="269" r:id="rId13"/>
    <p:sldId id="270"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48C"/>
    <a:srgbClr val="FBFBFB"/>
    <a:srgbClr val="0000FF"/>
    <a:srgbClr val="D5B692"/>
    <a:srgbClr val="FAFAFA"/>
    <a:srgbClr val="CCCCCD"/>
    <a:srgbClr val="E8E8E6"/>
    <a:srgbClr val="E7E7E5"/>
    <a:srgbClr val="F9F9F9"/>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660"/>
  </p:normalViewPr>
  <p:slideViewPr>
    <p:cSldViewPr snapToGrid="0">
      <p:cViewPr varScale="1">
        <p:scale>
          <a:sx n="75" d="100"/>
          <a:sy n="75"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9595-643D-4BAE-B215-0DB09A2591A9}"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E4866-4107-48E1-826D-B881435F4C68}" type="slidenum">
              <a:rPr lang="en-US" smtClean="0"/>
              <a:t>‹#›</a:t>
            </a:fld>
            <a:endParaRPr lang="en-US"/>
          </a:p>
        </p:txBody>
      </p:sp>
    </p:spTree>
    <p:extLst>
      <p:ext uri="{BB962C8B-B14F-4D97-AF65-F5344CB8AC3E}">
        <p14:creationId xmlns:p14="http://schemas.microsoft.com/office/powerpoint/2010/main" val="319541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ED8E5B-0D98-4FE1-9B26-D1041E3A89F9}" type="datetimeFigureOut">
              <a:rPr lang="en-US" smtClean="0"/>
              <a:t>4/20/2020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6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09487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1098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8423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228884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32584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4970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596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219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320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2357F-39F6-401C-9FF8-3072724998F3}"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1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583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29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97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4/20/2020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8227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32F85-D33A-46AF-9088-5A7400C1018E}"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24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3A624-F501-46A9-B8CA-4949E24E27C8}"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9170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C4D3C1-679D-44D8-8A9C-D402CE4EF569}" type="datetimeFigureOut">
              <a:rPr lang="en-US" smtClean="0"/>
              <a:t>4/20/2020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687750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519" y="1803042"/>
            <a:ext cx="6815669" cy="1686653"/>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COMPUTATIONAL </a:t>
            </a:r>
            <a:r>
              <a:rPr lang="en-US" dirty="0"/>
              <a:t>PHYSICS</a:t>
            </a:r>
          </a:p>
        </p:txBody>
      </p:sp>
      <p:sp>
        <p:nvSpPr>
          <p:cNvPr id="3" name="Subtitle 2"/>
          <p:cNvSpPr>
            <a:spLocks noGrp="1"/>
          </p:cNvSpPr>
          <p:nvPr>
            <p:ph type="subTitle" idx="1"/>
          </p:nvPr>
        </p:nvSpPr>
        <p:spPr>
          <a:xfrm>
            <a:off x="2421227" y="3766782"/>
            <a:ext cx="7340959" cy="921127"/>
          </a:xfrm>
        </p:spPr>
        <p:txBody>
          <a:bodyPr>
            <a:noAutofit/>
          </a:bodyPr>
          <a:lstStyle/>
          <a:p>
            <a:r>
              <a:rPr lang="en-US" sz="2400" dirty="0"/>
              <a:t>Course Code: </a:t>
            </a:r>
            <a:r>
              <a:rPr lang="en-US" sz="2400" dirty="0" smtClean="0"/>
              <a:t>Min/Phy-102</a:t>
            </a:r>
            <a:r>
              <a:rPr lang="en-US" sz="2400" dirty="0"/>
              <a:t>			Credit Hours: </a:t>
            </a:r>
            <a:r>
              <a:rPr lang="en-US" sz="2400" dirty="0" smtClean="0"/>
              <a:t>4(3+1</a:t>
            </a:r>
            <a:r>
              <a:rPr lang="en-US" sz="2400" dirty="0"/>
              <a:t>)</a:t>
            </a:r>
          </a:p>
          <a:p>
            <a:r>
              <a:rPr lang="en-US" sz="2400" dirty="0" smtClean="0"/>
              <a:t>		Semester</a:t>
            </a:r>
            <a:r>
              <a:rPr lang="en-US" sz="2400" dirty="0"/>
              <a:t>: </a:t>
            </a:r>
            <a:r>
              <a:rPr lang="en-US" sz="2400" dirty="0" smtClean="0"/>
              <a:t>II</a:t>
            </a:r>
          </a:p>
          <a:p>
            <a:r>
              <a:rPr lang="en-US" sz="2400" dirty="0"/>
              <a:t>				</a:t>
            </a:r>
          </a:p>
        </p:txBody>
      </p:sp>
      <p:pic>
        <p:nvPicPr>
          <p:cNvPr id="4" name="Picture 2" descr="C:\Users\Hp1\Pictures\funny\LCWU.jpg"/>
          <p:cNvPicPr>
            <a:picLocks noChangeAspect="1" noChangeArrowheads="1"/>
          </p:cNvPicPr>
          <p:nvPr/>
        </p:nvPicPr>
        <p:blipFill>
          <a:blip r:embed="rId2" cstate="print">
            <a:lum bright="-3000"/>
          </a:blip>
          <a:srcRect/>
          <a:stretch>
            <a:fillRect/>
          </a:stretch>
        </p:blipFill>
        <p:spPr bwMode="auto">
          <a:xfrm>
            <a:off x="168395" y="114465"/>
            <a:ext cx="1828800" cy="2025282"/>
          </a:xfrm>
          <a:prstGeom prst="flowChartAlternateProcess">
            <a:avLst/>
          </a:prstGeom>
          <a:noFill/>
        </p:spPr>
      </p:pic>
      <p:sp>
        <p:nvSpPr>
          <p:cNvPr id="5" name="Title 7"/>
          <p:cNvSpPr txBox="1">
            <a:spLocks/>
          </p:cNvSpPr>
          <p:nvPr/>
        </p:nvSpPr>
        <p:spPr>
          <a:xfrm>
            <a:off x="0" y="0"/>
            <a:ext cx="12192000" cy="867493"/>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2800" dirty="0" smtClean="0">
                <a:ln w="0"/>
                <a:effectLst>
                  <a:outerShdw blurRad="38100" dist="19050" dir="2700000" algn="tl" rotWithShape="0">
                    <a:schemeClr val="dk1">
                      <a:alpha val="40000"/>
                    </a:schemeClr>
                  </a:outerShdw>
                </a:effectLst>
                <a:latin typeface="Batang" panose="02030600000101010101" pitchFamily="18" charset="-127"/>
                <a:ea typeface="Batang" panose="02030600000101010101" pitchFamily="18" charset="-127"/>
              </a:rPr>
              <a:t>                 Lahore College for Women University, Lahore</a:t>
            </a:r>
            <a:endParaRPr lang="en-US" sz="2800" dirty="0">
              <a:ln w="0"/>
              <a:effectLst>
                <a:outerShdw blurRad="38100" dist="19050" dir="2700000" algn="tl" rotWithShape="0">
                  <a:schemeClr val="dk1">
                    <a:alpha val="40000"/>
                  </a:schemeClr>
                </a:outerShdw>
              </a:effectLst>
              <a:latin typeface="Batang" panose="02030600000101010101" pitchFamily="18" charset="-127"/>
              <a:ea typeface="Batang" panose="02030600000101010101" pitchFamily="18" charset="-127"/>
            </a:endParaRPr>
          </a:p>
        </p:txBody>
      </p:sp>
      <p:sp>
        <p:nvSpPr>
          <p:cNvPr id="6" name="Subtitle 2"/>
          <p:cNvSpPr txBox="1">
            <a:spLocks/>
          </p:cNvSpPr>
          <p:nvPr/>
        </p:nvSpPr>
        <p:spPr>
          <a:xfrm>
            <a:off x="232013" y="802099"/>
            <a:ext cx="12191999" cy="548394"/>
          </a:xfrm>
          <a:prstGeom prst="rect">
            <a:avLst/>
          </a:prstGeom>
          <a:noFill/>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2400" b="1" spc="300" dirty="0" smtClean="0">
                <a:effectLst>
                  <a:outerShdw blurRad="38100" dist="38100" dir="2700000" algn="tl">
                    <a:srgbClr val="000000">
                      <a:alpha val="43137"/>
                    </a:srgbClr>
                  </a:outerShdw>
                </a:effectLst>
              </a:rPr>
              <a:t>                                DEPARTMENT OF PHYSICS</a:t>
            </a:r>
          </a:p>
          <a:p>
            <a:endParaRPr lang="en-US" sz="2400" spc="300" dirty="0"/>
          </a:p>
        </p:txBody>
      </p:sp>
      <p:sp>
        <p:nvSpPr>
          <p:cNvPr id="7" name="Rectangle 6"/>
          <p:cNvSpPr/>
          <p:nvPr/>
        </p:nvSpPr>
        <p:spPr>
          <a:xfrm>
            <a:off x="5443470" y="5625074"/>
            <a:ext cx="6096000" cy="769441"/>
          </a:xfrm>
          <a:prstGeom prst="rect">
            <a:avLst/>
          </a:prstGeom>
        </p:spPr>
        <p:txBody>
          <a:bodyPr>
            <a:spAutoFit/>
          </a:bodyPr>
          <a:lstStyle/>
          <a:p>
            <a:pPr algn="r"/>
            <a:r>
              <a:rPr lang="en-US" sz="2400" b="1" dirty="0"/>
              <a:t>Dr Madeeha Riaz</a:t>
            </a:r>
          </a:p>
          <a:p>
            <a:pPr algn="r">
              <a:lnSpc>
                <a:spcPct val="100000"/>
              </a:lnSpc>
            </a:pPr>
            <a:r>
              <a:rPr lang="en-US" sz="2000" b="1" dirty="0"/>
              <a:t>Assistant Professor</a:t>
            </a:r>
            <a:endParaRPr lang="en-US" sz="2000" dirty="0"/>
          </a:p>
        </p:txBody>
      </p:sp>
    </p:spTree>
    <p:extLst>
      <p:ext uri="{BB962C8B-B14F-4D97-AF65-F5344CB8AC3E}">
        <p14:creationId xmlns:p14="http://schemas.microsoft.com/office/powerpoint/2010/main" val="384475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lstStyle/>
          <a:p>
            <a:pPr marL="0" indent="0" algn="just">
              <a:buNone/>
            </a:pPr>
            <a:r>
              <a:rPr lang="en-US" dirty="0"/>
              <a:t>A variable provides us with named storage that our programs can manipulate. Each variable in C++ has a specific type, which determines the size and layout of the variable's memory; the range of values that can be stored within that memory; and the set of operations that can be applied to the variable.</a:t>
            </a:r>
          </a:p>
          <a:p>
            <a:pPr marL="0" indent="0" algn="just">
              <a:buNone/>
            </a:pPr>
            <a:r>
              <a:rPr lang="en-US" dirty="0"/>
              <a:t>The name of a variable can be composed of letters, digits, and the underscore character. It must begin with either a letter or an underscore. Upper and lowercase letters are distinct because C++ is case-sensitive:</a:t>
            </a:r>
          </a:p>
          <a:p>
            <a:endParaRPr lang="en-US" dirty="0"/>
          </a:p>
        </p:txBody>
      </p:sp>
    </p:spTree>
    <p:extLst>
      <p:ext uri="{BB962C8B-B14F-4D97-AF65-F5344CB8AC3E}">
        <p14:creationId xmlns:p14="http://schemas.microsoft.com/office/powerpoint/2010/main" val="185347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VARIABLE NAME</a:t>
            </a:r>
            <a:endParaRPr lang="en-US" dirty="0"/>
          </a:p>
        </p:txBody>
      </p:sp>
      <p:sp>
        <p:nvSpPr>
          <p:cNvPr id="3" name="Content Placeholder 2"/>
          <p:cNvSpPr>
            <a:spLocks noGrp="1"/>
          </p:cNvSpPr>
          <p:nvPr>
            <p:ph idx="1"/>
          </p:nvPr>
        </p:nvSpPr>
        <p:spPr>
          <a:xfrm>
            <a:off x="1295400" y="2183642"/>
            <a:ext cx="9786581" cy="3692226"/>
          </a:xfrm>
          <a:solidFill>
            <a:srgbClr val="FBFBFB"/>
          </a:solidFill>
        </p:spPr>
        <p:txBody>
          <a:bodyPr>
            <a:normAutofit fontScale="92500" lnSpcReduction="20000"/>
          </a:bodyPr>
          <a:lstStyle/>
          <a:p>
            <a:pPr marL="457200" indent="-457200" algn="just">
              <a:buClr>
                <a:srgbClr val="0000FF"/>
              </a:buClr>
              <a:buFont typeface="+mj-lt"/>
              <a:buAutoNum type="arabicPeriod"/>
            </a:pPr>
            <a:r>
              <a:rPr lang="en-US" dirty="0"/>
              <a:t>A </a:t>
            </a:r>
            <a:r>
              <a:rPr lang="en-US" b="1" dirty="0"/>
              <a:t>variable name</a:t>
            </a:r>
            <a:r>
              <a:rPr lang="en-US" dirty="0"/>
              <a:t> can consist of Capital letters A-Z, lowercase letters a-z, digits 0-9, and the underscore character</a:t>
            </a:r>
            <a:r>
              <a:rPr lang="en-US" dirty="0" smtClean="0"/>
              <a:t>.. </a:t>
            </a:r>
          </a:p>
          <a:p>
            <a:pPr marL="457200" indent="-457200">
              <a:buClr>
                <a:srgbClr val="0000FF"/>
              </a:buClr>
              <a:buFont typeface="+mj-lt"/>
              <a:buAutoNum type="arabicPeriod"/>
            </a:pPr>
            <a:r>
              <a:rPr lang="en-US" dirty="0"/>
              <a:t>Variable names in C++ can range from 1 to 255 characters.</a:t>
            </a:r>
          </a:p>
          <a:p>
            <a:pPr marL="457200" indent="-457200">
              <a:buClr>
                <a:srgbClr val="0000FF"/>
              </a:buClr>
              <a:buFont typeface="+mj-lt"/>
              <a:buAutoNum type="arabicPeriod"/>
            </a:pPr>
            <a:r>
              <a:rPr lang="en-US" dirty="0"/>
              <a:t> The first character must be a letter or </a:t>
            </a:r>
            <a:r>
              <a:rPr lang="en-US" dirty="0" smtClean="0"/>
              <a:t>an </a:t>
            </a:r>
            <a:r>
              <a:rPr lang="en-US" dirty="0"/>
              <a:t>underscore(_).</a:t>
            </a:r>
          </a:p>
          <a:p>
            <a:pPr marL="457200" indent="-457200">
              <a:buClr>
                <a:srgbClr val="0000FF"/>
              </a:buClr>
              <a:buFont typeface="+mj-lt"/>
              <a:buAutoNum type="arabicPeriod"/>
            </a:pPr>
            <a:r>
              <a:rPr lang="en-US" dirty="0"/>
              <a:t> After the first initial letter, variable names can also contain letters and numbers.  </a:t>
            </a:r>
          </a:p>
          <a:p>
            <a:pPr marL="457200" indent="-457200">
              <a:buClr>
                <a:srgbClr val="0000FF"/>
              </a:buClr>
              <a:buFont typeface="+mj-lt"/>
              <a:buAutoNum type="arabicPeriod"/>
            </a:pPr>
            <a:r>
              <a:rPr lang="en-US" dirty="0"/>
              <a:t> Variable names are case sensitive.</a:t>
            </a:r>
          </a:p>
          <a:p>
            <a:pPr marL="457200" indent="-457200">
              <a:buClr>
                <a:srgbClr val="0000FF"/>
              </a:buClr>
              <a:buFont typeface="+mj-lt"/>
              <a:buAutoNum type="arabicPeriod"/>
            </a:pPr>
            <a:r>
              <a:rPr lang="en-US" dirty="0"/>
              <a:t> Blank spaces cannot be used in </a:t>
            </a:r>
            <a:r>
              <a:rPr lang="en-US" b="1" dirty="0"/>
              <a:t>variable names</a:t>
            </a:r>
            <a:r>
              <a:rPr lang="en-US" dirty="0"/>
              <a:t>.  You cannot use a C++ keyword (a reserved word) as a variable name</a:t>
            </a:r>
            <a:r>
              <a:rPr lang="en-US" dirty="0" smtClean="0"/>
              <a:t>.</a:t>
            </a:r>
            <a:r>
              <a:rPr lang="en-US" dirty="0"/>
              <a:t> </a:t>
            </a:r>
            <a:endParaRPr lang="en-US" dirty="0" smtClean="0"/>
          </a:p>
          <a:p>
            <a:pPr marL="457200" indent="-457200">
              <a:buClr>
                <a:srgbClr val="0000FF"/>
              </a:buClr>
              <a:buFont typeface="+mj-lt"/>
              <a:buAutoNum type="arabicPeriod"/>
            </a:pPr>
            <a:r>
              <a:rPr lang="en-US" dirty="0" smtClean="0"/>
              <a:t>Special </a:t>
            </a:r>
            <a:r>
              <a:rPr lang="en-US" dirty="0"/>
              <a:t>characters like #, $ are not allowed.</a:t>
            </a:r>
          </a:p>
          <a:p>
            <a:pPr marL="457200" indent="-457200" algn="just">
              <a:buClr>
                <a:srgbClr val="0000FF"/>
              </a:buClr>
              <a:buFont typeface="+mj-lt"/>
              <a:buAutoNum type="arabicPeriod"/>
            </a:pPr>
            <a:endParaRPr lang="en-US" dirty="0"/>
          </a:p>
        </p:txBody>
      </p:sp>
    </p:spTree>
    <p:extLst>
      <p:ext uri="{BB962C8B-B14F-4D97-AF65-F5344CB8AC3E}">
        <p14:creationId xmlns:p14="http://schemas.microsoft.com/office/powerpoint/2010/main" val="3799691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18108"/>
            <a:ext cx="9601196" cy="1303867"/>
          </a:xfrm>
        </p:spPr>
        <p:txBody>
          <a:bodyPr>
            <a:normAutofit/>
          </a:bodyPr>
          <a:lstStyle/>
          <a:p>
            <a:r>
              <a:rPr lang="en-US" dirty="0" smtClean="0"/>
              <a:t>DECLARATION OF VARIABLE</a:t>
            </a:r>
            <a:endParaRPr lang="en-US" dirty="0"/>
          </a:p>
        </p:txBody>
      </p:sp>
      <p:sp>
        <p:nvSpPr>
          <p:cNvPr id="3" name="Content Placeholder 2"/>
          <p:cNvSpPr>
            <a:spLocks noGrp="1"/>
          </p:cNvSpPr>
          <p:nvPr>
            <p:ph idx="1"/>
          </p:nvPr>
        </p:nvSpPr>
        <p:spPr>
          <a:xfrm>
            <a:off x="1336344" y="1487605"/>
            <a:ext cx="9601196" cy="4531057"/>
          </a:xfrm>
          <a:solidFill>
            <a:srgbClr val="FBFBFB"/>
          </a:solidFill>
        </p:spPr>
        <p:txBody>
          <a:bodyPr>
            <a:normAutofit fontScale="47500" lnSpcReduction="20000"/>
          </a:bodyPr>
          <a:lstStyle/>
          <a:p>
            <a:pPr marL="0" indent="0">
              <a:buNone/>
            </a:pPr>
            <a:r>
              <a:rPr lang="en-US" sz="3600" dirty="0"/>
              <a:t>Every variable to be declared with its type before its first use.  This informs the compiler the size to reserve in memory for the variable and how to take its value. The syntax to declare a new variable in C++ is </a:t>
            </a:r>
          </a:p>
          <a:p>
            <a:pPr marL="0" indent="0" defTabSz="914400" eaLnBrk="0" fontAlgn="base" hangingPunct="0">
              <a:spcBef>
                <a:spcPct val="0"/>
              </a:spcBef>
              <a:spcAft>
                <a:spcPct val="0"/>
              </a:spcAft>
              <a:buClrTx/>
              <a:buSzTx/>
              <a:buNone/>
            </a:pPr>
            <a:r>
              <a:rPr lang="en-US" altLang="en-US" sz="4500" i="1" dirty="0">
                <a:solidFill>
                  <a:srgbClr val="48CFAD"/>
                </a:solidFill>
                <a:latin typeface="Calibri" panose="020F0502020204030204" pitchFamily="34" charset="0"/>
              </a:rPr>
              <a:t>Syntax: </a:t>
            </a:r>
          </a:p>
          <a:p>
            <a:pPr marL="0" indent="0">
              <a:buNone/>
            </a:pPr>
            <a:r>
              <a:rPr lang="en-US" sz="4500" b="1" dirty="0" smtClean="0"/>
              <a:t>d</a:t>
            </a:r>
            <a:r>
              <a:rPr lang="en-US" sz="4500" b="1" dirty="0"/>
              <a:t>ata</a:t>
            </a:r>
            <a:r>
              <a:rPr lang="en-US" sz="4000" b="1" dirty="0">
                <a:solidFill>
                  <a:srgbClr val="660066"/>
                </a:solidFill>
                <a:latin typeface="Menlo"/>
              </a:rPr>
              <a:t> </a:t>
            </a:r>
            <a:r>
              <a:rPr lang="en-US" sz="4000" b="1" dirty="0" smtClean="0">
                <a:solidFill>
                  <a:srgbClr val="660066"/>
                </a:solidFill>
                <a:latin typeface="Menlo"/>
              </a:rPr>
              <a:t>type </a:t>
            </a:r>
            <a:r>
              <a:rPr lang="en-US" sz="4000" b="1" dirty="0" err="1">
                <a:solidFill>
                  <a:srgbClr val="660066"/>
                </a:solidFill>
                <a:latin typeface="Menlo"/>
              </a:rPr>
              <a:t>variable_name</a:t>
            </a:r>
            <a:r>
              <a:rPr lang="en-US" sz="4000" b="1" dirty="0">
                <a:solidFill>
                  <a:srgbClr val="660066"/>
                </a:solidFill>
                <a:latin typeface="Menlo"/>
              </a:rPr>
              <a:t>;</a:t>
            </a:r>
          </a:p>
          <a:p>
            <a:pPr marL="0" lvl="0" indent="0" defTabSz="914400" eaLnBrk="0" fontAlgn="base" hangingPunct="0">
              <a:spcBef>
                <a:spcPct val="0"/>
              </a:spcBef>
              <a:spcAft>
                <a:spcPct val="0"/>
              </a:spcAft>
              <a:buClrTx/>
              <a:buSzTx/>
              <a:buNone/>
            </a:pPr>
            <a:r>
              <a:rPr lang="en-US" altLang="en-US" sz="3600" dirty="0">
                <a:solidFill>
                  <a:srgbClr val="0000FF"/>
                </a:solidFill>
              </a:rPr>
              <a:t>char c; </a:t>
            </a:r>
            <a:r>
              <a:rPr lang="en-US" altLang="en-US" sz="3600" dirty="0"/>
              <a:t>  //character variable declaration.</a:t>
            </a:r>
          </a:p>
          <a:p>
            <a:pPr marL="0" lvl="0" indent="0" defTabSz="914400" eaLnBrk="0" fontAlgn="base" hangingPunct="0">
              <a:spcBef>
                <a:spcPct val="0"/>
              </a:spcBef>
              <a:spcAft>
                <a:spcPct val="0"/>
              </a:spcAft>
              <a:buClrTx/>
              <a:buSzTx/>
              <a:buNone/>
            </a:pPr>
            <a:r>
              <a:rPr lang="en-US" altLang="en-US" sz="3600" dirty="0" err="1">
                <a:solidFill>
                  <a:srgbClr val="0000FF"/>
                </a:solidFill>
              </a:rPr>
              <a:t>int</a:t>
            </a:r>
            <a:r>
              <a:rPr lang="en-US" altLang="en-US" sz="3600" dirty="0">
                <a:solidFill>
                  <a:srgbClr val="0000FF"/>
                </a:solidFill>
              </a:rPr>
              <a:t> area;</a:t>
            </a:r>
            <a:r>
              <a:rPr lang="en-US" altLang="en-US" sz="3600" dirty="0"/>
              <a:t>   //integer variable declaration.</a:t>
            </a:r>
          </a:p>
          <a:p>
            <a:pPr marL="0" lvl="0" indent="0" defTabSz="914400" eaLnBrk="0" fontAlgn="base" hangingPunct="0">
              <a:spcBef>
                <a:spcPct val="0"/>
              </a:spcBef>
              <a:spcAft>
                <a:spcPct val="0"/>
              </a:spcAft>
              <a:buClrTx/>
              <a:buSzTx/>
              <a:buNone/>
            </a:pPr>
            <a:r>
              <a:rPr lang="en-US" altLang="en-US" sz="3600" dirty="0">
                <a:solidFill>
                  <a:srgbClr val="0000FF"/>
                </a:solidFill>
              </a:rPr>
              <a:t>float </a:t>
            </a:r>
            <a:r>
              <a:rPr lang="en-US" altLang="en-US" sz="3600" dirty="0" err="1">
                <a:solidFill>
                  <a:srgbClr val="0000FF"/>
                </a:solidFill>
              </a:rPr>
              <a:t>num</a:t>
            </a:r>
            <a:r>
              <a:rPr lang="en-US" altLang="en-US" sz="3600" dirty="0">
                <a:solidFill>
                  <a:srgbClr val="0000FF"/>
                </a:solidFill>
              </a:rPr>
              <a:t>;</a:t>
            </a:r>
            <a:r>
              <a:rPr lang="en-US" altLang="en-US" sz="3600" dirty="0"/>
              <a:t>  //float variable declaration. </a:t>
            </a:r>
          </a:p>
          <a:p>
            <a:pPr marL="0" indent="0">
              <a:buNone/>
            </a:pPr>
            <a:r>
              <a:rPr lang="en-US" sz="3600" dirty="0"/>
              <a:t>Here char, </a:t>
            </a:r>
            <a:r>
              <a:rPr lang="en-US" sz="3600" dirty="0" err="1"/>
              <a:t>int</a:t>
            </a:r>
            <a:r>
              <a:rPr lang="en-US" sz="3600" dirty="0"/>
              <a:t> and float are data types while c, area and </a:t>
            </a:r>
            <a:r>
              <a:rPr lang="en-US" sz="3600" dirty="0" err="1"/>
              <a:t>num</a:t>
            </a:r>
            <a:r>
              <a:rPr lang="en-US" sz="3600" dirty="0"/>
              <a:t> are identifiers</a:t>
            </a:r>
            <a:r>
              <a:rPr lang="en-US" dirty="0"/>
              <a:t>.</a:t>
            </a:r>
          </a:p>
          <a:p>
            <a:pPr marL="0" lvl="0" indent="0" fontAlgn="base">
              <a:buNone/>
            </a:pPr>
            <a:r>
              <a:rPr lang="en-US" altLang="en-US" sz="3700" dirty="0" smtClean="0"/>
              <a:t>If </a:t>
            </a:r>
            <a:r>
              <a:rPr lang="en-US" altLang="en-US" sz="3700" dirty="0"/>
              <a:t>declaring more than one variable of the same type, they can all be declared in a single statement by separating their identifiers with commas.</a:t>
            </a:r>
          </a:p>
          <a:p>
            <a:pPr marL="0" indent="0" defTabSz="914400" eaLnBrk="0" fontAlgn="base" hangingPunct="0">
              <a:spcBef>
                <a:spcPct val="0"/>
              </a:spcBef>
              <a:spcAft>
                <a:spcPct val="0"/>
              </a:spcAft>
              <a:buClrTx/>
              <a:buSzTx/>
              <a:buNone/>
            </a:pPr>
            <a:r>
              <a:rPr lang="en-US" altLang="en-US" sz="4500" i="1" dirty="0">
                <a:solidFill>
                  <a:srgbClr val="48CFAD"/>
                </a:solidFill>
                <a:latin typeface="Calibri" panose="020F0502020204030204" pitchFamily="34" charset="0"/>
              </a:rPr>
              <a:t>Syntax:</a:t>
            </a:r>
          </a:p>
          <a:p>
            <a:pPr marL="0" indent="0" algn="just" defTabSz="914400" eaLnBrk="0" fontAlgn="base" hangingPunct="0">
              <a:lnSpc>
                <a:spcPct val="170000"/>
              </a:lnSpc>
              <a:spcBef>
                <a:spcPct val="0"/>
              </a:spcBef>
              <a:spcAft>
                <a:spcPct val="0"/>
              </a:spcAft>
              <a:buClrTx/>
              <a:buSzTx/>
              <a:buNone/>
            </a:pPr>
            <a:r>
              <a:rPr lang="en-US" sz="4000" b="1" dirty="0">
                <a:solidFill>
                  <a:srgbClr val="660066"/>
                </a:solidFill>
                <a:latin typeface="Menlo"/>
              </a:rPr>
              <a:t>data type variable_name1, variable_name2, </a:t>
            </a:r>
            <a:r>
              <a:rPr lang="en-US" sz="4000" b="1" dirty="0" smtClean="0">
                <a:solidFill>
                  <a:srgbClr val="660066"/>
                </a:solidFill>
                <a:latin typeface="Menlo"/>
              </a:rPr>
              <a:t>variable_name3 </a:t>
            </a:r>
            <a:r>
              <a:rPr lang="en-US" sz="4000" b="1" dirty="0">
                <a:solidFill>
                  <a:srgbClr val="660066"/>
                </a:solidFill>
                <a:latin typeface="Menlo"/>
              </a:rPr>
              <a:t>;</a:t>
            </a:r>
          </a:p>
          <a:p>
            <a:pPr marL="0" indent="0" defTabSz="914400" eaLnBrk="0" fontAlgn="base" hangingPunct="0">
              <a:lnSpc>
                <a:spcPct val="170000"/>
              </a:lnSpc>
              <a:spcBef>
                <a:spcPct val="0"/>
              </a:spcBef>
              <a:spcAft>
                <a:spcPct val="0"/>
              </a:spcAft>
              <a:buClrTx/>
              <a:buSzTx/>
              <a:buNone/>
            </a:pPr>
            <a:r>
              <a:rPr lang="en-US" altLang="en-US" sz="3600" dirty="0" err="1">
                <a:solidFill>
                  <a:srgbClr val="0000FF"/>
                </a:solidFill>
              </a:rPr>
              <a:t>int</a:t>
            </a:r>
            <a:r>
              <a:rPr lang="en-US" altLang="en-US" sz="3600" dirty="0">
                <a:solidFill>
                  <a:srgbClr val="0000FF"/>
                </a:solidFill>
              </a:rPr>
              <a:t> a, b, c;   </a:t>
            </a:r>
            <a:r>
              <a:rPr lang="en-US" altLang="en-US" dirty="0"/>
              <a:t> </a:t>
            </a:r>
            <a:r>
              <a:rPr lang="en-US" altLang="en-US" sz="3600" dirty="0"/>
              <a:t>//more than one variable declaration. </a:t>
            </a:r>
          </a:p>
          <a:p>
            <a:pPr marL="0" indent="0">
              <a:buNone/>
            </a:pPr>
            <a:endParaRPr lang="en-US" dirty="0"/>
          </a:p>
        </p:txBody>
      </p:sp>
      <p:sp>
        <p:nvSpPr>
          <p:cNvPr id="5" name="Rectangle 2"/>
          <p:cNvSpPr>
            <a:spLocks noChangeArrowheads="1"/>
          </p:cNvSpPr>
          <p:nvPr/>
        </p:nvSpPr>
        <p:spPr bwMode="auto">
          <a:xfrm>
            <a:off x="0" y="1027362"/>
            <a:ext cx="65" cy="3667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45230"/>
            <a:ext cx="65" cy="3667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1430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INTIALIZATION </a:t>
            </a:r>
            <a:r>
              <a:rPr lang="en-US" dirty="0"/>
              <a:t>OF VARIABLE</a:t>
            </a:r>
          </a:p>
        </p:txBody>
      </p:sp>
      <p:sp>
        <p:nvSpPr>
          <p:cNvPr id="3" name="Content Placeholder 2"/>
          <p:cNvSpPr>
            <a:spLocks noGrp="1"/>
          </p:cNvSpPr>
          <p:nvPr>
            <p:ph idx="1"/>
          </p:nvPr>
        </p:nvSpPr>
        <p:spPr/>
        <p:txBody>
          <a:bodyPr>
            <a:normAutofit/>
          </a:bodyPr>
          <a:lstStyle/>
          <a:p>
            <a:pPr marL="0" lvl="0" indent="0" defTabSz="914400" eaLnBrk="0" fontAlgn="base" hangingPunct="0">
              <a:spcBef>
                <a:spcPct val="0"/>
              </a:spcBef>
              <a:spcAft>
                <a:spcPct val="0"/>
              </a:spcAft>
              <a:buClrTx/>
              <a:buSzTx/>
              <a:buNone/>
            </a:pPr>
            <a:r>
              <a:rPr lang="en-US" sz="2800" dirty="0" smtClean="0"/>
              <a:t>It </a:t>
            </a:r>
            <a:r>
              <a:rPr lang="en-US" sz="2800" dirty="0"/>
              <a:t>is possible for a variable to have a specific value from the moment it is declared. This is called the </a:t>
            </a:r>
            <a:r>
              <a:rPr lang="en-US" sz="2800" i="1" dirty="0"/>
              <a:t>initialization</a:t>
            </a:r>
            <a:r>
              <a:rPr lang="en-US" sz="2800" dirty="0"/>
              <a:t> of the variable</a:t>
            </a:r>
            <a:r>
              <a:rPr lang="en-US" sz="2800" dirty="0" smtClean="0"/>
              <a:t>.</a:t>
            </a:r>
            <a:r>
              <a:rPr lang="en-US" altLang="en-US" sz="2800" i="1" dirty="0">
                <a:solidFill>
                  <a:srgbClr val="48CFAD"/>
                </a:solidFill>
                <a:latin typeface="Calibri" panose="020F0502020204030204" pitchFamily="34" charset="0"/>
              </a:rPr>
              <a:t> </a:t>
            </a:r>
            <a:endParaRPr lang="en-US" altLang="en-US" sz="2800" i="1" dirty="0" smtClean="0">
              <a:solidFill>
                <a:srgbClr val="48CFAD"/>
              </a:solidFill>
              <a:latin typeface="Calibri" panose="020F0502020204030204" pitchFamily="34" charset="0"/>
            </a:endParaRPr>
          </a:p>
          <a:p>
            <a:pPr marL="0" lvl="0" indent="0" defTabSz="914400" eaLnBrk="0" fontAlgn="base" hangingPunct="0">
              <a:spcBef>
                <a:spcPct val="0"/>
              </a:spcBef>
              <a:spcAft>
                <a:spcPct val="0"/>
              </a:spcAft>
              <a:buClrTx/>
              <a:buSzTx/>
              <a:buNone/>
            </a:pPr>
            <a:r>
              <a:rPr lang="en-US" altLang="en-US" sz="2800" i="1" dirty="0" smtClean="0">
                <a:solidFill>
                  <a:srgbClr val="48CFAD"/>
                </a:solidFill>
                <a:latin typeface="Calibri" panose="020F0502020204030204" pitchFamily="34" charset="0"/>
              </a:rPr>
              <a:t>Syntax</a:t>
            </a:r>
            <a:r>
              <a:rPr lang="en-US" altLang="en-US" sz="2800" i="1" dirty="0">
                <a:solidFill>
                  <a:srgbClr val="48CFAD"/>
                </a:solidFill>
                <a:latin typeface="Calibri" panose="020F0502020204030204" pitchFamily="34" charset="0"/>
              </a:rPr>
              <a:t>:</a:t>
            </a:r>
          </a:p>
          <a:p>
            <a:pPr marL="0" lvl="0" indent="0" defTabSz="914400" eaLnBrk="0" fontAlgn="base" hangingPunct="0">
              <a:spcBef>
                <a:spcPct val="0"/>
              </a:spcBef>
              <a:spcAft>
                <a:spcPct val="0"/>
              </a:spcAft>
              <a:buClrTx/>
              <a:buSzTx/>
              <a:buNone/>
            </a:pPr>
            <a:r>
              <a:rPr lang="en-US" altLang="en-US" sz="2800" b="1" dirty="0" smtClean="0">
                <a:solidFill>
                  <a:srgbClr val="660066"/>
                </a:solidFill>
                <a:latin typeface="Menlo"/>
              </a:rPr>
              <a:t>Data type</a:t>
            </a:r>
            <a:r>
              <a:rPr lang="en-US" altLang="en-US" sz="2800" b="1" dirty="0" smtClean="0">
                <a:solidFill>
                  <a:srgbClr val="000000"/>
                </a:solidFill>
                <a:latin typeface="Menlo"/>
              </a:rPr>
              <a:t> </a:t>
            </a:r>
            <a:r>
              <a:rPr lang="en-US" altLang="en-US" sz="2800" b="1" dirty="0">
                <a:solidFill>
                  <a:srgbClr val="000000"/>
                </a:solidFill>
                <a:latin typeface="Menlo"/>
              </a:rPr>
              <a:t>identifier = </a:t>
            </a:r>
            <a:r>
              <a:rPr lang="en-US" altLang="en-US" sz="2800" b="1" dirty="0" err="1">
                <a:solidFill>
                  <a:srgbClr val="000000"/>
                </a:solidFill>
                <a:latin typeface="Menlo"/>
              </a:rPr>
              <a:t>initial_value</a:t>
            </a:r>
            <a:r>
              <a:rPr lang="en-US" altLang="en-US" sz="2800" b="1" dirty="0">
                <a:solidFill>
                  <a:srgbClr val="000000"/>
                </a:solidFill>
                <a:latin typeface="Menlo"/>
              </a:rPr>
              <a:t>;</a:t>
            </a:r>
            <a:endParaRPr lang="en-US" altLang="en-US" sz="2800" i="1" dirty="0">
              <a:solidFill>
                <a:srgbClr val="48CFAD"/>
              </a:solidFill>
              <a:latin typeface="Calibri" panose="020F0502020204030204" pitchFamily="34" charset="0"/>
            </a:endParaRPr>
          </a:p>
          <a:p>
            <a:pPr marL="0" lvl="0" indent="0" defTabSz="914400" eaLnBrk="0" fontAlgn="base" hangingPunct="0">
              <a:spcBef>
                <a:spcPct val="0"/>
              </a:spcBef>
              <a:spcAft>
                <a:spcPct val="0"/>
              </a:spcAft>
              <a:buClrTx/>
              <a:buSzTx/>
              <a:buNone/>
            </a:pPr>
            <a:r>
              <a:rPr lang="en-US" altLang="en-US" sz="2800" i="1" dirty="0">
                <a:solidFill>
                  <a:srgbClr val="48CFAD"/>
                </a:solidFill>
                <a:latin typeface="Calibri" panose="020F0502020204030204" pitchFamily="34" charset="0"/>
              </a:rPr>
              <a:t>Example:</a:t>
            </a:r>
          </a:p>
          <a:p>
            <a:pPr marL="0" lvl="0" indent="0" defTabSz="914400" eaLnBrk="0" fontAlgn="base" hangingPunct="0">
              <a:spcBef>
                <a:spcPct val="0"/>
              </a:spcBef>
              <a:spcAft>
                <a:spcPct val="0"/>
              </a:spcAft>
              <a:buClrTx/>
              <a:buSzTx/>
              <a:buNone/>
            </a:pPr>
            <a:r>
              <a:rPr lang="en-US" altLang="en-US" sz="2800" b="1" dirty="0" err="1">
                <a:solidFill>
                  <a:srgbClr val="000088"/>
                </a:solidFill>
                <a:latin typeface="Menlo"/>
              </a:rPr>
              <a:t>int</a:t>
            </a:r>
            <a:r>
              <a:rPr lang="en-US" altLang="en-US" sz="2800" b="1" dirty="0">
                <a:solidFill>
                  <a:srgbClr val="000000"/>
                </a:solidFill>
                <a:latin typeface="Menlo"/>
              </a:rPr>
              <a:t> a = </a:t>
            </a:r>
            <a:r>
              <a:rPr lang="en-US" altLang="en-US" sz="2800" b="1" dirty="0">
                <a:solidFill>
                  <a:srgbClr val="006666"/>
                </a:solidFill>
                <a:latin typeface="Menlo"/>
              </a:rPr>
              <a:t>10</a:t>
            </a:r>
            <a:r>
              <a:rPr lang="en-US" altLang="en-US" sz="2800" b="1" dirty="0">
                <a:solidFill>
                  <a:srgbClr val="000000"/>
                </a:solidFill>
                <a:latin typeface="Menlo"/>
              </a:rPr>
              <a:t>;  </a:t>
            </a:r>
            <a:r>
              <a:rPr lang="en-US" altLang="en-US" sz="2800" b="1" dirty="0">
                <a:solidFill>
                  <a:srgbClr val="880000"/>
                </a:solidFill>
                <a:latin typeface="Menlo"/>
              </a:rPr>
              <a:t>//integer variable declaration &amp; initialization.</a:t>
            </a:r>
            <a:r>
              <a:rPr lang="en-US" altLang="en-US" sz="2800" dirty="0">
                <a:solidFill>
                  <a:schemeClr val="tx1"/>
                </a:solidFill>
              </a:rPr>
              <a:t> </a:t>
            </a:r>
            <a:endParaRPr lang="en-US" altLang="en-US" sz="2800" dirty="0">
              <a:solidFill>
                <a:schemeClr val="tx1"/>
              </a:solidFill>
              <a:latin typeface="Arial" panose="020B0604020202020204" pitchFamily="34" charset="0"/>
            </a:endParaRPr>
          </a:p>
          <a:p>
            <a:pPr marL="0" indent="0" algn="just">
              <a:buNone/>
            </a:pPr>
            <a:endParaRPr lang="en-US" dirty="0"/>
          </a:p>
        </p:txBody>
      </p:sp>
      <p:sp>
        <p:nvSpPr>
          <p:cNvPr id="4" name="Rectangle 1"/>
          <p:cNvSpPr>
            <a:spLocks noChangeArrowheads="1"/>
          </p:cNvSpPr>
          <p:nvPr/>
        </p:nvSpPr>
        <p:spPr bwMode="auto">
          <a:xfrm>
            <a:off x="0" y="45230"/>
            <a:ext cx="65" cy="3667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1510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63517"/>
            <a:ext cx="9601196" cy="1303867"/>
          </a:xfrm>
        </p:spPr>
        <p:txBody>
          <a:bodyPr/>
          <a:lstStyle/>
          <a:p>
            <a:r>
              <a:rPr lang="en-US" dirty="0" err="1" smtClean="0"/>
              <a:t>cout</a:t>
            </a:r>
            <a:r>
              <a:rPr lang="en-US" dirty="0" smtClean="0"/>
              <a:t> and </a:t>
            </a:r>
            <a:r>
              <a:rPr lang="en-US" dirty="0" err="1" smtClean="0"/>
              <a:t>cin</a:t>
            </a:r>
            <a:endParaRPr lang="en-US" dirty="0"/>
          </a:p>
        </p:txBody>
      </p:sp>
      <p:sp>
        <p:nvSpPr>
          <p:cNvPr id="3" name="Content Placeholder 2"/>
          <p:cNvSpPr>
            <a:spLocks noGrp="1"/>
          </p:cNvSpPr>
          <p:nvPr>
            <p:ph idx="1"/>
          </p:nvPr>
        </p:nvSpPr>
        <p:spPr>
          <a:xfrm>
            <a:off x="1269242" y="1560644"/>
            <a:ext cx="9818423" cy="4266950"/>
          </a:xfrm>
          <a:solidFill>
            <a:srgbClr val="FBFBFB"/>
          </a:solidFill>
        </p:spPr>
        <p:txBody>
          <a:bodyPr>
            <a:noAutofit/>
          </a:bodyPr>
          <a:lstStyle/>
          <a:p>
            <a:pPr marL="0" indent="0" algn="just">
              <a:buNone/>
            </a:pPr>
            <a:r>
              <a:rPr lang="en-US" sz="2000" dirty="0" err="1">
                <a:latin typeface="Arial" panose="020B0604020202020204" pitchFamily="34" charset="0"/>
                <a:cs typeface="Arial" panose="020B0604020202020204" pitchFamily="34" charset="0"/>
              </a:rPr>
              <a:t>cout</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cin</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refereed to as output and </a:t>
            </a:r>
            <a:r>
              <a:rPr lang="en-US" sz="2000" dirty="0">
                <a:latin typeface="Arial" panose="020B0604020202020204" pitchFamily="34" charset="0"/>
                <a:cs typeface="Arial" panose="020B0604020202020204" pitchFamily="34" charset="0"/>
              </a:rPr>
              <a:t>input streams, respectively. </a:t>
            </a:r>
            <a:r>
              <a:rPr lang="en-US" sz="2000" dirty="0" smtClean="0">
                <a:latin typeface="Arial" panose="020B0604020202020204" pitchFamily="34" charset="0"/>
                <a:cs typeface="Arial" panose="020B0604020202020204" pitchFamily="34" charset="0"/>
              </a:rPr>
              <a:t>  Output </a:t>
            </a:r>
            <a:r>
              <a:rPr lang="en-US" sz="2000" dirty="0">
                <a:latin typeface="Arial" panose="020B0604020202020204" pitchFamily="34" charset="0"/>
                <a:cs typeface="Arial" panose="020B0604020202020204" pitchFamily="34" charset="0"/>
              </a:rPr>
              <a:t>is normally directed to the screen (&lt;&lt;) </a:t>
            </a:r>
            <a:r>
              <a:rPr lang="en-US" sz="2000" dirty="0" smtClean="0">
                <a:latin typeface="Arial" panose="020B0604020202020204" pitchFamily="34" charset="0"/>
                <a:cs typeface="Arial" panose="020B0604020202020204" pitchFamily="34" charset="0"/>
              </a:rPr>
              <a:t>while </a:t>
            </a:r>
            <a:r>
              <a:rPr lang="en-US" sz="2000" dirty="0">
                <a:latin typeface="Arial" panose="020B0604020202020204" pitchFamily="34" charset="0"/>
                <a:cs typeface="Arial" panose="020B0604020202020204" pitchFamily="34" charset="0"/>
              </a:rPr>
              <a:t>input is directed from the keyboard </a:t>
            </a:r>
            <a:r>
              <a:rPr lang="en-US" sz="2000" dirty="0" smtClean="0">
                <a:latin typeface="Arial" panose="020B0604020202020204" pitchFamily="34" charset="0"/>
                <a:cs typeface="Arial" panose="020B0604020202020204" pitchFamily="34" charset="0"/>
              </a:rPr>
              <a:t>(&gt;&gt;).  </a:t>
            </a:r>
            <a:r>
              <a:rPr lang="en-US" sz="2000" dirty="0" err="1" smtClean="0">
                <a:latin typeface="Arial" panose="020B0604020202020204" pitchFamily="34" charset="0"/>
                <a:cs typeface="Arial" panose="020B0604020202020204" pitchFamily="34" charset="0"/>
              </a:rPr>
              <a:t>cout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dirty="0" err="1">
                <a:latin typeface="Arial" panose="020B0604020202020204" pitchFamily="34" charset="0"/>
                <a:cs typeface="Arial" panose="020B0604020202020204" pitchFamily="34" charset="0"/>
              </a:rPr>
              <a:t>cin</a:t>
            </a:r>
            <a:r>
              <a:rPr lang="en-US" sz="2000" dirty="0">
                <a:latin typeface="Arial" panose="020B0604020202020204" pitchFamily="34" charset="0"/>
                <a:cs typeface="Arial" panose="020B0604020202020204" pitchFamily="34" charset="0"/>
              </a:rPr>
              <a:t> are not </a:t>
            </a:r>
            <a:r>
              <a:rPr lang="en-US" sz="2000" dirty="0" smtClean="0">
                <a:latin typeface="Arial" panose="020B0604020202020204" pitchFamily="34" charset="0"/>
                <a:cs typeface="Arial" panose="020B0604020202020204" pitchFamily="34" charset="0"/>
              </a:rPr>
              <a:t>keywords </a:t>
            </a:r>
            <a:r>
              <a:rPr lang="en-US" sz="2000" dirty="0">
                <a:latin typeface="Arial" panose="020B0604020202020204" pitchFamily="34" charset="0"/>
                <a:cs typeface="Arial" panose="020B0604020202020204" pitchFamily="34" charset="0"/>
              </a:rPr>
              <a:t>in the C++ language. They are </a:t>
            </a:r>
            <a:r>
              <a:rPr lang="en-US" sz="2000" dirty="0" smtClean="0">
                <a:latin typeface="Arial" panose="020B0604020202020204" pitchFamily="34" charset="0"/>
                <a:cs typeface="Arial" panose="020B0604020202020204" pitchFamily="34" charset="0"/>
              </a:rPr>
              <a:t>been </a:t>
            </a:r>
            <a:r>
              <a:rPr lang="en-US" sz="2000" dirty="0">
                <a:latin typeface="Arial" panose="020B0604020202020204" pitchFamily="34" charset="0"/>
                <a:cs typeface="Arial" panose="020B0604020202020204" pitchFamily="34" charset="0"/>
              </a:rPr>
              <a:t>declared in &lt;</a:t>
            </a:r>
            <a:r>
              <a:rPr lang="en-US" sz="2000" dirty="0" err="1" smtClean="0">
                <a:latin typeface="Arial" panose="020B0604020202020204" pitchFamily="34" charset="0"/>
                <a:cs typeface="Arial" panose="020B0604020202020204" pitchFamily="34" charset="0"/>
              </a:rPr>
              <a:t>iostream</a:t>
            </a:r>
            <a:r>
              <a:rPr lang="en-US" sz="2000" dirty="0" smtClean="0">
                <a:latin typeface="Arial" panose="020B0604020202020204" pitchFamily="34" charset="0"/>
                <a:cs typeface="Arial" panose="020B0604020202020204" pitchFamily="34" charset="0"/>
              </a:rPr>
              <a:t>&gt; header file.</a:t>
            </a:r>
          </a:p>
          <a:p>
            <a:pPr marL="0" indent="0" algn="just">
              <a:buNone/>
            </a:pPr>
            <a:endParaRPr lang="en-US" sz="1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err="1" smtClean="0">
                <a:solidFill>
                  <a:srgbClr val="00B050"/>
                </a:solidFill>
                <a:latin typeface="Arial" panose="020B0604020202020204" pitchFamily="34" charset="0"/>
                <a:cs typeface="Arial" panose="020B0604020202020204" pitchFamily="34" charset="0"/>
              </a:rPr>
              <a:t>cout</a:t>
            </a:r>
            <a:r>
              <a:rPr lang="en-US" sz="2000" dirty="0">
                <a:solidFill>
                  <a:srgbClr val="00B050"/>
                </a:solidFill>
                <a:latin typeface="Arial" panose="020B0604020202020204" pitchFamily="34" charset="0"/>
                <a:cs typeface="Arial" panose="020B0604020202020204" pitchFamily="34" charset="0"/>
              </a:rPr>
              <a:t>&lt;&lt;"This Piece of code will Print something on the screen";</a:t>
            </a:r>
          </a:p>
          <a:p>
            <a:pPr algn="just">
              <a:buFont typeface="Wingdings" panose="05000000000000000000" pitchFamily="2" charset="2"/>
              <a:buChar char="Ø"/>
            </a:pPr>
            <a:r>
              <a:rPr lang="en-US" sz="2000" dirty="0" err="1">
                <a:solidFill>
                  <a:srgbClr val="00B050"/>
                </a:solidFill>
                <a:latin typeface="Arial" panose="020B0604020202020204" pitchFamily="34" charset="0"/>
                <a:cs typeface="Arial" panose="020B0604020202020204" pitchFamily="34" charset="0"/>
              </a:rPr>
              <a:t>cin</a:t>
            </a:r>
            <a:r>
              <a:rPr lang="en-US" sz="2000" dirty="0">
                <a:solidFill>
                  <a:srgbClr val="00B050"/>
                </a:solidFill>
                <a:latin typeface="Arial" panose="020B0604020202020204" pitchFamily="34" charset="0"/>
                <a:cs typeface="Arial" panose="020B0604020202020204" pitchFamily="34" charset="0"/>
              </a:rPr>
              <a:t>&gt;&gt;</a:t>
            </a:r>
            <a:r>
              <a:rPr lang="en-US" sz="2000" dirty="0" err="1" smtClean="0">
                <a:solidFill>
                  <a:srgbClr val="00B050"/>
                </a:solidFill>
                <a:latin typeface="Arial" panose="020B0604020202020204" pitchFamily="34" charset="0"/>
                <a:cs typeface="Arial" panose="020B0604020202020204" pitchFamily="34" charset="0"/>
              </a:rPr>
              <a:t>variable_name</a:t>
            </a:r>
            <a:r>
              <a:rPr lang="en-US" sz="2000" dirty="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will get some input from the </a:t>
            </a:r>
            <a:r>
              <a:rPr lang="en-US" sz="2000" dirty="0" smtClean="0">
                <a:latin typeface="Arial" panose="020B0604020202020204" pitchFamily="34" charset="0"/>
                <a:cs typeface="Arial" panose="020B0604020202020204" pitchFamily="34" charset="0"/>
              </a:rPr>
              <a:t>keyboard.</a:t>
            </a:r>
          </a:p>
          <a:p>
            <a:pPr algn="just">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cout</a:t>
            </a:r>
            <a:r>
              <a:rPr lang="en-US" sz="2000" dirty="0" smtClean="0">
                <a:latin typeface="Arial" panose="020B0604020202020204" pitchFamily="34" charset="0"/>
                <a:cs typeface="Arial" panose="020B0604020202020204" pitchFamily="34" charset="0"/>
              </a:rPr>
              <a:t> uses </a:t>
            </a:r>
            <a:r>
              <a:rPr lang="en-US" sz="2000" b="1" dirty="0" smtClean="0">
                <a:solidFill>
                  <a:srgbClr val="0000FF"/>
                </a:solidFill>
                <a:latin typeface="Arial" panose="020B0604020202020204" pitchFamily="34" charset="0"/>
                <a:cs typeface="Arial" panose="020B0604020202020204" pitchFamily="34" charset="0"/>
              </a:rPr>
              <a:t>&lt;&lt;</a:t>
            </a:r>
            <a:r>
              <a:rPr lang="en-US" sz="2000" dirty="0" smtClean="0">
                <a:latin typeface="Arial" panose="020B0604020202020204" pitchFamily="34" charset="0"/>
                <a:cs typeface="Arial" panose="020B0604020202020204" pitchFamily="34" charset="0"/>
              </a:rPr>
              <a:t>  the stream </a:t>
            </a:r>
            <a:r>
              <a:rPr lang="en-US" sz="2000" dirty="0" smtClean="0">
                <a:solidFill>
                  <a:srgbClr val="0000FF"/>
                </a:solidFill>
                <a:latin typeface="Arial" panose="020B0604020202020204" pitchFamily="34" charset="0"/>
                <a:cs typeface="Arial" panose="020B0604020202020204" pitchFamily="34" charset="0"/>
              </a:rPr>
              <a:t>insertion</a:t>
            </a:r>
            <a:r>
              <a:rPr lang="en-US" sz="2000" dirty="0" smtClean="0">
                <a:latin typeface="Arial" panose="020B0604020202020204" pitchFamily="34" charset="0"/>
                <a:cs typeface="Arial" panose="020B0604020202020204" pitchFamily="34" charset="0"/>
              </a:rPr>
              <a:t> operator.</a:t>
            </a:r>
            <a:endParaRPr lang="en-US" sz="20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q"/>
            </a:pPr>
            <a:r>
              <a:rPr lang="en-US" sz="2000" dirty="0" err="1">
                <a:latin typeface="Arial" panose="020B0604020202020204" pitchFamily="34" charset="0"/>
                <a:cs typeface="Arial" panose="020B0604020202020204" pitchFamily="34" charset="0"/>
              </a:rPr>
              <a:t>cin</a:t>
            </a:r>
            <a:r>
              <a:rPr lang="en-US" sz="2000" dirty="0">
                <a:latin typeface="Arial" panose="020B0604020202020204" pitchFamily="34" charset="0"/>
                <a:cs typeface="Arial" panose="020B0604020202020204" pitchFamily="34" charset="0"/>
              </a:rPr>
              <a:t> uses </a:t>
            </a:r>
            <a:r>
              <a:rPr lang="en-US" sz="2000" b="1" dirty="0" smtClean="0">
                <a:solidFill>
                  <a:srgbClr val="0000FF"/>
                </a:solidFill>
                <a:latin typeface="Arial" panose="020B0604020202020204" pitchFamily="34" charset="0"/>
                <a:cs typeface="Arial" panose="020B0604020202020204" pitchFamily="34" charset="0"/>
              </a:rPr>
              <a:t>&gt;&gt;</a:t>
            </a:r>
            <a:r>
              <a:rPr lang="en-US" sz="2000" dirty="0" smtClean="0">
                <a:latin typeface="Arial" panose="020B0604020202020204" pitchFamily="34" charset="0"/>
                <a:cs typeface="Arial" panose="020B0604020202020204" pitchFamily="34" charset="0"/>
              </a:rPr>
              <a:t> the stream </a:t>
            </a:r>
            <a:r>
              <a:rPr lang="en-US" sz="2000" dirty="0" smtClean="0">
                <a:solidFill>
                  <a:srgbClr val="0000FF"/>
                </a:solidFill>
                <a:latin typeface="Arial" panose="020B0604020202020204" pitchFamily="34" charset="0"/>
                <a:cs typeface="Arial" panose="020B0604020202020204" pitchFamily="34" charset="0"/>
              </a:rPr>
              <a:t>extraction</a:t>
            </a:r>
            <a:r>
              <a:rPr lang="en-US" sz="2000" dirty="0" smtClean="0">
                <a:latin typeface="Arial" panose="020B0604020202020204" pitchFamily="34" charset="0"/>
                <a:cs typeface="Arial" panose="020B0604020202020204" pitchFamily="34" charset="0"/>
              </a:rPr>
              <a:t> operator.</a:t>
            </a:r>
            <a:endParaRPr lang="en-US" sz="2000" b="1"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6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questions</a:t>
            </a:r>
            <a:endParaRPr lang="en-US" dirty="0"/>
          </a:p>
        </p:txBody>
      </p:sp>
      <p:sp>
        <p:nvSpPr>
          <p:cNvPr id="3" name="Content Placeholder 2"/>
          <p:cNvSpPr>
            <a:spLocks noGrp="1"/>
          </p:cNvSpPr>
          <p:nvPr>
            <p:ph idx="1"/>
          </p:nvPr>
        </p:nvSpPr>
        <p:spPr/>
        <p:txBody>
          <a:bodyPr>
            <a:normAutofit lnSpcReduction="10000"/>
          </a:bodyPr>
          <a:lstStyle/>
          <a:p>
            <a:pPr>
              <a:buClr>
                <a:srgbClr val="00B050"/>
              </a:buClr>
              <a:buFont typeface="Wingdings" panose="05000000000000000000" pitchFamily="2" charset="2"/>
              <a:buChar char="q"/>
            </a:pPr>
            <a:r>
              <a:rPr lang="en-US" b="1" dirty="0"/>
              <a:t>Question No.5 </a:t>
            </a:r>
            <a:r>
              <a:rPr lang="en-US" b="1" dirty="0" smtClean="0"/>
              <a:t>: </a:t>
            </a:r>
            <a:r>
              <a:rPr lang="en-US" dirty="0" smtClean="0"/>
              <a:t>Write </a:t>
            </a:r>
            <a:r>
              <a:rPr lang="en-US" dirty="0"/>
              <a:t>a Program to calculate the radius of circle</a:t>
            </a:r>
          </a:p>
          <a:p>
            <a:pPr>
              <a:buClr>
                <a:srgbClr val="00B050"/>
              </a:buClr>
              <a:buFont typeface="Wingdings" panose="05000000000000000000" pitchFamily="2" charset="2"/>
              <a:buChar char="q"/>
            </a:pPr>
            <a:r>
              <a:rPr lang="en-US" b="1" dirty="0"/>
              <a:t>Question </a:t>
            </a:r>
            <a:r>
              <a:rPr lang="en-US" b="1" dirty="0" smtClean="0"/>
              <a:t>No.6: </a:t>
            </a:r>
            <a:r>
              <a:rPr lang="en-US" dirty="0" smtClean="0"/>
              <a:t>Write </a:t>
            </a:r>
            <a:r>
              <a:rPr lang="en-US" dirty="0"/>
              <a:t>a program in C++ to input your name, address and age during the </a:t>
            </a:r>
            <a:r>
              <a:rPr lang="en-US"/>
              <a:t>execution </a:t>
            </a:r>
            <a:r>
              <a:rPr lang="en-US" smtClean="0"/>
              <a:t>of </a:t>
            </a:r>
            <a:r>
              <a:rPr lang="en-US" dirty="0"/>
              <a:t>the and then print it on the screen</a:t>
            </a:r>
            <a:r>
              <a:rPr lang="en-US" dirty="0" smtClean="0"/>
              <a:t>.</a:t>
            </a:r>
          </a:p>
          <a:p>
            <a:pPr>
              <a:buClr>
                <a:srgbClr val="00B050"/>
              </a:buClr>
              <a:buFont typeface="Wingdings" panose="05000000000000000000" pitchFamily="2" charset="2"/>
              <a:buChar char="q"/>
            </a:pPr>
            <a:r>
              <a:rPr lang="en-US" b="1" dirty="0"/>
              <a:t>Question </a:t>
            </a:r>
            <a:r>
              <a:rPr lang="en-US" b="1" dirty="0" smtClean="0"/>
              <a:t>No.7: </a:t>
            </a:r>
            <a:r>
              <a:rPr lang="en-US" dirty="0" smtClean="0"/>
              <a:t>Write </a:t>
            </a:r>
            <a:r>
              <a:rPr lang="en-US" dirty="0"/>
              <a:t>a program in C++ to input an amount in rupees and then to convert it in dollars and print the result on screen. (1 Dollar = Rs.99 </a:t>
            </a:r>
            <a:r>
              <a:rPr lang="en-US" dirty="0" smtClean="0"/>
              <a:t>)</a:t>
            </a:r>
          </a:p>
          <a:p>
            <a:pPr>
              <a:buClr>
                <a:srgbClr val="00B050"/>
              </a:buClr>
              <a:buFont typeface="Wingdings" panose="05000000000000000000" pitchFamily="2" charset="2"/>
              <a:buChar char="q"/>
            </a:pPr>
            <a:r>
              <a:rPr lang="en-US" b="1" dirty="0"/>
              <a:t>Question </a:t>
            </a:r>
            <a:r>
              <a:rPr lang="en-US" b="1" dirty="0" smtClean="0"/>
              <a:t>No.8: </a:t>
            </a:r>
            <a:r>
              <a:rPr lang="en-US" dirty="0" smtClean="0"/>
              <a:t>Write </a:t>
            </a:r>
            <a:r>
              <a:rPr lang="en-US" dirty="0"/>
              <a:t>a program in C++ to input your age in years . Covert the age  in months, days , hours, minutes and seconds then print these values in the screen</a:t>
            </a:r>
          </a:p>
          <a:p>
            <a:endParaRPr lang="en-US" dirty="0"/>
          </a:p>
          <a:p>
            <a:endParaRPr lang="en-US" dirty="0"/>
          </a:p>
          <a:p>
            <a:endParaRPr lang="en-US" dirty="0"/>
          </a:p>
        </p:txBody>
      </p:sp>
      <p:sp>
        <p:nvSpPr>
          <p:cNvPr id="4" name="TextBox 3"/>
          <p:cNvSpPr txBox="1"/>
          <p:nvPr/>
        </p:nvSpPr>
        <p:spPr>
          <a:xfrm>
            <a:off x="4776717" y="1937982"/>
            <a:ext cx="2926379" cy="461665"/>
          </a:xfrm>
          <a:prstGeom prst="rect">
            <a:avLst/>
          </a:prstGeom>
          <a:solidFill>
            <a:srgbClr val="FFFF00"/>
          </a:solidFill>
        </p:spPr>
        <p:txBody>
          <a:bodyPr wrap="none" rtlCol="0">
            <a:spAutoFit/>
          </a:bodyPr>
          <a:lstStyle/>
          <a:p>
            <a:r>
              <a:rPr lang="en-US" sz="2400" dirty="0" smtClean="0"/>
              <a:t>Write program in C++</a:t>
            </a:r>
            <a:endParaRPr lang="en-US" sz="2400" dirty="0"/>
          </a:p>
        </p:txBody>
      </p:sp>
    </p:spTree>
    <p:extLst>
      <p:ext uri="{BB962C8B-B14F-4D97-AF65-F5344CB8AC3E}">
        <p14:creationId xmlns:p14="http://schemas.microsoft.com/office/powerpoint/2010/main" val="157481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Introduction to C++ Programming</a:t>
            </a:r>
          </a:p>
        </p:txBody>
      </p:sp>
      <p:sp>
        <p:nvSpPr>
          <p:cNvPr id="6" name="Subtitle 5"/>
          <p:cNvSpPr>
            <a:spLocks noGrp="1"/>
          </p:cNvSpPr>
          <p:nvPr>
            <p:ph type="subTitle" idx="1"/>
          </p:nvPr>
        </p:nvSpPr>
        <p:spPr/>
        <p:txBody>
          <a:bodyPr/>
          <a:lstStyle/>
          <a:p>
            <a:r>
              <a:rPr lang="en-US" dirty="0" smtClean="0"/>
              <a:t>CHAPTER NO 2</a:t>
            </a:r>
            <a:endParaRPr lang="en-US" dirty="0"/>
          </a:p>
        </p:txBody>
      </p:sp>
    </p:spTree>
    <p:extLst>
      <p:ext uri="{BB962C8B-B14F-4D97-AF65-F5344CB8AC3E}">
        <p14:creationId xmlns:p14="http://schemas.microsoft.com/office/powerpoint/2010/main" val="125140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698" y="504461"/>
            <a:ext cx="9601196" cy="1303867"/>
          </a:xfrm>
        </p:spPr>
        <p:txBody>
          <a:bodyPr/>
          <a:lstStyle/>
          <a:p>
            <a:r>
              <a:rPr lang="en-US" dirty="0" smtClean="0"/>
              <a:t>Basic structure of C++ program</a:t>
            </a:r>
            <a:endParaRPr lang="en-US" dirty="0"/>
          </a:p>
        </p:txBody>
      </p:sp>
      <p:sp>
        <p:nvSpPr>
          <p:cNvPr id="3" name="Content Placeholder 2"/>
          <p:cNvSpPr>
            <a:spLocks noGrp="1"/>
          </p:cNvSpPr>
          <p:nvPr>
            <p:ph idx="1"/>
          </p:nvPr>
        </p:nvSpPr>
        <p:spPr>
          <a:xfrm>
            <a:off x="1295401" y="1665027"/>
            <a:ext cx="9601196" cy="4210841"/>
          </a:xfrm>
          <a:solidFill>
            <a:srgbClr val="0000FF"/>
          </a:solidFill>
        </p:spPr>
        <p:txBody>
          <a:bodyPr>
            <a:normAutofit/>
          </a:bodyPr>
          <a:lstStyle/>
          <a:p>
            <a:pPr marL="457200" indent="-457200">
              <a:buClr>
                <a:schemeClr val="bg1"/>
              </a:buClr>
              <a:buFont typeface="+mj-lt"/>
              <a:buAutoNum type="arabicPeriod"/>
            </a:pPr>
            <a:r>
              <a:rPr lang="en-US" b="1" dirty="0" smtClean="0">
                <a:solidFill>
                  <a:srgbClr val="FFFF00"/>
                </a:solidFill>
              </a:rPr>
              <a:t>// A first program in C++</a:t>
            </a:r>
          </a:p>
          <a:p>
            <a:pPr marL="457200" indent="-457200">
              <a:buClr>
                <a:schemeClr val="bg1"/>
              </a:buClr>
              <a:buFont typeface="+mj-lt"/>
              <a:buAutoNum type="arabicPeriod"/>
            </a:pPr>
            <a:r>
              <a:rPr lang="en-US" b="1" dirty="0" smtClean="0">
                <a:solidFill>
                  <a:srgbClr val="FFFF00"/>
                </a:solidFill>
              </a:rPr>
              <a:t># include&lt;</a:t>
            </a:r>
            <a:r>
              <a:rPr lang="en-US" b="1" dirty="0" err="1" smtClean="0">
                <a:solidFill>
                  <a:srgbClr val="FFFF00"/>
                </a:solidFill>
              </a:rPr>
              <a:t>iostream.h</a:t>
            </a:r>
            <a:r>
              <a:rPr lang="en-US" b="1" dirty="0" smtClean="0">
                <a:solidFill>
                  <a:srgbClr val="FFFF00"/>
                </a:solidFill>
              </a:rPr>
              <a:t>&gt;</a:t>
            </a:r>
          </a:p>
          <a:p>
            <a:pPr marL="457200" indent="-457200">
              <a:buClr>
                <a:schemeClr val="bg1"/>
              </a:buClr>
              <a:buFont typeface="+mj-lt"/>
              <a:buAutoNum type="arabicPeriod"/>
            </a:pPr>
            <a:r>
              <a:rPr lang="en-US" b="1" dirty="0" err="1" smtClean="0">
                <a:solidFill>
                  <a:srgbClr val="FFFF00"/>
                </a:solidFill>
              </a:rPr>
              <a:t>int</a:t>
            </a:r>
            <a:r>
              <a:rPr lang="en-US" b="1" dirty="0" smtClean="0">
                <a:solidFill>
                  <a:srgbClr val="FFFF00"/>
                </a:solidFill>
              </a:rPr>
              <a:t> main()   // main function begins</a:t>
            </a:r>
          </a:p>
          <a:p>
            <a:pPr marL="457200" indent="-457200">
              <a:buClr>
                <a:schemeClr val="bg1"/>
              </a:buClr>
              <a:buFont typeface="+mj-lt"/>
              <a:buAutoNum type="arabicPeriod"/>
            </a:pPr>
            <a:r>
              <a:rPr lang="en-US" b="1" dirty="0" smtClean="0">
                <a:solidFill>
                  <a:srgbClr val="FFFF00"/>
                </a:solidFill>
              </a:rPr>
              <a:t>{</a:t>
            </a:r>
          </a:p>
          <a:p>
            <a:pPr marL="457200" indent="-457200">
              <a:buClr>
                <a:schemeClr val="bg1"/>
              </a:buClr>
              <a:buFont typeface="+mj-lt"/>
              <a:buAutoNum type="arabicPeriod"/>
            </a:pPr>
            <a:r>
              <a:rPr lang="en-US" b="1" dirty="0" err="1" smtClean="0">
                <a:solidFill>
                  <a:srgbClr val="FFFF00"/>
                </a:solidFill>
              </a:rPr>
              <a:t>cout</a:t>
            </a:r>
            <a:r>
              <a:rPr lang="en-US" b="1" dirty="0" smtClean="0">
                <a:solidFill>
                  <a:srgbClr val="FFFF00"/>
                </a:solidFill>
              </a:rPr>
              <a:t>&lt;&lt;“Welcome to C++”;</a:t>
            </a:r>
          </a:p>
          <a:p>
            <a:pPr marL="457200" indent="-457200">
              <a:buClr>
                <a:schemeClr val="bg1"/>
              </a:buClr>
              <a:buFont typeface="+mj-lt"/>
              <a:buAutoNum type="arabicPeriod"/>
            </a:pPr>
            <a:r>
              <a:rPr lang="en-US" b="1" dirty="0" smtClean="0">
                <a:solidFill>
                  <a:srgbClr val="FFFF00"/>
                </a:solidFill>
              </a:rPr>
              <a:t>return 0;</a:t>
            </a:r>
          </a:p>
          <a:p>
            <a:pPr marL="457200" indent="-457200">
              <a:buClr>
                <a:schemeClr val="bg1"/>
              </a:buClr>
              <a:buFont typeface="+mj-lt"/>
              <a:buAutoNum type="arabicPeriod"/>
            </a:pPr>
            <a:r>
              <a:rPr lang="en-US" b="1" dirty="0" smtClean="0">
                <a:solidFill>
                  <a:srgbClr val="FFFF00"/>
                </a:solidFill>
              </a:rPr>
              <a:t>}                  // end of main function</a:t>
            </a:r>
            <a:endParaRPr lang="en-US" b="1" dirty="0">
              <a:solidFill>
                <a:srgbClr val="FFFF00"/>
              </a:solidFill>
            </a:endParaRPr>
          </a:p>
        </p:txBody>
      </p:sp>
    </p:spTree>
    <p:extLst>
      <p:ext uri="{BB962C8B-B14F-4D97-AF65-F5344CB8AC3E}">
        <p14:creationId xmlns:p14="http://schemas.microsoft.com/office/powerpoint/2010/main" val="155310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162" y="878257"/>
            <a:ext cx="9601196" cy="4990280"/>
          </a:xfrm>
          <a:solidFill>
            <a:schemeClr val="bg1"/>
          </a:solidFill>
        </p:spPr>
        <p:txBody>
          <a:bodyPr/>
          <a:lstStyle/>
          <a:p>
            <a:pPr marL="0" indent="0">
              <a:buNone/>
            </a:pPr>
            <a:r>
              <a:rPr lang="en-US" b="1" dirty="0" smtClean="0">
                <a:solidFill>
                  <a:schemeClr val="tx1"/>
                </a:solidFill>
              </a:rPr>
              <a:t>Line 1</a:t>
            </a:r>
          </a:p>
          <a:p>
            <a:pPr marL="0" indent="0">
              <a:buNone/>
            </a:pPr>
            <a:r>
              <a:rPr lang="en-US" b="1" dirty="0" smtClean="0">
                <a:solidFill>
                  <a:schemeClr val="tx1"/>
                </a:solidFill>
              </a:rPr>
              <a:t>// </a:t>
            </a:r>
            <a:r>
              <a:rPr lang="en-US" b="1" dirty="0">
                <a:solidFill>
                  <a:schemeClr val="tx1"/>
                </a:solidFill>
              </a:rPr>
              <a:t>A first program in C++</a:t>
            </a:r>
          </a:p>
          <a:p>
            <a:pPr marL="0" indent="0" algn="just">
              <a:buNone/>
            </a:pPr>
            <a:r>
              <a:rPr lang="en-US" dirty="0" smtClean="0">
                <a:solidFill>
                  <a:schemeClr val="tx1"/>
                </a:solidFill>
              </a:rPr>
              <a:t>line begins with </a:t>
            </a:r>
            <a:r>
              <a:rPr lang="en-US" b="1" dirty="0" smtClean="0">
                <a:solidFill>
                  <a:schemeClr val="tx1"/>
                </a:solidFill>
              </a:rPr>
              <a:t>//</a:t>
            </a:r>
            <a:r>
              <a:rPr lang="en-US" dirty="0" smtClean="0">
                <a:solidFill>
                  <a:schemeClr val="tx1"/>
                </a:solidFill>
              </a:rPr>
              <a:t> indicates that it is comment included in program to improve the readability of program.</a:t>
            </a:r>
          </a:p>
          <a:p>
            <a:pPr marL="0" indent="0">
              <a:buNone/>
            </a:pPr>
            <a:r>
              <a:rPr lang="en-US" b="1" dirty="0">
                <a:solidFill>
                  <a:schemeClr val="tx1"/>
                </a:solidFill>
              </a:rPr>
              <a:t>Line </a:t>
            </a:r>
            <a:r>
              <a:rPr lang="en-US" b="1" dirty="0" smtClean="0">
                <a:solidFill>
                  <a:schemeClr val="tx1"/>
                </a:solidFill>
              </a:rPr>
              <a:t>2</a:t>
            </a:r>
            <a:endParaRPr lang="en-US" b="1" dirty="0">
              <a:solidFill>
                <a:schemeClr val="tx1"/>
              </a:solidFill>
            </a:endParaRPr>
          </a:p>
          <a:p>
            <a:pPr marL="0" indent="0">
              <a:buNone/>
            </a:pPr>
            <a:r>
              <a:rPr lang="en-US" b="1" dirty="0">
                <a:solidFill>
                  <a:schemeClr val="tx1"/>
                </a:solidFill>
              </a:rPr>
              <a:t># include&lt;</a:t>
            </a:r>
            <a:r>
              <a:rPr lang="en-US" b="1" dirty="0" err="1">
                <a:solidFill>
                  <a:schemeClr val="tx1"/>
                </a:solidFill>
              </a:rPr>
              <a:t>iostream.h</a:t>
            </a:r>
            <a:r>
              <a:rPr lang="en-US" b="1" dirty="0">
                <a:solidFill>
                  <a:schemeClr val="tx1"/>
                </a:solidFill>
              </a:rPr>
              <a:t>&gt;</a:t>
            </a:r>
          </a:p>
          <a:p>
            <a:pPr marL="0" indent="0" algn="just">
              <a:buNone/>
            </a:pPr>
            <a:r>
              <a:rPr lang="en-US" dirty="0" smtClean="0">
                <a:solidFill>
                  <a:schemeClr val="tx1"/>
                </a:solidFill>
              </a:rPr>
              <a:t>It is preprocessor directive, line that begins with </a:t>
            </a:r>
            <a:r>
              <a:rPr lang="en-US" b="1" dirty="0" smtClean="0">
                <a:solidFill>
                  <a:schemeClr val="tx1"/>
                </a:solidFill>
              </a:rPr>
              <a:t>#</a:t>
            </a:r>
            <a:r>
              <a:rPr lang="en-US" dirty="0" smtClean="0">
                <a:solidFill>
                  <a:schemeClr val="tx1"/>
                </a:solidFill>
              </a:rPr>
              <a:t> are processed by the preprocessor before the program is complied.  This line notifies the preprocessor to include in the program the contents of the input/output stream header file. </a:t>
            </a:r>
            <a:endParaRPr lang="en-US" dirty="0">
              <a:solidFill>
                <a:schemeClr val="tx1"/>
              </a:solidFill>
            </a:endParaRPr>
          </a:p>
        </p:txBody>
      </p:sp>
    </p:spTree>
    <p:extLst>
      <p:ext uri="{BB962C8B-B14F-4D97-AF65-F5344CB8AC3E}">
        <p14:creationId xmlns:p14="http://schemas.microsoft.com/office/powerpoint/2010/main" val="221322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162" y="878257"/>
            <a:ext cx="9601196" cy="4990280"/>
          </a:xfrm>
          <a:solidFill>
            <a:schemeClr val="bg1"/>
          </a:solidFill>
        </p:spPr>
        <p:txBody>
          <a:bodyPr/>
          <a:lstStyle/>
          <a:p>
            <a:pPr marL="0" indent="0">
              <a:buNone/>
            </a:pPr>
            <a:r>
              <a:rPr lang="en-US" b="1" dirty="0" smtClean="0">
                <a:solidFill>
                  <a:schemeClr val="tx1"/>
                </a:solidFill>
              </a:rPr>
              <a:t>Line 3</a:t>
            </a:r>
          </a:p>
          <a:p>
            <a:pPr marL="0" indent="0">
              <a:buNone/>
            </a:pPr>
            <a:r>
              <a:rPr lang="en-US" b="1" dirty="0" err="1" smtClean="0">
                <a:solidFill>
                  <a:schemeClr val="tx1"/>
                </a:solidFill>
              </a:rPr>
              <a:t>int</a:t>
            </a:r>
            <a:r>
              <a:rPr lang="en-US" b="1" dirty="0" smtClean="0">
                <a:solidFill>
                  <a:schemeClr val="tx1"/>
                </a:solidFill>
              </a:rPr>
              <a:t> main()</a:t>
            </a:r>
          </a:p>
          <a:p>
            <a:pPr marL="0" indent="0" algn="just">
              <a:buNone/>
            </a:pPr>
            <a:r>
              <a:rPr lang="en-US" dirty="0" smtClean="0">
                <a:solidFill>
                  <a:schemeClr val="tx1"/>
                </a:solidFill>
              </a:rPr>
              <a:t>It is part of every C++ program.  The parentheses after </a:t>
            </a:r>
            <a:r>
              <a:rPr lang="en-US" b="1" dirty="0" smtClean="0">
                <a:solidFill>
                  <a:schemeClr val="tx1"/>
                </a:solidFill>
              </a:rPr>
              <a:t>main</a:t>
            </a:r>
            <a:r>
              <a:rPr lang="en-US" dirty="0" smtClean="0">
                <a:solidFill>
                  <a:schemeClr val="tx1"/>
                </a:solidFill>
              </a:rPr>
              <a:t> indicate that </a:t>
            </a:r>
            <a:r>
              <a:rPr lang="en-US" b="1" dirty="0" smtClean="0">
                <a:solidFill>
                  <a:schemeClr val="tx1"/>
                </a:solidFill>
              </a:rPr>
              <a:t>main</a:t>
            </a:r>
            <a:r>
              <a:rPr lang="en-US" dirty="0" smtClean="0">
                <a:solidFill>
                  <a:schemeClr val="tx1"/>
                </a:solidFill>
              </a:rPr>
              <a:t> is a program building block called a function. C++ program can have one or more functions.  The </a:t>
            </a:r>
            <a:r>
              <a:rPr lang="en-US" b="1" dirty="0" err="1" smtClean="0">
                <a:solidFill>
                  <a:schemeClr val="tx1"/>
                </a:solidFill>
              </a:rPr>
              <a:t>int</a:t>
            </a:r>
            <a:r>
              <a:rPr lang="en-US" dirty="0" smtClean="0">
                <a:solidFill>
                  <a:schemeClr val="tx1"/>
                </a:solidFill>
              </a:rPr>
              <a:t> keyword to the left of </a:t>
            </a:r>
            <a:r>
              <a:rPr lang="en-US" b="1" dirty="0" smtClean="0">
                <a:solidFill>
                  <a:schemeClr val="tx1"/>
                </a:solidFill>
              </a:rPr>
              <a:t>main</a:t>
            </a:r>
            <a:r>
              <a:rPr lang="en-US" dirty="0" smtClean="0">
                <a:solidFill>
                  <a:schemeClr val="tx1"/>
                </a:solidFill>
              </a:rPr>
              <a:t> indicates that </a:t>
            </a:r>
            <a:r>
              <a:rPr lang="en-US" b="1" dirty="0" smtClean="0">
                <a:solidFill>
                  <a:schemeClr val="tx1"/>
                </a:solidFill>
              </a:rPr>
              <a:t>main</a:t>
            </a:r>
            <a:r>
              <a:rPr lang="en-US" dirty="0" smtClean="0">
                <a:solidFill>
                  <a:schemeClr val="tx1"/>
                </a:solidFill>
              </a:rPr>
              <a:t> returns an integer value. Here void can also be written.</a:t>
            </a:r>
          </a:p>
          <a:p>
            <a:pPr marL="0" indent="0">
              <a:buNone/>
            </a:pPr>
            <a:r>
              <a:rPr lang="en-US" b="1" dirty="0" smtClean="0">
                <a:solidFill>
                  <a:schemeClr val="tx1"/>
                </a:solidFill>
              </a:rPr>
              <a:t>Line 4 </a:t>
            </a:r>
          </a:p>
          <a:p>
            <a:pPr marL="0" indent="0">
              <a:buNone/>
            </a:pPr>
            <a:r>
              <a:rPr lang="en-US" b="1" dirty="0" smtClean="0">
                <a:solidFill>
                  <a:schemeClr val="tx1"/>
                </a:solidFill>
              </a:rPr>
              <a:t>{</a:t>
            </a:r>
          </a:p>
          <a:p>
            <a:pPr marL="0" indent="0">
              <a:buNone/>
            </a:pPr>
            <a:r>
              <a:rPr lang="en-US" dirty="0" smtClean="0">
                <a:solidFill>
                  <a:schemeClr val="tx1"/>
                </a:solidFill>
              </a:rPr>
              <a:t>It indicates that body of main function begins.</a:t>
            </a:r>
            <a:endParaRPr lang="en-US" dirty="0">
              <a:solidFill>
                <a:schemeClr val="tx1"/>
              </a:solidFill>
            </a:endParaRPr>
          </a:p>
        </p:txBody>
      </p:sp>
    </p:spTree>
    <p:extLst>
      <p:ext uri="{BB962C8B-B14F-4D97-AF65-F5344CB8AC3E}">
        <p14:creationId xmlns:p14="http://schemas.microsoft.com/office/powerpoint/2010/main" val="1447796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162" y="878257"/>
            <a:ext cx="9601196" cy="4990280"/>
          </a:xfrm>
          <a:solidFill>
            <a:schemeClr val="bg1"/>
          </a:solidFill>
        </p:spPr>
        <p:txBody>
          <a:bodyPr>
            <a:normAutofit fontScale="92500" lnSpcReduction="10000"/>
          </a:bodyPr>
          <a:lstStyle/>
          <a:p>
            <a:pPr marL="0" indent="0">
              <a:buNone/>
            </a:pPr>
            <a:r>
              <a:rPr lang="en-US" b="1" dirty="0" smtClean="0">
                <a:solidFill>
                  <a:schemeClr val="tx1"/>
                </a:solidFill>
              </a:rPr>
              <a:t>Line 5</a:t>
            </a:r>
          </a:p>
          <a:p>
            <a:pPr marL="0" indent="0">
              <a:buClr>
                <a:schemeClr val="bg1"/>
              </a:buClr>
              <a:buNone/>
            </a:pPr>
            <a:r>
              <a:rPr lang="en-US" b="1" dirty="0" err="1">
                <a:solidFill>
                  <a:schemeClr val="tx1"/>
                </a:solidFill>
              </a:rPr>
              <a:t>cout</a:t>
            </a:r>
            <a:r>
              <a:rPr lang="en-US" b="1" dirty="0">
                <a:solidFill>
                  <a:schemeClr val="tx1"/>
                </a:solidFill>
              </a:rPr>
              <a:t>&lt;&lt;“Welcome to C</a:t>
            </a:r>
            <a:r>
              <a:rPr lang="en-US" b="1" dirty="0" smtClean="0">
                <a:solidFill>
                  <a:schemeClr val="tx1"/>
                </a:solidFill>
              </a:rPr>
              <a:t>++”;</a:t>
            </a:r>
          </a:p>
          <a:p>
            <a:pPr marL="0" indent="0" algn="just">
              <a:buClr>
                <a:schemeClr val="bg1"/>
              </a:buClr>
              <a:buNone/>
            </a:pPr>
            <a:r>
              <a:rPr lang="en-US" dirty="0" smtClean="0">
                <a:solidFill>
                  <a:schemeClr val="tx1"/>
                </a:solidFill>
              </a:rPr>
              <a:t>It instruct the computer to print on the screen the string of characters contained between the quotation marks.  The operator </a:t>
            </a:r>
            <a:r>
              <a:rPr lang="en-US" b="1" dirty="0" smtClean="0">
                <a:solidFill>
                  <a:schemeClr val="tx1"/>
                </a:solidFill>
              </a:rPr>
              <a:t>&lt;&lt;</a:t>
            </a:r>
            <a:r>
              <a:rPr lang="en-US" dirty="0" smtClean="0">
                <a:solidFill>
                  <a:schemeClr val="tx1"/>
                </a:solidFill>
              </a:rPr>
              <a:t> is stream insertion operator and </a:t>
            </a:r>
            <a:r>
              <a:rPr lang="en-US" b="1" dirty="0" smtClean="0">
                <a:solidFill>
                  <a:schemeClr val="tx1"/>
                </a:solidFill>
              </a:rPr>
              <a:t>;</a:t>
            </a:r>
            <a:r>
              <a:rPr lang="en-US" dirty="0" smtClean="0">
                <a:solidFill>
                  <a:schemeClr val="tx1"/>
                </a:solidFill>
              </a:rPr>
              <a:t> indicates end of statement.</a:t>
            </a:r>
            <a:endParaRPr lang="en-US" dirty="0">
              <a:solidFill>
                <a:schemeClr val="tx1"/>
              </a:solidFill>
            </a:endParaRPr>
          </a:p>
          <a:p>
            <a:pPr marL="0" indent="0">
              <a:buNone/>
            </a:pPr>
            <a:r>
              <a:rPr lang="en-US" b="1" dirty="0" smtClean="0">
                <a:solidFill>
                  <a:schemeClr val="tx1"/>
                </a:solidFill>
              </a:rPr>
              <a:t>Line 6</a:t>
            </a:r>
          </a:p>
          <a:p>
            <a:pPr marL="0" indent="0">
              <a:buNone/>
            </a:pPr>
            <a:r>
              <a:rPr lang="en-US" b="1" dirty="0" smtClean="0">
                <a:solidFill>
                  <a:schemeClr val="tx1"/>
                </a:solidFill>
              </a:rPr>
              <a:t>return </a:t>
            </a:r>
            <a:r>
              <a:rPr lang="en-US" b="1" dirty="0">
                <a:solidFill>
                  <a:schemeClr val="tx1"/>
                </a:solidFill>
              </a:rPr>
              <a:t>0</a:t>
            </a:r>
            <a:r>
              <a:rPr lang="en-US" b="1" dirty="0" smtClean="0">
                <a:solidFill>
                  <a:schemeClr val="tx1"/>
                </a:solidFill>
              </a:rPr>
              <a:t>;</a:t>
            </a:r>
          </a:p>
          <a:p>
            <a:pPr marL="0" indent="0" algn="just">
              <a:buNone/>
            </a:pPr>
            <a:r>
              <a:rPr lang="en-US" dirty="0" smtClean="0">
                <a:solidFill>
                  <a:schemeClr val="tx1"/>
                </a:solidFill>
              </a:rPr>
              <a:t>Indicates exit from function and value </a:t>
            </a:r>
            <a:r>
              <a:rPr lang="en-US" b="1" dirty="0" smtClean="0">
                <a:solidFill>
                  <a:schemeClr val="tx1"/>
                </a:solidFill>
              </a:rPr>
              <a:t>0</a:t>
            </a:r>
            <a:r>
              <a:rPr lang="en-US" dirty="0" smtClean="0">
                <a:solidFill>
                  <a:schemeClr val="tx1"/>
                </a:solidFill>
              </a:rPr>
              <a:t> indicates that program terminated successfully.</a:t>
            </a:r>
          </a:p>
          <a:p>
            <a:pPr marL="0" indent="0">
              <a:buNone/>
            </a:pPr>
            <a:r>
              <a:rPr lang="en-US" b="1" dirty="0">
                <a:solidFill>
                  <a:schemeClr val="tx1"/>
                </a:solidFill>
              </a:rPr>
              <a:t>Line </a:t>
            </a:r>
            <a:r>
              <a:rPr lang="en-US" b="1" dirty="0" smtClean="0">
                <a:solidFill>
                  <a:schemeClr val="tx1"/>
                </a:solidFill>
              </a:rPr>
              <a:t>7</a:t>
            </a:r>
            <a:endParaRPr lang="en-US" b="1" dirty="0">
              <a:solidFill>
                <a:schemeClr val="tx1"/>
              </a:solidFill>
            </a:endParaRPr>
          </a:p>
          <a:p>
            <a:pPr marL="0" indent="0">
              <a:buNone/>
            </a:pPr>
            <a:r>
              <a:rPr lang="en-US" b="1" dirty="0" smtClean="0">
                <a:solidFill>
                  <a:schemeClr val="tx1"/>
                </a:solidFill>
              </a:rPr>
              <a:t>}</a:t>
            </a:r>
          </a:p>
          <a:p>
            <a:pPr marL="0" indent="0">
              <a:buNone/>
            </a:pPr>
            <a:r>
              <a:rPr lang="en-US" dirty="0" smtClean="0">
                <a:solidFill>
                  <a:schemeClr val="tx1"/>
                </a:solidFill>
              </a:rPr>
              <a:t>Indicates the end of the </a:t>
            </a:r>
            <a:r>
              <a:rPr lang="en-US" dirty="0">
                <a:solidFill>
                  <a:schemeClr val="tx1"/>
                </a:solidFill>
              </a:rPr>
              <a:t>body of main </a:t>
            </a:r>
            <a:r>
              <a:rPr lang="en-US" dirty="0" smtClean="0">
                <a:solidFill>
                  <a:schemeClr val="tx1"/>
                </a:solidFill>
              </a:rPr>
              <a:t>function. </a:t>
            </a:r>
            <a:endParaRPr lang="en-US" dirty="0">
              <a:solidFill>
                <a:schemeClr val="tx1"/>
              </a:solidFill>
            </a:endParaRPr>
          </a:p>
        </p:txBody>
      </p:sp>
    </p:spTree>
    <p:extLst>
      <p:ext uri="{BB962C8B-B14F-4D97-AF65-F5344CB8AC3E}">
        <p14:creationId xmlns:p14="http://schemas.microsoft.com/office/powerpoint/2010/main" val="114669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Escape Sequence</a:t>
            </a:r>
            <a:endParaRPr lang="en-US" dirty="0"/>
          </a:p>
        </p:txBody>
      </p:sp>
      <p:sp>
        <p:nvSpPr>
          <p:cNvPr id="5" name="Subtitle 4"/>
          <p:cNvSpPr>
            <a:spLocks noGrp="1"/>
          </p:cNvSpPr>
          <p:nvPr>
            <p:ph type="subTitle" idx="1"/>
          </p:nvPr>
        </p:nvSpPr>
        <p:spPr>
          <a:xfrm>
            <a:off x="2692398" y="3657597"/>
            <a:ext cx="6815669" cy="1569496"/>
          </a:xfrm>
        </p:spPr>
        <p:txBody>
          <a:bodyPr>
            <a:normAutofit fontScale="62500" lnSpcReduction="20000"/>
          </a:bodyPr>
          <a:lstStyle/>
          <a:p>
            <a:r>
              <a:rPr lang="en-US" sz="2900" dirty="0" smtClean="0"/>
              <a:t>It indicates that a special character is to be output.  When a backslash is encountered in a string of characters, the next character is combined with the backslash to form an escape sequence.</a:t>
            </a:r>
          </a:p>
          <a:p>
            <a:r>
              <a:rPr lang="en-US" sz="2900" b="1" dirty="0" err="1">
                <a:solidFill>
                  <a:srgbClr val="0000FF"/>
                </a:solidFill>
              </a:rPr>
              <a:t>cout</a:t>
            </a:r>
            <a:r>
              <a:rPr lang="en-US" sz="2900" b="1" dirty="0">
                <a:solidFill>
                  <a:srgbClr val="0000FF"/>
                </a:solidFill>
              </a:rPr>
              <a:t>&lt;&lt;“Welcome to C</a:t>
            </a:r>
            <a:r>
              <a:rPr lang="en-US" sz="2900" b="1" dirty="0" smtClean="0">
                <a:solidFill>
                  <a:srgbClr val="0000FF"/>
                </a:solidFill>
              </a:rPr>
              <a:t>++ \n”;</a:t>
            </a:r>
          </a:p>
          <a:p>
            <a:r>
              <a:rPr lang="en-US" sz="2900" b="1" dirty="0" err="1">
                <a:solidFill>
                  <a:srgbClr val="0000FF"/>
                </a:solidFill>
              </a:rPr>
              <a:t>cout</a:t>
            </a:r>
            <a:r>
              <a:rPr lang="en-US" sz="2900" b="1" dirty="0">
                <a:solidFill>
                  <a:srgbClr val="0000FF"/>
                </a:solidFill>
              </a:rPr>
              <a:t>&lt;&lt;“Welcome to C</a:t>
            </a:r>
            <a:r>
              <a:rPr lang="en-US" sz="2900" b="1" dirty="0" smtClean="0">
                <a:solidFill>
                  <a:srgbClr val="0000FF"/>
                </a:solidFill>
              </a:rPr>
              <a:t>++”&lt;&lt;</a:t>
            </a:r>
            <a:r>
              <a:rPr lang="en-US" sz="2900" b="1" dirty="0" err="1" smtClean="0">
                <a:solidFill>
                  <a:srgbClr val="0000FF"/>
                </a:solidFill>
              </a:rPr>
              <a:t>endl</a:t>
            </a:r>
            <a:r>
              <a:rPr lang="en-US" sz="2900" b="1" dirty="0" smtClean="0">
                <a:solidFill>
                  <a:srgbClr val="0000FF"/>
                </a:solidFill>
              </a:rPr>
              <a:t>;</a:t>
            </a:r>
            <a:endParaRPr lang="en-US" sz="2900" b="1" dirty="0">
              <a:solidFill>
                <a:srgbClr val="0000FF"/>
              </a:solidFill>
            </a:endParaRPr>
          </a:p>
          <a:p>
            <a:endParaRPr lang="en-US" b="1" dirty="0" smtClean="0">
              <a:solidFill>
                <a:srgbClr val="0000FF"/>
              </a:solidFill>
            </a:endParaRPr>
          </a:p>
          <a:p>
            <a:endParaRPr lang="en-US" b="1" dirty="0">
              <a:solidFill>
                <a:srgbClr val="0000FF"/>
              </a:solidFill>
            </a:endParaRPr>
          </a:p>
          <a:p>
            <a:endParaRPr lang="en-US" dirty="0"/>
          </a:p>
        </p:txBody>
      </p:sp>
    </p:spTree>
    <p:extLst>
      <p:ext uri="{BB962C8B-B14F-4D97-AF65-F5344CB8AC3E}">
        <p14:creationId xmlns:p14="http://schemas.microsoft.com/office/powerpoint/2010/main" val="2317919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6162" y="750627"/>
            <a:ext cx="10467832" cy="5254388"/>
          </a:xfrm>
          <a:prstGeom prst="rect">
            <a:avLst/>
          </a:prstGeom>
          <a:solidFill>
            <a:srgbClr val="FAFAFA"/>
          </a:solidFill>
        </p:spPr>
        <p:txBody>
          <a:bodyPr wrap="square" rtlCol="0">
            <a:spAutoFit/>
          </a:bodyPr>
          <a:lstStyle/>
          <a:p>
            <a:endParaRPr lang="en-US" dirty="0"/>
          </a:p>
        </p:txBody>
      </p:sp>
      <p:pic>
        <p:nvPicPr>
          <p:cNvPr id="1026" name="Picture 2" descr="https://d2h0cx97tjks2p.cloudfront.net/blogs/wp-content/uploads/sites/2/2019/06/Escape-Sequence-in-C.jpg"/>
          <p:cNvPicPr>
            <a:picLocks noChangeAspect="1" noChangeArrowheads="1"/>
          </p:cNvPicPr>
          <p:nvPr/>
        </p:nvPicPr>
        <p:blipFill rotWithShape="1">
          <a:blip r:embed="rId2">
            <a:extLst>
              <a:ext uri="{28A0092B-C50C-407E-A947-70E740481C1C}">
                <a14:useLocalDpi xmlns:a14="http://schemas.microsoft.com/office/drawing/2010/main" val="0"/>
              </a:ext>
            </a:extLst>
          </a:blip>
          <a:srcRect t="24437" b="5286"/>
          <a:stretch/>
        </p:blipFill>
        <p:spPr bwMode="auto">
          <a:xfrm>
            <a:off x="2407456" y="2169994"/>
            <a:ext cx="7639050" cy="28114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3334543363"/>
              </p:ext>
            </p:extLst>
          </p:nvPr>
        </p:nvGraphicFramePr>
        <p:xfrm>
          <a:off x="2470246" y="4964119"/>
          <a:ext cx="7492619" cy="396240"/>
        </p:xfrm>
        <a:graphic>
          <a:graphicData uri="http://schemas.openxmlformats.org/drawingml/2006/table">
            <a:tbl>
              <a:tblPr firstRow="1" bandRow="1">
                <a:tableStyleId>{5C22544A-7EE6-4342-B048-85BDC9FD1C3A}</a:tableStyleId>
              </a:tblPr>
              <a:tblGrid>
                <a:gridCol w="1457654"/>
                <a:gridCol w="1920836"/>
                <a:gridCol w="4114129"/>
              </a:tblGrid>
              <a:tr h="370840">
                <a:tc>
                  <a:txBody>
                    <a:bodyPr/>
                    <a:lstStyle/>
                    <a:p>
                      <a:pPr algn="ctr"/>
                      <a:r>
                        <a:rPr lang="en-US" sz="2000" b="1" dirty="0" smtClean="0">
                          <a:solidFill>
                            <a:schemeClr val="tx1"/>
                          </a:solidFill>
                        </a:rPr>
                        <a:t>\”</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D"/>
                    </a:solidFill>
                  </a:tcPr>
                </a:tc>
                <a:tc>
                  <a:txBody>
                    <a:bodyPr/>
                    <a:lstStyle/>
                    <a:p>
                      <a:pPr algn="ctr"/>
                      <a:r>
                        <a:rPr lang="en-US" sz="1600" b="0" dirty="0" smtClean="0">
                          <a:solidFill>
                            <a:schemeClr val="tx1"/>
                          </a:solidFill>
                        </a:rPr>
                        <a:t>Double quote</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6"/>
                    </a:solidFill>
                  </a:tcPr>
                </a:tc>
                <a:tc>
                  <a:txBody>
                    <a:bodyPr/>
                    <a:lstStyle/>
                    <a:p>
                      <a:r>
                        <a:rPr lang="en-US" sz="1400" b="0" dirty="0" smtClean="0">
                          <a:solidFill>
                            <a:schemeClr val="tx1"/>
                          </a:solidFill>
                        </a:rPr>
                        <a:t>Used to print double quote character</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6"/>
                    </a:solidFill>
                  </a:tcPr>
                </a:tc>
              </a:tr>
            </a:tbl>
          </a:graphicData>
        </a:graphic>
      </p:graphicFrame>
      <p:sp>
        <p:nvSpPr>
          <p:cNvPr id="6" name="Title 5"/>
          <p:cNvSpPr>
            <a:spLocks noGrp="1"/>
          </p:cNvSpPr>
          <p:nvPr>
            <p:ph type="title"/>
          </p:nvPr>
        </p:nvSpPr>
        <p:spPr/>
        <p:txBody>
          <a:bodyPr/>
          <a:lstStyle/>
          <a:p>
            <a:r>
              <a:rPr lang="en-US" dirty="0" smtClean="0"/>
              <a:t>Escape Sequence</a:t>
            </a:r>
            <a:endParaRPr lang="en-US" dirty="0"/>
          </a:p>
        </p:txBody>
      </p:sp>
    </p:spTree>
    <p:extLst>
      <p:ext uri="{BB962C8B-B14F-4D97-AF65-F5344CB8AC3E}">
        <p14:creationId xmlns:p14="http://schemas.microsoft.com/office/powerpoint/2010/main" val="1854329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631097"/>
              </p:ext>
            </p:extLst>
          </p:nvPr>
        </p:nvGraphicFramePr>
        <p:xfrm>
          <a:off x="1665027" y="2047165"/>
          <a:ext cx="8871046" cy="4116743"/>
        </p:xfrm>
        <a:graphic>
          <a:graphicData uri="http://schemas.openxmlformats.org/drawingml/2006/table">
            <a:tbl>
              <a:tblPr>
                <a:tableStyleId>{5940675A-B579-460E-94D1-54222C63F5DA}</a:tableStyleId>
              </a:tblPr>
              <a:tblGrid>
                <a:gridCol w="1291345"/>
                <a:gridCol w="7579701"/>
              </a:tblGrid>
              <a:tr h="542673">
                <a:tc>
                  <a:txBody>
                    <a:bodyPr/>
                    <a:lstStyle/>
                    <a:p>
                      <a:pPr algn="ctr" fontAlgn="t"/>
                      <a:r>
                        <a:rPr lang="en-US" sz="2400" dirty="0" smtClean="0">
                          <a:effectLst/>
                        </a:rPr>
                        <a:t>Type</a:t>
                      </a:r>
                      <a:endParaRPr lang="en-US" sz="2400" b="1" dirty="0">
                        <a:effectLst/>
                      </a:endParaRPr>
                    </a:p>
                  </a:txBody>
                  <a:tcPr marL="71506" marR="71506" marT="71506" marB="71506">
                    <a:solidFill>
                      <a:srgbClr val="D5B692"/>
                    </a:solidFill>
                  </a:tcPr>
                </a:tc>
                <a:tc>
                  <a:txBody>
                    <a:bodyPr/>
                    <a:lstStyle/>
                    <a:p>
                      <a:pPr algn="ctr" fontAlgn="t"/>
                      <a:r>
                        <a:rPr lang="en-US" sz="2400" dirty="0">
                          <a:effectLst/>
                        </a:rPr>
                        <a:t>Description</a:t>
                      </a:r>
                      <a:endParaRPr lang="en-US" sz="2400" b="1" dirty="0">
                        <a:effectLst/>
                      </a:endParaRPr>
                    </a:p>
                  </a:txBody>
                  <a:tcPr marL="71506" marR="71506" marT="71506" marB="71506">
                    <a:solidFill>
                      <a:srgbClr val="D5B692"/>
                    </a:solidFill>
                  </a:tcPr>
                </a:tc>
              </a:tr>
              <a:tr h="542673">
                <a:tc>
                  <a:txBody>
                    <a:bodyPr/>
                    <a:lstStyle/>
                    <a:p>
                      <a:pPr algn="ctr" fontAlgn="t"/>
                      <a:r>
                        <a:rPr lang="en-US" sz="2400">
                          <a:effectLst/>
                        </a:rPr>
                        <a:t>bool</a:t>
                      </a:r>
                    </a:p>
                  </a:txBody>
                  <a:tcPr marL="71506" marR="71506" marT="71506" marB="71506"/>
                </a:tc>
                <a:tc>
                  <a:txBody>
                    <a:bodyPr/>
                    <a:lstStyle/>
                    <a:p>
                      <a:pPr fontAlgn="t"/>
                      <a:r>
                        <a:rPr lang="en-US" sz="2400" dirty="0">
                          <a:effectLst/>
                        </a:rPr>
                        <a:t>Stores either value true or false.</a:t>
                      </a:r>
                    </a:p>
                  </a:txBody>
                  <a:tcPr marL="71506" marR="71506" marT="71506" marB="71506"/>
                </a:tc>
              </a:tr>
              <a:tr h="701689">
                <a:tc>
                  <a:txBody>
                    <a:bodyPr/>
                    <a:lstStyle/>
                    <a:p>
                      <a:pPr algn="ctr" fontAlgn="t"/>
                      <a:r>
                        <a:rPr lang="en-US" sz="2400">
                          <a:effectLst/>
                        </a:rPr>
                        <a:t>char</a:t>
                      </a:r>
                    </a:p>
                  </a:txBody>
                  <a:tcPr marL="71506" marR="71506" marT="71506" marB="71506"/>
                </a:tc>
                <a:tc>
                  <a:txBody>
                    <a:bodyPr/>
                    <a:lstStyle/>
                    <a:p>
                      <a:pPr fontAlgn="t"/>
                      <a:r>
                        <a:rPr lang="en-US" sz="2400" dirty="0">
                          <a:effectLst/>
                        </a:rPr>
                        <a:t>Typically a single octet(one byte). This is an integer type.</a:t>
                      </a:r>
                    </a:p>
                  </a:txBody>
                  <a:tcPr marL="71506" marR="71506" marT="71506" marB="71506"/>
                </a:tc>
              </a:tr>
              <a:tr h="701689">
                <a:tc>
                  <a:txBody>
                    <a:bodyPr/>
                    <a:lstStyle/>
                    <a:p>
                      <a:pPr algn="ctr" fontAlgn="t"/>
                      <a:r>
                        <a:rPr lang="en-US" sz="2400">
                          <a:effectLst/>
                        </a:rPr>
                        <a:t>int</a:t>
                      </a:r>
                    </a:p>
                  </a:txBody>
                  <a:tcPr marL="71506" marR="71506" marT="71506" marB="71506"/>
                </a:tc>
                <a:tc>
                  <a:txBody>
                    <a:bodyPr/>
                    <a:lstStyle/>
                    <a:p>
                      <a:pPr fontAlgn="t"/>
                      <a:r>
                        <a:rPr lang="en-US" sz="2400" dirty="0">
                          <a:effectLst/>
                        </a:rPr>
                        <a:t>The most natural size of integer for the machine.</a:t>
                      </a:r>
                    </a:p>
                  </a:txBody>
                  <a:tcPr marL="71506" marR="71506" marT="71506" marB="71506"/>
                </a:tc>
              </a:tr>
              <a:tr h="542673">
                <a:tc>
                  <a:txBody>
                    <a:bodyPr/>
                    <a:lstStyle/>
                    <a:p>
                      <a:pPr algn="ctr" fontAlgn="t"/>
                      <a:r>
                        <a:rPr lang="en-US" sz="2400">
                          <a:effectLst/>
                        </a:rPr>
                        <a:t>float</a:t>
                      </a:r>
                    </a:p>
                  </a:txBody>
                  <a:tcPr marL="71506" marR="71506" marT="71506" marB="71506"/>
                </a:tc>
                <a:tc>
                  <a:txBody>
                    <a:bodyPr/>
                    <a:lstStyle/>
                    <a:p>
                      <a:pPr fontAlgn="t"/>
                      <a:r>
                        <a:rPr lang="en-US" sz="2400" dirty="0">
                          <a:effectLst/>
                        </a:rPr>
                        <a:t>A single-precision floating point value.</a:t>
                      </a:r>
                    </a:p>
                  </a:txBody>
                  <a:tcPr marL="71506" marR="71506" marT="71506" marB="71506"/>
                </a:tc>
              </a:tr>
              <a:tr h="542673">
                <a:tc>
                  <a:txBody>
                    <a:bodyPr/>
                    <a:lstStyle/>
                    <a:p>
                      <a:pPr algn="ctr" fontAlgn="t"/>
                      <a:r>
                        <a:rPr lang="en-US" sz="2400">
                          <a:effectLst/>
                        </a:rPr>
                        <a:t>double</a:t>
                      </a:r>
                    </a:p>
                  </a:txBody>
                  <a:tcPr marL="71506" marR="71506" marT="71506" marB="71506"/>
                </a:tc>
                <a:tc>
                  <a:txBody>
                    <a:bodyPr/>
                    <a:lstStyle/>
                    <a:p>
                      <a:pPr fontAlgn="t"/>
                      <a:r>
                        <a:rPr lang="en-US" sz="2400" dirty="0">
                          <a:effectLst/>
                        </a:rPr>
                        <a:t>A double-precision floating point value.</a:t>
                      </a:r>
                    </a:p>
                  </a:txBody>
                  <a:tcPr marL="71506" marR="71506" marT="71506" marB="71506"/>
                </a:tc>
              </a:tr>
              <a:tr h="542673">
                <a:tc>
                  <a:txBody>
                    <a:bodyPr/>
                    <a:lstStyle/>
                    <a:p>
                      <a:pPr algn="ctr" fontAlgn="t"/>
                      <a:r>
                        <a:rPr lang="en-US" sz="2400" dirty="0">
                          <a:effectLst/>
                        </a:rPr>
                        <a:t>void</a:t>
                      </a:r>
                    </a:p>
                  </a:txBody>
                  <a:tcPr marL="71506" marR="71506" marT="71506" marB="71506"/>
                </a:tc>
                <a:tc>
                  <a:txBody>
                    <a:bodyPr/>
                    <a:lstStyle/>
                    <a:p>
                      <a:pPr fontAlgn="t"/>
                      <a:r>
                        <a:rPr lang="en-US" sz="2400" dirty="0">
                          <a:effectLst/>
                        </a:rPr>
                        <a:t>Represents the absence of type.</a:t>
                      </a:r>
                    </a:p>
                  </a:txBody>
                  <a:tcPr marL="71506" marR="71506" marT="71506" marB="71506"/>
                </a:tc>
              </a:tr>
            </a:tbl>
          </a:graphicData>
        </a:graphic>
      </p:graphicFrame>
    </p:spTree>
    <p:extLst>
      <p:ext uri="{BB962C8B-B14F-4D97-AF65-F5344CB8AC3E}">
        <p14:creationId xmlns:p14="http://schemas.microsoft.com/office/powerpoint/2010/main" val="16054980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1323</TotalTime>
  <Words>614</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Batang</vt:lpstr>
      <vt:lpstr>Arial</vt:lpstr>
      <vt:lpstr>Calibri</vt:lpstr>
      <vt:lpstr>Garamond</vt:lpstr>
      <vt:lpstr>Menlo</vt:lpstr>
      <vt:lpstr>Wingdings</vt:lpstr>
      <vt:lpstr>Organic</vt:lpstr>
      <vt:lpstr>      COMPUTATIONAL PHYSICS</vt:lpstr>
      <vt:lpstr>Introduction to C++ Programming</vt:lpstr>
      <vt:lpstr>Basic structure of C++ program</vt:lpstr>
      <vt:lpstr>PowerPoint Presentation</vt:lpstr>
      <vt:lpstr>PowerPoint Presentation</vt:lpstr>
      <vt:lpstr>PowerPoint Presentation</vt:lpstr>
      <vt:lpstr>Escape Sequence</vt:lpstr>
      <vt:lpstr>Escape Sequence</vt:lpstr>
      <vt:lpstr>DATA TYPES</vt:lpstr>
      <vt:lpstr>VARIABLES</vt:lpstr>
      <vt:lpstr>RULES OF VARIABLE NAME</vt:lpstr>
      <vt:lpstr>DECLARATION OF VARIABLE</vt:lpstr>
      <vt:lpstr>INTIALIZATION OF VARIABLE</vt:lpstr>
      <vt:lpstr>cout and cin</vt:lpstr>
      <vt:lpstr>Exercise 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PHYSICS</dc:title>
  <dc:creator>Hp1</dc:creator>
  <cp:lastModifiedBy>Hp1</cp:lastModifiedBy>
  <cp:revision>57</cp:revision>
  <dcterms:created xsi:type="dcterms:W3CDTF">2020-04-16T02:17:04Z</dcterms:created>
  <dcterms:modified xsi:type="dcterms:W3CDTF">2020-04-21T03:51:05Z</dcterms:modified>
</cp:coreProperties>
</file>