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notesMasterIdLst>
    <p:notesMasterId r:id="rId14"/>
  </p:notesMasterIdLst>
  <p:sldIdLst>
    <p:sldId id="256" r:id="rId2"/>
    <p:sldId id="257" r:id="rId3"/>
    <p:sldId id="265" r:id="rId4"/>
    <p:sldId id="264" r:id="rId5"/>
    <p:sldId id="258" r:id="rId6"/>
    <p:sldId id="260" r:id="rId7"/>
    <p:sldId id="259" r:id="rId8"/>
    <p:sldId id="261" r:id="rId9"/>
    <p:sldId id="263" r:id="rId10"/>
    <p:sldId id="262"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FBFBFB"/>
    <a:srgbClr val="FAFAFA"/>
    <a:srgbClr val="FCFCFC"/>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79" autoAdjust="0"/>
    <p:restoredTop sz="94660"/>
  </p:normalViewPr>
  <p:slideViewPr>
    <p:cSldViewPr snapToGrid="0">
      <p:cViewPr varScale="1">
        <p:scale>
          <a:sx n="75" d="100"/>
          <a:sy n="75"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59595-643D-4BAE-B215-0DB09A2591A9}"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EE4866-4107-48E1-826D-B881435F4C68}" type="slidenum">
              <a:rPr lang="en-US" smtClean="0"/>
              <a:t>‹#›</a:t>
            </a:fld>
            <a:endParaRPr lang="en-US"/>
          </a:p>
        </p:txBody>
      </p:sp>
    </p:spTree>
    <p:extLst>
      <p:ext uri="{BB962C8B-B14F-4D97-AF65-F5344CB8AC3E}">
        <p14:creationId xmlns:p14="http://schemas.microsoft.com/office/powerpoint/2010/main" val="3195416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AED8E5B-0D98-4FE1-9B26-D1041E3A89F9}" type="datetimeFigureOut">
              <a:rPr lang="en-US" smtClean="0"/>
              <a:t>4/16/2020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3280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4D3C1-679D-44D8-8A9C-D402CE4EF569}" type="datetimeFigureOut">
              <a:rPr lang="en-US" smtClean="0"/>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187339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4D3C1-679D-44D8-8A9C-D402CE4EF569}" type="datetimeFigureOut">
              <a:rPr lang="en-US" smtClean="0"/>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4917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4D3C1-679D-44D8-8A9C-D402CE4EF569}" type="datetimeFigureOut">
              <a:rPr lang="en-US" smtClean="0"/>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158095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4D3C1-679D-44D8-8A9C-D402CE4EF569}" type="datetimeFigureOut">
              <a:rPr lang="en-US" smtClean="0"/>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6149626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4D3C1-679D-44D8-8A9C-D402CE4EF569}" type="datetimeFigureOut">
              <a:rPr lang="en-US" smtClean="0"/>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957455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4D3C1-679D-44D8-8A9C-D402CE4EF569}" type="datetimeFigureOut">
              <a:rPr lang="en-US" smtClean="0"/>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17578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4159CD-DA3A-463F-AFEF-A68838A6859B}" type="datetimeFigureOut">
              <a:rPr lang="en-US" smtClean="0"/>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561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12A925-E007-46C2-84AB-35EE10DCAD39}" type="datetimeFigureOut">
              <a:rPr lang="en-US" smtClean="0"/>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251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3C2DCB-466C-4061-8D51-D3254DD77FA1}" type="datetimeFigureOut">
              <a:rPr lang="en-US" smtClean="0"/>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63897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42357F-39F6-401C-9FF8-3072724998F3}" type="datetimeFigureOut">
              <a:rPr lang="en-US" smtClean="0"/>
              <a:t>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424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5DB09B-D413-414E-B13F-B1984CD8FF65}" type="datetimeFigureOut">
              <a:rPr lang="en-US" smtClean="0"/>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01580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38F992-55E7-4B2D-A6F1-8C9243CBFE1B}" type="datetimeFigureOut">
              <a:rPr lang="en-US" smtClean="0"/>
              <a:t>4/16/2020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5664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298110-BAA6-4256-A2E5-BB66A47D2616}" type="datetimeFigureOut">
              <a:rPr lang="en-US" smtClean="0"/>
              <a:t>4/16/2020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866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03892-3343-4E4E-B81B-70A099359AD2}" type="datetimeFigureOut">
              <a:rPr lang="en-US" smtClean="0"/>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83768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232F85-D33A-46AF-9088-5A7400C1018E}" type="datetimeFigureOut">
              <a:rPr lang="en-US" smtClean="0"/>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411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3A624-F501-46A9-B8CA-4949E24E27C8}" type="datetimeFigureOut">
              <a:rPr lang="en-US" smtClean="0"/>
              <a:t>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8384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C4D3C1-679D-44D8-8A9C-D402CE4EF569}" type="datetimeFigureOut">
              <a:rPr lang="en-US" smtClean="0"/>
              <a:t>4/16/2020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5363974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htips.com/computer-fundamentals/what-is-a-computer"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merriam-webster.com/dictionary/auxiliary" TargetMode="External"/><Relationship Id="rId3" Type="http://schemas.openxmlformats.org/officeDocument/2006/relationships/hyperlink" Target="https://www.britannica.com/technology/computer-memory#ref252733" TargetMode="External"/><Relationship Id="rId7" Type="http://schemas.openxmlformats.org/officeDocument/2006/relationships/hyperlink" Target="https://www.britannica.com/technology/central-processing-unit" TargetMode="External"/><Relationship Id="rId2" Type="http://schemas.openxmlformats.org/officeDocument/2006/relationships/hyperlink" Target="https://www.britannica.com/technology/input-output-device" TargetMode="External"/><Relationship Id="rId1" Type="http://schemas.openxmlformats.org/officeDocument/2006/relationships/slideLayout" Target="../slideLayouts/slideLayout2.xml"/><Relationship Id="rId6" Type="http://schemas.openxmlformats.org/officeDocument/2006/relationships/hyperlink" Target="https://www.merriam-webster.com/dictionary/algorithms" TargetMode="External"/><Relationship Id="rId5" Type="http://schemas.openxmlformats.org/officeDocument/2006/relationships/hyperlink" Target="https://www.britannica.com/technology/computer-memory/Auxiliary-memory#ref252737" TargetMode="External"/><Relationship Id="rId4" Type="http://schemas.openxmlformats.org/officeDocument/2006/relationships/hyperlink" Target="https://www.britannica.com/technology/arithmetic-logic-unit" TargetMode="External"/><Relationship Id="rId9" Type="http://schemas.openxmlformats.org/officeDocument/2006/relationships/hyperlink" Target="https://www.merriam-webster.com/dictionary/constitut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9519" y="1803042"/>
            <a:ext cx="6815669" cy="1686653"/>
          </a:xfrm>
        </p:spPr>
        <p:txBody>
          <a:bodyPr/>
          <a:lstStyle/>
          <a:p>
            <a:r>
              <a:rPr lang="en-US" dirty="0" smtClean="0"/>
              <a:t/>
            </a:r>
            <a:br>
              <a:rPr lang="en-US" dirty="0" smtClean="0"/>
            </a:br>
            <a:r>
              <a:rPr lang="en-US" dirty="0" smtClean="0"/>
              <a:t/>
            </a:r>
            <a:br>
              <a:rPr lang="en-US" dirty="0" smtClean="0"/>
            </a:br>
            <a:r>
              <a:rPr lang="en-US" dirty="0"/>
              <a:t/>
            </a:r>
            <a:br>
              <a:rPr lang="en-US" dirty="0"/>
            </a:br>
            <a:r>
              <a:rPr lang="en-US" dirty="0"/>
              <a:t/>
            </a:r>
            <a:br>
              <a:rPr lang="en-US" dirty="0"/>
            </a:br>
            <a:r>
              <a:rPr lang="en-US" dirty="0" smtClean="0"/>
              <a:t/>
            </a:r>
            <a:br>
              <a:rPr lang="en-US" dirty="0" smtClean="0"/>
            </a:br>
            <a:r>
              <a:rPr lang="en-US" dirty="0"/>
              <a:t/>
            </a:r>
            <a:br>
              <a:rPr lang="en-US" dirty="0"/>
            </a:br>
            <a:r>
              <a:rPr lang="en-US" dirty="0" smtClean="0"/>
              <a:t>COMPUTATIONAL </a:t>
            </a:r>
            <a:r>
              <a:rPr lang="en-US" dirty="0"/>
              <a:t>PHYSICS</a:t>
            </a:r>
          </a:p>
        </p:txBody>
      </p:sp>
      <p:sp>
        <p:nvSpPr>
          <p:cNvPr id="3" name="Subtitle 2"/>
          <p:cNvSpPr>
            <a:spLocks noGrp="1"/>
          </p:cNvSpPr>
          <p:nvPr>
            <p:ph type="subTitle" idx="1"/>
          </p:nvPr>
        </p:nvSpPr>
        <p:spPr>
          <a:xfrm>
            <a:off x="2421227" y="3812146"/>
            <a:ext cx="7340959" cy="875763"/>
          </a:xfrm>
        </p:spPr>
        <p:txBody>
          <a:bodyPr>
            <a:noAutofit/>
          </a:bodyPr>
          <a:lstStyle/>
          <a:p>
            <a:r>
              <a:rPr lang="en-US" sz="2400" dirty="0"/>
              <a:t>Course Code: </a:t>
            </a:r>
            <a:r>
              <a:rPr lang="en-US" sz="2400" dirty="0" smtClean="0"/>
              <a:t>Min/Phy-102</a:t>
            </a:r>
            <a:r>
              <a:rPr lang="en-US" sz="2400" dirty="0"/>
              <a:t>			Credit Hours: </a:t>
            </a:r>
            <a:r>
              <a:rPr lang="en-US" sz="2400" dirty="0" smtClean="0"/>
              <a:t>4(3+1</a:t>
            </a:r>
            <a:r>
              <a:rPr lang="en-US" sz="2400" dirty="0"/>
              <a:t>)</a:t>
            </a:r>
          </a:p>
          <a:p>
            <a:r>
              <a:rPr lang="en-US" sz="2400" dirty="0" smtClean="0"/>
              <a:t>		Semester</a:t>
            </a:r>
            <a:r>
              <a:rPr lang="en-US" sz="2400" dirty="0"/>
              <a:t>: </a:t>
            </a:r>
            <a:r>
              <a:rPr lang="en-US" sz="2400" dirty="0" smtClean="0"/>
              <a:t>II</a:t>
            </a:r>
          </a:p>
          <a:p>
            <a:r>
              <a:rPr lang="en-US" sz="2400" dirty="0"/>
              <a:t>				</a:t>
            </a:r>
            <a:endParaRPr lang="en-US" sz="2400" dirty="0"/>
          </a:p>
        </p:txBody>
      </p:sp>
      <p:pic>
        <p:nvPicPr>
          <p:cNvPr id="4" name="Picture 2" descr="C:\Users\Hp1\Pictures\funny\LCWU.jpg"/>
          <p:cNvPicPr>
            <a:picLocks noChangeAspect="1" noChangeArrowheads="1"/>
          </p:cNvPicPr>
          <p:nvPr/>
        </p:nvPicPr>
        <p:blipFill>
          <a:blip r:embed="rId2" cstate="print">
            <a:lum bright="-3000"/>
          </a:blip>
          <a:srcRect/>
          <a:stretch>
            <a:fillRect/>
          </a:stretch>
        </p:blipFill>
        <p:spPr bwMode="auto">
          <a:xfrm>
            <a:off x="168395" y="114465"/>
            <a:ext cx="1828800" cy="2025282"/>
          </a:xfrm>
          <a:prstGeom prst="rect">
            <a:avLst/>
          </a:prstGeom>
          <a:noFill/>
        </p:spPr>
      </p:pic>
      <p:sp>
        <p:nvSpPr>
          <p:cNvPr id="5" name="Title 7"/>
          <p:cNvSpPr txBox="1">
            <a:spLocks/>
          </p:cNvSpPr>
          <p:nvPr/>
        </p:nvSpPr>
        <p:spPr>
          <a:xfrm>
            <a:off x="191068" y="0"/>
            <a:ext cx="12192000" cy="867493"/>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32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2800" dirty="0" smtClean="0">
                <a:ln w="0"/>
                <a:effectLst>
                  <a:outerShdw blurRad="38100" dist="19050" dir="2700000" algn="tl" rotWithShape="0">
                    <a:schemeClr val="dk1">
                      <a:alpha val="40000"/>
                    </a:schemeClr>
                  </a:outerShdw>
                </a:effectLst>
              </a:rPr>
              <a:t>                 Lahore College for Women University, Lahore</a:t>
            </a:r>
            <a:endParaRPr lang="en-US" sz="2800" dirty="0">
              <a:ln w="0"/>
              <a:effectLst>
                <a:outerShdw blurRad="38100" dist="19050" dir="2700000" algn="tl" rotWithShape="0">
                  <a:schemeClr val="dk1">
                    <a:alpha val="40000"/>
                  </a:schemeClr>
                </a:outerShdw>
              </a:effectLst>
              <a:latin typeface="Algerian" pitchFamily="82" charset="0"/>
            </a:endParaRPr>
          </a:p>
        </p:txBody>
      </p:sp>
      <p:sp>
        <p:nvSpPr>
          <p:cNvPr id="6" name="Subtitle 2"/>
          <p:cNvSpPr txBox="1">
            <a:spLocks/>
          </p:cNvSpPr>
          <p:nvPr/>
        </p:nvSpPr>
        <p:spPr>
          <a:xfrm>
            <a:off x="232013" y="802099"/>
            <a:ext cx="12191999" cy="548394"/>
          </a:xfrm>
          <a:prstGeom prst="rect">
            <a:avLst/>
          </a:prstGeom>
          <a:noFill/>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sz="2400" b="1" spc="300" dirty="0" smtClean="0">
                <a:effectLst>
                  <a:outerShdw blurRad="38100" dist="38100" dir="2700000" algn="tl">
                    <a:srgbClr val="000000">
                      <a:alpha val="43137"/>
                    </a:srgbClr>
                  </a:outerShdw>
                </a:effectLst>
              </a:rPr>
              <a:t>                                DEPARTMENT OF PHYSICS</a:t>
            </a:r>
          </a:p>
          <a:p>
            <a:endParaRPr lang="en-US" sz="2400" spc="300" dirty="0"/>
          </a:p>
        </p:txBody>
      </p:sp>
      <p:sp>
        <p:nvSpPr>
          <p:cNvPr id="7" name="Rectangle 6"/>
          <p:cNvSpPr/>
          <p:nvPr/>
        </p:nvSpPr>
        <p:spPr>
          <a:xfrm>
            <a:off x="5443470" y="5625074"/>
            <a:ext cx="6096000" cy="769441"/>
          </a:xfrm>
          <a:prstGeom prst="rect">
            <a:avLst/>
          </a:prstGeom>
        </p:spPr>
        <p:txBody>
          <a:bodyPr>
            <a:spAutoFit/>
          </a:bodyPr>
          <a:lstStyle/>
          <a:p>
            <a:pPr algn="r"/>
            <a:r>
              <a:rPr lang="en-US" sz="2400" b="1" dirty="0"/>
              <a:t>Dr Madeeha Riaz</a:t>
            </a:r>
          </a:p>
          <a:p>
            <a:pPr algn="r">
              <a:lnSpc>
                <a:spcPct val="100000"/>
              </a:lnSpc>
            </a:pPr>
            <a:r>
              <a:rPr lang="en-US" sz="2000" b="1" dirty="0"/>
              <a:t>Assistant Professor</a:t>
            </a:r>
            <a:endParaRPr lang="en-US" sz="2000" dirty="0"/>
          </a:p>
        </p:txBody>
      </p:sp>
    </p:spTree>
    <p:extLst>
      <p:ext uri="{BB962C8B-B14F-4D97-AF65-F5344CB8AC3E}">
        <p14:creationId xmlns:p14="http://schemas.microsoft.com/office/powerpoint/2010/main" val="3844752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ltLang="en-US" b="1" dirty="0">
                <a:ln>
                  <a:noFill/>
                </a:ln>
                <a:solidFill>
                  <a:srgbClr val="000000"/>
                </a:solidFill>
                <a:latin typeface="Poppins"/>
              </a:rPr>
              <a:t>Difference between Algorithm and Flowchart</a:t>
            </a:r>
            <a:br>
              <a:rPr lang="en-US" altLang="en-US" b="1" dirty="0">
                <a:ln>
                  <a:noFill/>
                </a:ln>
                <a:solidFill>
                  <a:srgbClr val="000000"/>
                </a:solidFill>
                <a:latin typeface="Poppins"/>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0862094"/>
              </p:ext>
            </p:extLst>
          </p:nvPr>
        </p:nvGraphicFramePr>
        <p:xfrm>
          <a:off x="873456" y="1875075"/>
          <a:ext cx="10508776" cy="4348026"/>
        </p:xfrm>
        <a:graphic>
          <a:graphicData uri="http://schemas.openxmlformats.org/drawingml/2006/table">
            <a:tbl>
              <a:tblPr>
                <a:tableStyleId>{638B1855-1B75-4FBE-930C-398BA8C253C6}</a:tableStyleId>
              </a:tblPr>
              <a:tblGrid>
                <a:gridCol w="5063320"/>
                <a:gridCol w="5445456"/>
              </a:tblGrid>
              <a:tr h="236991">
                <a:tc>
                  <a:txBody>
                    <a:bodyPr/>
                    <a:lstStyle/>
                    <a:p>
                      <a:pPr algn="l" fontAlgn="ctr"/>
                      <a:r>
                        <a:rPr lang="en-US" sz="2400" b="1" dirty="0">
                          <a:solidFill>
                            <a:schemeClr val="tx1"/>
                          </a:solidFill>
                          <a:effectLst/>
                        </a:rPr>
                        <a:t>Algorithm</a:t>
                      </a:r>
                      <a:endParaRPr lang="en-US" sz="2400" b="1" dirty="0">
                        <a:solidFill>
                          <a:schemeClr val="tx1"/>
                        </a:solidFill>
                        <a:effectLst/>
                        <a:latin typeface="Microsoft Yahei" panose="020B0503020204020204" pitchFamily="34" charset="-122"/>
                        <a:ea typeface="Microsoft Yahei"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en-US" sz="2400" b="1" dirty="0">
                          <a:solidFill>
                            <a:schemeClr val="tx1"/>
                          </a:solidFill>
                          <a:effectLst/>
                        </a:rPr>
                        <a:t>Flowchart</a:t>
                      </a:r>
                      <a:endParaRPr lang="en-US" sz="2400" b="1" dirty="0">
                        <a:solidFill>
                          <a:schemeClr val="tx1"/>
                        </a:solidFill>
                        <a:effectLst/>
                        <a:latin typeface="Microsoft Yahei" panose="020B0503020204020204" pitchFamily="34" charset="-122"/>
                        <a:ea typeface="Microsoft Yahei"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73982">
                <a:tc>
                  <a:txBody>
                    <a:bodyPr/>
                    <a:lstStyle/>
                    <a:p>
                      <a:pPr fontAlgn="ctr"/>
                      <a:r>
                        <a:rPr lang="en-US" sz="2400" dirty="0">
                          <a:solidFill>
                            <a:schemeClr val="tx1"/>
                          </a:solidFill>
                          <a:effectLst/>
                        </a:rPr>
                        <a:t>It is a procedure for solving problems.</a:t>
                      </a:r>
                      <a:endParaRPr lang="en-US" sz="2400" b="0" dirty="0">
                        <a:solidFill>
                          <a:schemeClr val="tx1"/>
                        </a:solidFill>
                        <a:effectLst/>
                        <a:latin typeface="Microsoft Yahei" panose="020B0503020204020204" pitchFamily="34" charset="-122"/>
                        <a:ea typeface="Microsoft Yahei"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fontAlgn="ctr"/>
                      <a:r>
                        <a:rPr lang="en-US" sz="2400" dirty="0" smtClean="0">
                          <a:solidFill>
                            <a:schemeClr val="tx1"/>
                          </a:solidFill>
                          <a:effectLst/>
                        </a:rPr>
                        <a:t> It </a:t>
                      </a:r>
                      <a:r>
                        <a:rPr lang="en-US" sz="2400" dirty="0">
                          <a:solidFill>
                            <a:schemeClr val="tx1"/>
                          </a:solidFill>
                          <a:effectLst/>
                        </a:rPr>
                        <a:t>is a graphic representation of a process.</a:t>
                      </a:r>
                      <a:endParaRPr lang="en-US" sz="2400" b="0" dirty="0">
                        <a:solidFill>
                          <a:schemeClr val="tx1"/>
                        </a:solidFill>
                        <a:effectLst/>
                        <a:latin typeface="Microsoft Yahei" panose="020B0503020204020204" pitchFamily="34" charset="-122"/>
                        <a:ea typeface="Microsoft Yahei"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73982">
                <a:tc>
                  <a:txBody>
                    <a:bodyPr/>
                    <a:lstStyle/>
                    <a:p>
                      <a:pPr fontAlgn="ctr"/>
                      <a:r>
                        <a:rPr lang="en-US" sz="2400" dirty="0">
                          <a:solidFill>
                            <a:schemeClr val="tx1"/>
                          </a:solidFill>
                          <a:effectLst/>
                        </a:rPr>
                        <a:t>The process is shown in step-by-step instruction.</a:t>
                      </a:r>
                      <a:endParaRPr lang="en-US" sz="2400" b="0" dirty="0">
                        <a:solidFill>
                          <a:schemeClr val="tx1"/>
                        </a:solidFill>
                        <a:effectLst/>
                        <a:latin typeface="Microsoft Yahei" panose="020B0503020204020204" pitchFamily="34" charset="-122"/>
                        <a:ea typeface="Microsoft Yahei"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fontAlgn="ctr"/>
                      <a:r>
                        <a:rPr lang="en-US" sz="2400" dirty="0" smtClean="0">
                          <a:solidFill>
                            <a:schemeClr val="tx1"/>
                          </a:solidFill>
                          <a:effectLst/>
                        </a:rPr>
                        <a:t> The </a:t>
                      </a:r>
                      <a:r>
                        <a:rPr lang="en-US" sz="2400" dirty="0">
                          <a:solidFill>
                            <a:schemeClr val="tx1"/>
                          </a:solidFill>
                          <a:effectLst/>
                        </a:rPr>
                        <a:t>process is shown in block-by-block </a:t>
                      </a:r>
                      <a:r>
                        <a:rPr lang="en-US" sz="2400" dirty="0" smtClean="0">
                          <a:solidFill>
                            <a:schemeClr val="tx1"/>
                          </a:solidFill>
                          <a:effectLst/>
                        </a:rPr>
                        <a:t>      information </a:t>
                      </a:r>
                      <a:r>
                        <a:rPr lang="en-US" sz="2400" dirty="0">
                          <a:solidFill>
                            <a:schemeClr val="tx1"/>
                          </a:solidFill>
                          <a:effectLst/>
                        </a:rPr>
                        <a:t>diagram.</a:t>
                      </a:r>
                      <a:endParaRPr lang="en-US" sz="2400" b="0" dirty="0">
                        <a:solidFill>
                          <a:schemeClr val="tx1"/>
                        </a:solidFill>
                        <a:effectLst/>
                        <a:latin typeface="Microsoft Yahei" panose="020B0503020204020204" pitchFamily="34" charset="-122"/>
                        <a:ea typeface="Microsoft Yahei"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73982">
                <a:tc>
                  <a:txBody>
                    <a:bodyPr/>
                    <a:lstStyle/>
                    <a:p>
                      <a:pPr fontAlgn="ctr"/>
                      <a:r>
                        <a:rPr lang="en-US" sz="2400" dirty="0">
                          <a:solidFill>
                            <a:schemeClr val="tx1"/>
                          </a:solidFill>
                          <a:effectLst/>
                        </a:rPr>
                        <a:t>It is complex and difficult to understand.</a:t>
                      </a:r>
                      <a:endParaRPr lang="en-US" sz="2400" b="0" dirty="0">
                        <a:solidFill>
                          <a:schemeClr val="tx1"/>
                        </a:solidFill>
                        <a:effectLst/>
                        <a:latin typeface="Microsoft Yahei" panose="020B0503020204020204" pitchFamily="34" charset="-122"/>
                        <a:ea typeface="Microsoft Yahei"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fontAlgn="ctr"/>
                      <a:r>
                        <a:rPr lang="en-US" sz="2400" dirty="0" smtClean="0">
                          <a:solidFill>
                            <a:schemeClr val="tx1"/>
                          </a:solidFill>
                          <a:effectLst/>
                        </a:rPr>
                        <a:t> It </a:t>
                      </a:r>
                      <a:r>
                        <a:rPr lang="en-US" sz="2400" dirty="0">
                          <a:solidFill>
                            <a:schemeClr val="tx1"/>
                          </a:solidFill>
                          <a:effectLst/>
                        </a:rPr>
                        <a:t>is intuitive and easy to understand.</a:t>
                      </a:r>
                      <a:endParaRPr lang="en-US" sz="2400" b="0" dirty="0">
                        <a:solidFill>
                          <a:schemeClr val="tx1"/>
                        </a:solidFill>
                        <a:effectLst/>
                        <a:latin typeface="Microsoft Yahei" panose="020B0503020204020204" pitchFamily="34" charset="-122"/>
                        <a:ea typeface="Microsoft Yahei"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36991">
                <a:tc>
                  <a:txBody>
                    <a:bodyPr/>
                    <a:lstStyle/>
                    <a:p>
                      <a:pPr fontAlgn="ctr"/>
                      <a:r>
                        <a:rPr lang="en-US" sz="2400" dirty="0">
                          <a:solidFill>
                            <a:schemeClr val="tx1"/>
                          </a:solidFill>
                          <a:effectLst/>
                        </a:rPr>
                        <a:t>It is convenient to debug errors.</a:t>
                      </a:r>
                      <a:endParaRPr lang="en-US" sz="2400" b="0" dirty="0">
                        <a:solidFill>
                          <a:schemeClr val="tx1"/>
                        </a:solidFill>
                        <a:effectLst/>
                        <a:latin typeface="Microsoft Yahei" panose="020B0503020204020204" pitchFamily="34" charset="-122"/>
                        <a:ea typeface="Microsoft Yahei"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fontAlgn="ctr"/>
                      <a:r>
                        <a:rPr lang="en-US" sz="2400" dirty="0" smtClean="0">
                          <a:solidFill>
                            <a:schemeClr val="tx1"/>
                          </a:solidFill>
                          <a:effectLst/>
                        </a:rPr>
                        <a:t> It </a:t>
                      </a:r>
                      <a:r>
                        <a:rPr lang="en-US" sz="2400" dirty="0">
                          <a:solidFill>
                            <a:schemeClr val="tx1"/>
                          </a:solidFill>
                          <a:effectLst/>
                        </a:rPr>
                        <a:t>is hard to debug errors.</a:t>
                      </a:r>
                      <a:endParaRPr lang="en-US" sz="2400" b="0" dirty="0">
                        <a:solidFill>
                          <a:schemeClr val="tx1"/>
                        </a:solidFill>
                        <a:effectLst/>
                        <a:latin typeface="Microsoft Yahei" panose="020B0503020204020204" pitchFamily="34" charset="-122"/>
                        <a:ea typeface="Microsoft Yahei"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73982">
                <a:tc>
                  <a:txBody>
                    <a:bodyPr/>
                    <a:lstStyle/>
                    <a:p>
                      <a:pPr fontAlgn="ctr"/>
                      <a:r>
                        <a:rPr lang="en-US" sz="2400" dirty="0">
                          <a:solidFill>
                            <a:schemeClr val="tx1"/>
                          </a:solidFill>
                          <a:effectLst/>
                        </a:rPr>
                        <a:t>The solution is showcased in natural language.</a:t>
                      </a:r>
                      <a:endParaRPr lang="en-US" sz="2400" b="0" dirty="0">
                        <a:solidFill>
                          <a:schemeClr val="tx1"/>
                        </a:solidFill>
                        <a:effectLst/>
                        <a:latin typeface="Microsoft Yahei" panose="020B0503020204020204" pitchFamily="34" charset="-122"/>
                        <a:ea typeface="Microsoft Yahei"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fontAlgn="ctr"/>
                      <a:r>
                        <a:rPr lang="en-US" sz="2400" dirty="0" smtClean="0">
                          <a:solidFill>
                            <a:schemeClr val="tx1"/>
                          </a:solidFill>
                          <a:effectLst/>
                        </a:rPr>
                        <a:t> The </a:t>
                      </a:r>
                      <a:r>
                        <a:rPr lang="en-US" sz="2400" dirty="0">
                          <a:solidFill>
                            <a:schemeClr val="tx1"/>
                          </a:solidFill>
                          <a:effectLst/>
                        </a:rPr>
                        <a:t>solution is showcased in pictorial format.</a:t>
                      </a:r>
                      <a:endParaRPr lang="en-US" sz="2400" b="0" dirty="0">
                        <a:solidFill>
                          <a:schemeClr val="tx1"/>
                        </a:solidFill>
                        <a:effectLst/>
                        <a:latin typeface="Microsoft Yahei" panose="020B0503020204020204" pitchFamily="34" charset="-122"/>
                        <a:ea typeface="Microsoft Yahei"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73982">
                <a:tc>
                  <a:txBody>
                    <a:bodyPr/>
                    <a:lstStyle/>
                    <a:p>
                      <a:pPr fontAlgn="ctr"/>
                      <a:r>
                        <a:rPr lang="en-US" sz="2400" dirty="0">
                          <a:solidFill>
                            <a:schemeClr val="tx1"/>
                          </a:solidFill>
                          <a:effectLst/>
                        </a:rPr>
                        <a:t>It is somewhat easier to solve complex problem.</a:t>
                      </a:r>
                      <a:endParaRPr lang="en-US" sz="2400" b="0" dirty="0">
                        <a:solidFill>
                          <a:schemeClr val="tx1"/>
                        </a:solidFill>
                        <a:effectLst/>
                        <a:latin typeface="Microsoft Yahei" panose="020B0503020204020204" pitchFamily="34" charset="-122"/>
                        <a:ea typeface="Microsoft Yahei"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fontAlgn="ctr"/>
                      <a:r>
                        <a:rPr lang="en-US" sz="2400" dirty="0" smtClean="0">
                          <a:solidFill>
                            <a:schemeClr val="tx1"/>
                          </a:solidFill>
                          <a:effectLst/>
                        </a:rPr>
                        <a:t> It </a:t>
                      </a:r>
                      <a:r>
                        <a:rPr lang="en-US" sz="2400" dirty="0">
                          <a:solidFill>
                            <a:schemeClr val="tx1"/>
                          </a:solidFill>
                          <a:effectLst/>
                        </a:rPr>
                        <a:t>is hard to solve complex problem.</a:t>
                      </a:r>
                      <a:endParaRPr lang="en-US" sz="2400" b="0" dirty="0">
                        <a:solidFill>
                          <a:schemeClr val="tx1"/>
                        </a:solidFill>
                        <a:effectLst/>
                        <a:latin typeface="Microsoft Yahei" panose="020B0503020204020204" pitchFamily="34" charset="-122"/>
                        <a:ea typeface="Microsoft Yahei"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73982">
                <a:tc>
                  <a:txBody>
                    <a:bodyPr/>
                    <a:lstStyle/>
                    <a:p>
                      <a:pPr fontAlgn="ctr"/>
                      <a:r>
                        <a:rPr lang="en-US" sz="2400" dirty="0">
                          <a:solidFill>
                            <a:schemeClr val="tx1"/>
                          </a:solidFill>
                          <a:effectLst/>
                        </a:rPr>
                        <a:t>It costs more time to create an algorithm.</a:t>
                      </a:r>
                      <a:endParaRPr lang="en-US" sz="2400" b="0" dirty="0">
                        <a:solidFill>
                          <a:schemeClr val="tx1"/>
                        </a:solidFill>
                        <a:effectLst/>
                        <a:latin typeface="Microsoft Yahei" panose="020B0503020204020204" pitchFamily="34" charset="-122"/>
                        <a:ea typeface="Microsoft Yahei"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fontAlgn="ctr"/>
                      <a:r>
                        <a:rPr lang="en-US" sz="2400" dirty="0" smtClean="0">
                          <a:solidFill>
                            <a:schemeClr val="tx1"/>
                          </a:solidFill>
                          <a:effectLst/>
                        </a:rPr>
                        <a:t> It </a:t>
                      </a:r>
                      <a:r>
                        <a:rPr lang="en-US" sz="2400" dirty="0">
                          <a:solidFill>
                            <a:schemeClr val="tx1"/>
                          </a:solidFill>
                          <a:effectLst/>
                        </a:rPr>
                        <a:t>costs less time to create a flowchart.</a:t>
                      </a:r>
                      <a:endParaRPr lang="en-US" sz="2400" b="0" dirty="0">
                        <a:solidFill>
                          <a:schemeClr val="tx1"/>
                        </a:solidFill>
                        <a:effectLst/>
                        <a:latin typeface="Microsoft Yahei" panose="020B0503020204020204" pitchFamily="34" charset="-122"/>
                        <a:ea typeface="Microsoft Yahei" panose="020B0503020204020204" pitchFamily="34"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1532246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49869"/>
            <a:ext cx="9601196" cy="1303867"/>
          </a:xfrm>
        </p:spPr>
        <p:txBody>
          <a:bodyPr/>
          <a:lstStyle/>
          <a:p>
            <a:r>
              <a:rPr lang="en-US" dirty="0" smtClean="0"/>
              <a:t>High level and Low level language</a:t>
            </a:r>
            <a:endParaRPr lang="en-US" dirty="0"/>
          </a:p>
        </p:txBody>
      </p:sp>
      <p:sp>
        <p:nvSpPr>
          <p:cNvPr id="3" name="Content Placeholder 2"/>
          <p:cNvSpPr>
            <a:spLocks noGrp="1"/>
          </p:cNvSpPr>
          <p:nvPr>
            <p:ph idx="1"/>
          </p:nvPr>
        </p:nvSpPr>
        <p:spPr>
          <a:xfrm>
            <a:off x="887104" y="1424166"/>
            <a:ext cx="10481481" cy="4608143"/>
          </a:xfrm>
          <a:solidFill>
            <a:srgbClr val="F9F9F9"/>
          </a:solidFill>
        </p:spPr>
        <p:txBody>
          <a:bodyPr>
            <a:noAutofit/>
          </a:bodyPr>
          <a:lstStyle/>
          <a:p>
            <a:r>
              <a:rPr lang="en-US" dirty="0" smtClean="0"/>
              <a:t>Low </a:t>
            </a:r>
            <a:r>
              <a:rPr lang="en-US" dirty="0"/>
              <a:t>level language is also known as machine level language and it is written in the form of 0 or 1 and it doesn't requires compilation and the computer can understand easily</a:t>
            </a:r>
          </a:p>
          <a:p>
            <a:r>
              <a:rPr lang="en-US" dirty="0"/>
              <a:t>High level language is written in a simple English language statement where the user can understand easily while giving command to computer. Since it requires compiler to convert from high level language to low level language.</a:t>
            </a:r>
          </a:p>
          <a:p>
            <a:r>
              <a:rPr lang="en-US" dirty="0" smtClean="0"/>
              <a:t>High </a:t>
            </a:r>
            <a:r>
              <a:rPr lang="en-US" dirty="0"/>
              <a:t>level language is portable whereas low language is not</a:t>
            </a:r>
          </a:p>
          <a:p>
            <a:r>
              <a:rPr lang="en-US" dirty="0" smtClean="0"/>
              <a:t>Remembering </a:t>
            </a:r>
            <a:r>
              <a:rPr lang="en-US" dirty="0"/>
              <a:t>binary codes is very difficult hence high level </a:t>
            </a:r>
            <a:r>
              <a:rPr lang="en-US" dirty="0" smtClean="0"/>
              <a:t>language is </a:t>
            </a:r>
            <a:r>
              <a:rPr lang="en-US" dirty="0"/>
              <a:t>used more</a:t>
            </a:r>
          </a:p>
          <a:p>
            <a:r>
              <a:rPr lang="en-US" dirty="0" smtClean="0"/>
              <a:t>Low </a:t>
            </a:r>
            <a:r>
              <a:rPr lang="en-US" dirty="0"/>
              <a:t>level language takes less time whereas high level language takes less time</a:t>
            </a:r>
          </a:p>
          <a:p>
            <a:r>
              <a:rPr lang="en-US" dirty="0" smtClean="0"/>
              <a:t>Debugging </a:t>
            </a:r>
            <a:r>
              <a:rPr lang="en-US" dirty="0"/>
              <a:t>high level language is easy as compared to low level language</a:t>
            </a:r>
          </a:p>
          <a:p>
            <a:endParaRPr lang="en-US" dirty="0"/>
          </a:p>
        </p:txBody>
      </p:sp>
    </p:spTree>
    <p:extLst>
      <p:ext uri="{BB962C8B-B14F-4D97-AF65-F5344CB8AC3E}">
        <p14:creationId xmlns:p14="http://schemas.microsoft.com/office/powerpoint/2010/main" val="3797935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19868" y="0"/>
            <a:ext cx="7995953" cy="6858000"/>
          </a:xfrm>
          <a:prstGeom prst="rect">
            <a:avLst/>
          </a:prstGeom>
        </p:spPr>
      </p:pic>
    </p:spTree>
    <p:extLst>
      <p:ext uri="{BB962C8B-B14F-4D97-AF65-F5344CB8AC3E}">
        <p14:creationId xmlns:p14="http://schemas.microsoft.com/office/powerpoint/2010/main" val="3209671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644" y="528033"/>
            <a:ext cx="9601196" cy="920839"/>
          </a:xfrm>
        </p:spPr>
        <p:txBody>
          <a:bodyPr/>
          <a:lstStyle/>
          <a:p>
            <a:r>
              <a:rPr lang="en-US" dirty="0" smtClean="0"/>
              <a:t>Course Outline</a:t>
            </a:r>
            <a:endParaRPr lang="en-US" dirty="0"/>
          </a:p>
        </p:txBody>
      </p:sp>
      <p:sp>
        <p:nvSpPr>
          <p:cNvPr id="3" name="Content Placeholder 2"/>
          <p:cNvSpPr>
            <a:spLocks noGrp="1"/>
          </p:cNvSpPr>
          <p:nvPr>
            <p:ph idx="1"/>
          </p:nvPr>
        </p:nvSpPr>
        <p:spPr>
          <a:xfrm>
            <a:off x="927279" y="1275009"/>
            <a:ext cx="10393251" cy="4893971"/>
          </a:xfrm>
          <a:solidFill>
            <a:srgbClr val="FCFCFC"/>
          </a:solidFill>
        </p:spPr>
        <p:txBody>
          <a:bodyPr>
            <a:noAutofit/>
          </a:bodyPr>
          <a:lstStyle/>
          <a:p>
            <a:r>
              <a:rPr lang="en-US" sz="1800" b="1" dirty="0"/>
              <a:t>Introduction to Computers:</a:t>
            </a:r>
          </a:p>
          <a:p>
            <a:pPr marL="0" indent="0" algn="just">
              <a:buNone/>
            </a:pPr>
            <a:r>
              <a:rPr lang="en-US" sz="1800" dirty="0" smtClean="0"/>
              <a:t>	A </a:t>
            </a:r>
            <a:r>
              <a:rPr lang="en-US" sz="1800" dirty="0"/>
              <a:t>brief introduction to bit, bytes and computer words, introduction of different parts of digital computer (control units, main memory, </a:t>
            </a:r>
            <a:r>
              <a:rPr lang="en-US" sz="1800" dirty="0" smtClean="0"/>
              <a:t>	ALU</a:t>
            </a:r>
            <a:r>
              <a:rPr lang="en-US" sz="1800" dirty="0"/>
              <a:t>) Approach towards problem </a:t>
            </a:r>
            <a:r>
              <a:rPr lang="en-US" sz="1800" dirty="0" smtClean="0"/>
              <a:t>solving</a:t>
            </a:r>
            <a:r>
              <a:rPr lang="en-US" sz="1800" dirty="0"/>
              <a:t>, Flow charting and Algorithm writing, Difference between high level languages &amp; low level </a:t>
            </a:r>
            <a:r>
              <a:rPr lang="en-US" sz="1800" dirty="0" smtClean="0"/>
              <a:t>languages</a:t>
            </a:r>
            <a:r>
              <a:rPr lang="en-US" sz="1800" dirty="0"/>
              <a:t>.</a:t>
            </a:r>
          </a:p>
          <a:p>
            <a:r>
              <a:rPr lang="en-US" sz="1800" b="1" dirty="0"/>
              <a:t>Introduction to C++ Programming:</a:t>
            </a:r>
          </a:p>
          <a:p>
            <a:pPr marL="0" indent="0" algn="just">
              <a:buNone/>
            </a:pPr>
            <a:r>
              <a:rPr lang="en-US" sz="1800" dirty="0" smtClean="0"/>
              <a:t>	Introduction </a:t>
            </a:r>
            <a:r>
              <a:rPr lang="en-US" sz="1800" dirty="0"/>
              <a:t>to C++ Programming, Structured programming, basics of typical C++ environment, simple data types in </a:t>
            </a:r>
            <a:r>
              <a:rPr lang="en-US" sz="1800" dirty="0" smtClean="0"/>
              <a:t>C</a:t>
            </a:r>
            <a:r>
              <a:rPr lang="en-US" sz="1800" dirty="0"/>
              <a:t>++ , identifiers </a:t>
            </a:r>
            <a:r>
              <a:rPr lang="en-US" sz="1800" dirty="0" smtClean="0"/>
              <a:t>and operators</a:t>
            </a:r>
            <a:r>
              <a:rPr lang="en-US" sz="1800" dirty="0"/>
              <a:t>, headers files, writing simple program using </a:t>
            </a:r>
            <a:r>
              <a:rPr lang="en-US" sz="1800" dirty="0" err="1"/>
              <a:t>cin</a:t>
            </a:r>
            <a:r>
              <a:rPr lang="en-US" sz="1800" dirty="0"/>
              <a:t>, and </a:t>
            </a:r>
            <a:r>
              <a:rPr lang="en-US" sz="1800" dirty="0" err="1"/>
              <a:t>cout</a:t>
            </a:r>
            <a:r>
              <a:rPr lang="en-US" sz="1800" dirty="0"/>
              <a:t>. Memory Concepts.</a:t>
            </a:r>
          </a:p>
          <a:p>
            <a:r>
              <a:rPr lang="en-US" sz="1800" dirty="0"/>
              <a:t> </a:t>
            </a:r>
            <a:r>
              <a:rPr lang="en-US" sz="1800" b="1" dirty="0" smtClean="0"/>
              <a:t>Control </a:t>
            </a:r>
            <a:r>
              <a:rPr lang="en-US" sz="1800" b="1" dirty="0"/>
              <a:t>Structures:</a:t>
            </a:r>
          </a:p>
          <a:p>
            <a:pPr marL="457200" lvl="1" indent="0" algn="just">
              <a:buNone/>
            </a:pPr>
            <a:r>
              <a:rPr lang="en-US" sz="1600" dirty="0"/>
              <a:t>Sequence structure, selection control structures (if, if-else, switch), Repetition control structures (while, do-while, for). Nesting and stacking of control structures.</a:t>
            </a:r>
          </a:p>
          <a:p>
            <a:r>
              <a:rPr lang="en-US" sz="1800" b="1" dirty="0"/>
              <a:t>Functions:</a:t>
            </a:r>
          </a:p>
          <a:p>
            <a:pPr marL="0" indent="0" algn="just">
              <a:buNone/>
            </a:pPr>
            <a:r>
              <a:rPr lang="en-US" sz="1800" dirty="0" smtClean="0"/>
              <a:t>	Introduction </a:t>
            </a:r>
            <a:r>
              <a:rPr lang="en-US" sz="1800" dirty="0"/>
              <a:t>to math library functions, Programming examples of using math library functions, user defined functions, </a:t>
            </a:r>
            <a:r>
              <a:rPr lang="en-US" sz="1800" dirty="0" smtClean="0"/>
              <a:t>Function </a:t>
            </a:r>
            <a:r>
              <a:rPr lang="en-US" sz="1800" dirty="0"/>
              <a:t>definition </a:t>
            </a:r>
            <a:r>
              <a:rPr lang="en-US" sz="1800" dirty="0" smtClean="0"/>
              <a:t>	and </a:t>
            </a:r>
            <a:r>
              <a:rPr lang="en-US" sz="1800" dirty="0"/>
              <a:t>function prototype, Function scope rules.</a:t>
            </a:r>
          </a:p>
          <a:p>
            <a:endParaRPr lang="en-US" sz="1800" dirty="0"/>
          </a:p>
        </p:txBody>
      </p:sp>
    </p:spTree>
    <p:extLst>
      <p:ext uri="{BB962C8B-B14F-4D97-AF65-F5344CB8AC3E}">
        <p14:creationId xmlns:p14="http://schemas.microsoft.com/office/powerpoint/2010/main" val="1200802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rPr>
              <a:t>DIGITAL COMPUTER</a:t>
            </a:r>
            <a:endParaRPr lang="en-US" b="1" dirty="0">
              <a:solidFill>
                <a:schemeClr val="tx1"/>
              </a:solidFill>
              <a:effectLst>
                <a:outerShdw blurRad="38100" dist="38100" dir="2700000" algn="tl">
                  <a:srgbClr val="000000">
                    <a:alpha val="43137"/>
                  </a:srgbClr>
                </a:outerShdw>
              </a:effectLst>
            </a:endParaRPr>
          </a:p>
        </p:txBody>
      </p:sp>
      <p:pic>
        <p:nvPicPr>
          <p:cNvPr id="4" name="Picture 4" descr="Block Diagram of Computer with Descri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398" y="2497540"/>
            <a:ext cx="5554638" cy="370468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8311487" y="3275463"/>
            <a:ext cx="15967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44269" y="3084395"/>
            <a:ext cx="1301486" cy="923330"/>
          </a:xfrm>
          <a:prstGeom prst="rect">
            <a:avLst/>
          </a:prstGeom>
          <a:noFill/>
          <a:ln w="28575">
            <a:solidFill>
              <a:schemeClr val="tx1"/>
            </a:solidFill>
          </a:ln>
        </p:spPr>
        <p:txBody>
          <a:bodyPr wrap="square" rtlCol="0">
            <a:spAutoFit/>
          </a:bodyPr>
          <a:lstStyle/>
          <a:p>
            <a:r>
              <a:rPr lang="en-US" dirty="0" smtClean="0"/>
              <a:t>Central processing unit</a:t>
            </a:r>
            <a:endParaRPr lang="en-US" dirty="0"/>
          </a:p>
        </p:txBody>
      </p:sp>
      <p:sp>
        <p:nvSpPr>
          <p:cNvPr id="8" name="Rectangle 7"/>
          <p:cNvSpPr/>
          <p:nvPr/>
        </p:nvSpPr>
        <p:spPr>
          <a:xfrm>
            <a:off x="668741" y="2481576"/>
            <a:ext cx="3370997" cy="3693319"/>
          </a:xfrm>
          <a:prstGeom prst="rect">
            <a:avLst/>
          </a:prstGeom>
          <a:solidFill>
            <a:srgbClr val="FBFBFB"/>
          </a:solidFill>
        </p:spPr>
        <p:txBody>
          <a:bodyPr wrap="square">
            <a:spAutoFit/>
          </a:bodyPr>
          <a:lstStyle/>
          <a:p>
            <a:pPr algn="just"/>
            <a:r>
              <a:rPr lang="en-US" u="sng" dirty="0">
                <a:latin typeface="lato"/>
                <a:hlinkClick r:id="rId3" tooltip="What is a Computer"/>
              </a:rPr>
              <a:t>The Computer system </a:t>
            </a:r>
            <a:r>
              <a:rPr lang="en-US" dirty="0">
                <a:latin typeface="lato"/>
              </a:rPr>
              <a:t>consists of mainly three types that are central processing unit (CPU),Input Devices, and Output Devices .The Central processing unit (CPU) again consists of ALU (Arithmetic Logic Unit) and Control Unit. The set of instruction is presented to the computer in the form of raw data which is entered through input devices such as keyboard or mouse.</a:t>
            </a:r>
            <a:endParaRPr lang="en-US" dirty="0"/>
          </a:p>
        </p:txBody>
      </p:sp>
    </p:spTree>
    <p:extLst>
      <p:ext uri="{BB962C8B-B14F-4D97-AF65-F5344CB8AC3E}">
        <p14:creationId xmlns:p14="http://schemas.microsoft.com/office/powerpoint/2010/main" val="1427843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7104" y="736979"/>
            <a:ext cx="10399595" cy="5138889"/>
          </a:xfrm>
          <a:solidFill>
            <a:srgbClr val="FAFAFA"/>
          </a:solidFill>
        </p:spPr>
        <p:txBody>
          <a:bodyPr>
            <a:normAutofit fontScale="70000" lnSpcReduction="20000"/>
          </a:bodyPr>
          <a:lstStyle/>
          <a:p>
            <a:pPr marL="0" indent="0" algn="just">
              <a:buNone/>
            </a:pPr>
            <a:r>
              <a:rPr lang="en-US" dirty="0">
                <a:solidFill>
                  <a:schemeClr val="tx1"/>
                </a:solidFill>
              </a:rPr>
              <a:t>A typical </a:t>
            </a:r>
            <a:r>
              <a:rPr lang="en-US" dirty="0" smtClean="0">
                <a:solidFill>
                  <a:schemeClr val="tx1"/>
                </a:solidFill>
              </a:rPr>
              <a:t>digital computer system has </a:t>
            </a:r>
            <a:r>
              <a:rPr lang="en-US" dirty="0">
                <a:solidFill>
                  <a:schemeClr val="tx1"/>
                </a:solidFill>
              </a:rPr>
              <a:t>four basic functional elements: </a:t>
            </a:r>
            <a:endParaRPr lang="en-US" dirty="0" smtClean="0">
              <a:solidFill>
                <a:schemeClr val="tx1"/>
              </a:solidFill>
            </a:endParaRPr>
          </a:p>
          <a:p>
            <a:pPr marL="0" indent="0" algn="just">
              <a:buNone/>
            </a:pPr>
            <a:r>
              <a:rPr lang="en-US" dirty="0" smtClean="0">
                <a:solidFill>
                  <a:schemeClr val="tx1"/>
                </a:solidFill>
              </a:rPr>
              <a:t>(</a:t>
            </a:r>
            <a:r>
              <a:rPr lang="en-US" dirty="0">
                <a:solidFill>
                  <a:schemeClr val="tx1"/>
                </a:solidFill>
              </a:rPr>
              <a:t>1) </a:t>
            </a:r>
            <a:r>
              <a:rPr lang="en-US" dirty="0">
                <a:solidFill>
                  <a:schemeClr val="tx1"/>
                </a:solidFill>
                <a:hlinkClick r:id="rId2"/>
              </a:rPr>
              <a:t>input-output equipment</a:t>
            </a:r>
            <a:r>
              <a:rPr lang="en-US" dirty="0">
                <a:solidFill>
                  <a:schemeClr val="tx1"/>
                </a:solidFill>
              </a:rPr>
              <a:t>, </a:t>
            </a:r>
            <a:endParaRPr lang="en-US" dirty="0" smtClean="0">
              <a:solidFill>
                <a:schemeClr val="tx1"/>
              </a:solidFill>
            </a:endParaRPr>
          </a:p>
          <a:p>
            <a:pPr marL="0" indent="0" algn="just">
              <a:buNone/>
            </a:pPr>
            <a:r>
              <a:rPr lang="en-US" dirty="0" smtClean="0">
                <a:solidFill>
                  <a:schemeClr val="tx1"/>
                </a:solidFill>
              </a:rPr>
              <a:t>(</a:t>
            </a:r>
            <a:r>
              <a:rPr lang="en-US" dirty="0">
                <a:solidFill>
                  <a:schemeClr val="tx1"/>
                </a:solidFill>
              </a:rPr>
              <a:t>2) </a:t>
            </a:r>
            <a:r>
              <a:rPr lang="en-US" dirty="0">
                <a:solidFill>
                  <a:schemeClr val="tx1"/>
                </a:solidFill>
                <a:hlinkClick r:id="rId3"/>
              </a:rPr>
              <a:t>main memory</a:t>
            </a:r>
            <a:r>
              <a:rPr lang="en-US" dirty="0">
                <a:solidFill>
                  <a:schemeClr val="tx1"/>
                </a:solidFill>
              </a:rPr>
              <a:t>, </a:t>
            </a:r>
            <a:endParaRPr lang="en-US" dirty="0" smtClean="0">
              <a:solidFill>
                <a:schemeClr val="tx1"/>
              </a:solidFill>
            </a:endParaRPr>
          </a:p>
          <a:p>
            <a:pPr marL="0" indent="0" algn="just">
              <a:buNone/>
            </a:pPr>
            <a:r>
              <a:rPr lang="en-US" dirty="0" smtClean="0">
                <a:solidFill>
                  <a:schemeClr val="tx1"/>
                </a:solidFill>
              </a:rPr>
              <a:t>(</a:t>
            </a:r>
            <a:r>
              <a:rPr lang="en-US" dirty="0">
                <a:solidFill>
                  <a:schemeClr val="tx1"/>
                </a:solidFill>
              </a:rPr>
              <a:t>3) control unit, and </a:t>
            </a:r>
            <a:endParaRPr lang="en-US" dirty="0" smtClean="0">
              <a:solidFill>
                <a:schemeClr val="tx1"/>
              </a:solidFill>
            </a:endParaRPr>
          </a:p>
          <a:p>
            <a:pPr marL="0" indent="0" algn="just">
              <a:buNone/>
            </a:pPr>
            <a:r>
              <a:rPr lang="en-US" dirty="0" smtClean="0">
                <a:solidFill>
                  <a:schemeClr val="tx1"/>
                </a:solidFill>
              </a:rPr>
              <a:t>(</a:t>
            </a:r>
            <a:r>
              <a:rPr lang="en-US" dirty="0">
                <a:solidFill>
                  <a:schemeClr val="tx1"/>
                </a:solidFill>
              </a:rPr>
              <a:t>4) </a:t>
            </a:r>
            <a:r>
              <a:rPr lang="en-US" dirty="0">
                <a:solidFill>
                  <a:schemeClr val="tx1"/>
                </a:solidFill>
                <a:hlinkClick r:id="rId4"/>
              </a:rPr>
              <a:t>arithmetic-logic unit</a:t>
            </a:r>
            <a:r>
              <a:rPr lang="en-US" dirty="0">
                <a:solidFill>
                  <a:schemeClr val="tx1"/>
                </a:solidFill>
              </a:rPr>
              <a:t>. </a:t>
            </a:r>
            <a:endParaRPr lang="en-US" dirty="0" smtClean="0">
              <a:solidFill>
                <a:schemeClr val="tx1"/>
              </a:solidFill>
            </a:endParaRPr>
          </a:p>
          <a:p>
            <a:pPr marL="0" indent="0" algn="just">
              <a:buNone/>
            </a:pPr>
            <a:r>
              <a:rPr lang="en-US" dirty="0" smtClean="0">
                <a:solidFill>
                  <a:schemeClr val="tx1"/>
                </a:solidFill>
              </a:rPr>
              <a:t>Any </a:t>
            </a:r>
            <a:r>
              <a:rPr lang="en-US" dirty="0">
                <a:solidFill>
                  <a:schemeClr val="tx1"/>
                </a:solidFill>
              </a:rPr>
              <a:t>of a number of devices is used to enter data and program instructions into a computer and to gain access to the results of the processing operation. Common input devices include keyboards and optical scanners; output devices include printers and monitors. The information received by a computer from its input unit is stored in the main memory  if not for immediate use, in an </a:t>
            </a:r>
            <a:r>
              <a:rPr lang="en-US" dirty="0">
                <a:solidFill>
                  <a:schemeClr val="tx1"/>
                </a:solidFill>
                <a:hlinkClick r:id="rId5"/>
              </a:rPr>
              <a:t>auxiliary storage device</a:t>
            </a:r>
            <a:r>
              <a:rPr lang="en-US" dirty="0">
                <a:solidFill>
                  <a:schemeClr val="tx1"/>
                </a:solidFill>
              </a:rPr>
              <a:t>.</a:t>
            </a:r>
            <a:r>
              <a:rPr lang="en-US" dirty="0" smtClean="0">
                <a:solidFill>
                  <a:schemeClr val="tx1"/>
                </a:solidFill>
              </a:rPr>
              <a:t> </a:t>
            </a:r>
            <a:r>
              <a:rPr lang="en-US" dirty="0">
                <a:solidFill>
                  <a:schemeClr val="tx1"/>
                </a:solidFill>
              </a:rPr>
              <a:t>The control unit selects and calls up instructions from the memory in appropriate sequence and relays the proper commands to the appropriate unit. It also synchronizes the varied operating speeds of the input and output devices to that of the arithmetic-logic unit (ALU) so as to ensure the proper movement of data through the entire computer system. The ALU performs the arithmetic and logic </a:t>
            </a:r>
            <a:r>
              <a:rPr lang="en-US" dirty="0">
                <a:solidFill>
                  <a:schemeClr val="tx1"/>
                </a:solidFill>
                <a:hlinkClick r:id="rId6"/>
              </a:rPr>
              <a:t>algorithms</a:t>
            </a:r>
            <a:r>
              <a:rPr lang="en-US" dirty="0">
                <a:solidFill>
                  <a:schemeClr val="tx1"/>
                </a:solidFill>
              </a:rPr>
              <a:t> selected to process the incoming data at extremely high speeds—in many cases in nanoseconds (billionths of a second). The main memory, control unit, and ALU together make up the </a:t>
            </a:r>
            <a:r>
              <a:rPr lang="en-US" dirty="0">
                <a:solidFill>
                  <a:schemeClr val="tx1"/>
                </a:solidFill>
                <a:hlinkClick r:id="rId7"/>
              </a:rPr>
              <a:t>central processing unit</a:t>
            </a:r>
            <a:r>
              <a:rPr lang="en-US" dirty="0">
                <a:solidFill>
                  <a:schemeClr val="tx1"/>
                </a:solidFill>
              </a:rPr>
              <a:t> (CPU) of most digital computer systems, while the input-output devices and </a:t>
            </a:r>
            <a:r>
              <a:rPr lang="en-US" dirty="0">
                <a:solidFill>
                  <a:schemeClr val="tx1"/>
                </a:solidFill>
                <a:hlinkClick r:id="rId8"/>
              </a:rPr>
              <a:t>auxiliary</a:t>
            </a:r>
            <a:r>
              <a:rPr lang="en-US" dirty="0">
                <a:solidFill>
                  <a:schemeClr val="tx1"/>
                </a:solidFill>
              </a:rPr>
              <a:t> storage units </a:t>
            </a:r>
            <a:r>
              <a:rPr lang="en-US" dirty="0">
                <a:solidFill>
                  <a:schemeClr val="tx1"/>
                </a:solidFill>
                <a:hlinkClick r:id="rId9"/>
              </a:rPr>
              <a:t>constitute</a:t>
            </a:r>
            <a:r>
              <a:rPr lang="en-US" dirty="0">
                <a:solidFill>
                  <a:schemeClr val="tx1"/>
                </a:solidFill>
              </a:rPr>
              <a:t> </a:t>
            </a:r>
            <a:r>
              <a:rPr lang="en-US" dirty="0">
                <a:solidFill>
                  <a:schemeClr val="tx1"/>
                </a:solidFill>
                <a:hlinkClick r:id="rId2"/>
              </a:rPr>
              <a:t>peripheral</a:t>
            </a:r>
            <a:r>
              <a:rPr lang="en-US" dirty="0">
                <a:solidFill>
                  <a:schemeClr val="tx1"/>
                </a:solidFill>
              </a:rPr>
              <a:t> equipment</a:t>
            </a:r>
            <a:r>
              <a:rPr lang="en-US" dirty="0" smtClean="0">
                <a:solidFill>
                  <a:schemeClr val="tx1"/>
                </a:solidFill>
              </a:rPr>
              <a:t>. </a:t>
            </a:r>
            <a:r>
              <a:rPr lang="en-US" dirty="0"/>
              <a:t>The CPU is the heart | Brian of a computer because without the necessary action taken by the CPU the user cannot get the desired output. The central Processing unit [CPU] is responsible for processing all the Instruction which is given to computer system or PC.</a:t>
            </a:r>
            <a:endParaRPr lang="en-US" dirty="0">
              <a:solidFill>
                <a:schemeClr val="tx1"/>
              </a:solidFill>
            </a:endParaRPr>
          </a:p>
        </p:txBody>
      </p:sp>
    </p:spTree>
    <p:extLst>
      <p:ext uri="{BB962C8B-B14F-4D97-AF65-F5344CB8AC3E}">
        <p14:creationId xmlns:p14="http://schemas.microsoft.com/office/powerpoint/2010/main" val="1824408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408926"/>
            <a:ext cx="9601196" cy="1303867"/>
          </a:xfrm>
        </p:spPr>
        <p:txBody>
          <a:bodyPr/>
          <a:lstStyle/>
          <a:p>
            <a:r>
              <a:rPr lang="en-US" dirty="0" smtClean="0"/>
              <a:t>Bit, Byte and Word</a:t>
            </a:r>
            <a:endParaRPr lang="en-US" dirty="0"/>
          </a:p>
        </p:txBody>
      </p:sp>
      <p:sp>
        <p:nvSpPr>
          <p:cNvPr id="5" name="Content Placeholder 4"/>
          <p:cNvSpPr>
            <a:spLocks noGrp="1"/>
          </p:cNvSpPr>
          <p:nvPr>
            <p:ph idx="1"/>
          </p:nvPr>
        </p:nvSpPr>
        <p:spPr>
          <a:xfrm>
            <a:off x="887104" y="1514901"/>
            <a:ext cx="10399595" cy="4612944"/>
          </a:xfrm>
          <a:solidFill>
            <a:schemeClr val="bg1"/>
          </a:solidFill>
        </p:spPr>
        <p:txBody>
          <a:bodyPr>
            <a:noAutofit/>
          </a:bodyPr>
          <a:lstStyle/>
          <a:p>
            <a:pPr marL="0" indent="0" algn="just">
              <a:buNone/>
            </a:pPr>
            <a:r>
              <a:rPr lang="en-US" sz="2000" b="1" dirty="0" smtClean="0"/>
              <a:t>Bit</a:t>
            </a:r>
          </a:p>
          <a:p>
            <a:pPr marL="0" indent="0" algn="just">
              <a:buNone/>
            </a:pPr>
            <a:r>
              <a:rPr lang="en-US" sz="1600" b="1" dirty="0" smtClean="0"/>
              <a:t>Definition: </a:t>
            </a:r>
            <a:r>
              <a:rPr lang="en-US" sz="1600" dirty="0" smtClean="0"/>
              <a:t>The </a:t>
            </a:r>
            <a:r>
              <a:rPr lang="en-US" sz="1600" dirty="0"/>
              <a:t>most basic piece of information that a computer understands is a </a:t>
            </a:r>
            <a:r>
              <a:rPr lang="en-US" sz="1600" b="1" dirty="0"/>
              <a:t>bit</a:t>
            </a:r>
            <a:r>
              <a:rPr lang="en-US" sz="1600" dirty="0"/>
              <a:t>. The term bit is a shorted form of binary digit and the bit can have only one of two values: 0 or 1. Think of a bit like a light switch; it’s either on or it’s off.</a:t>
            </a:r>
          </a:p>
          <a:p>
            <a:pPr marL="457200" indent="-457200" algn="just">
              <a:buFont typeface="+mj-lt"/>
              <a:buAutoNum type="arabicPeriod"/>
            </a:pPr>
            <a:r>
              <a:rPr lang="en-US" sz="1600" dirty="0" smtClean="0"/>
              <a:t>a </a:t>
            </a:r>
            <a:r>
              <a:rPr lang="en-US" sz="1600" dirty="0"/>
              <a:t>"bit" is atomic: the smallest unit of storage</a:t>
            </a:r>
          </a:p>
          <a:p>
            <a:pPr marL="457200" indent="-457200" algn="just">
              <a:buFont typeface="+mj-lt"/>
              <a:buAutoNum type="arabicPeriod"/>
            </a:pPr>
            <a:r>
              <a:rPr lang="en-US" sz="1600" dirty="0"/>
              <a:t>A bit stores just a 0 or 1</a:t>
            </a:r>
          </a:p>
          <a:p>
            <a:pPr marL="457200" indent="-457200" algn="just">
              <a:buFont typeface="+mj-lt"/>
              <a:buAutoNum type="arabicPeriod"/>
            </a:pPr>
            <a:r>
              <a:rPr lang="en-US" sz="1600" dirty="0" smtClean="0"/>
              <a:t>Everything </a:t>
            </a:r>
            <a:r>
              <a:rPr lang="en-US" sz="1600" dirty="0"/>
              <a:t>in a computer is 0's and 1's. The </a:t>
            </a:r>
            <a:r>
              <a:rPr lang="en-US" sz="1600" b="1" dirty="0"/>
              <a:t>bit</a:t>
            </a:r>
            <a:r>
              <a:rPr lang="en-US" sz="1600" dirty="0"/>
              <a:t> stores just a 0 or 1: it's the smallest building block of storage</a:t>
            </a:r>
            <a:r>
              <a:rPr lang="en-US" sz="1600" dirty="0" smtClean="0"/>
              <a:t>.</a:t>
            </a:r>
          </a:p>
          <a:p>
            <a:pPr marL="0" indent="0" algn="just">
              <a:buNone/>
            </a:pPr>
            <a:r>
              <a:rPr lang="en-US" sz="2000" b="1" dirty="0" smtClean="0"/>
              <a:t>Byte</a:t>
            </a:r>
            <a:endParaRPr lang="en-US" sz="2000" b="1" dirty="0"/>
          </a:p>
          <a:p>
            <a:pPr marL="0" indent="0" algn="just">
              <a:buNone/>
            </a:pPr>
            <a:r>
              <a:rPr lang="en-US" sz="1600" b="1" dirty="0"/>
              <a:t>Definition: </a:t>
            </a:r>
            <a:r>
              <a:rPr lang="en-US" sz="1600" dirty="0" smtClean="0"/>
              <a:t>A</a:t>
            </a:r>
            <a:r>
              <a:rPr lang="en-US" sz="1600" dirty="0"/>
              <a:t> </a:t>
            </a:r>
            <a:r>
              <a:rPr lang="en-US" sz="1600" b="1" dirty="0"/>
              <a:t>Byte</a:t>
            </a:r>
            <a:r>
              <a:rPr lang="en-US" sz="1600" dirty="0"/>
              <a:t> is just 8 Bits and is the smallest unit of memory that can be addressed in many computer systems. The following list shows the relationship between all of the different units of data. </a:t>
            </a:r>
            <a:endParaRPr lang="en-US" sz="1600" dirty="0" smtClean="0"/>
          </a:p>
          <a:p>
            <a:pPr algn="just"/>
            <a:r>
              <a:rPr lang="en-US" sz="1600" dirty="0" smtClean="0"/>
              <a:t>One </a:t>
            </a:r>
            <a:r>
              <a:rPr lang="en-US" sz="1600" dirty="0"/>
              <a:t>byte = collection of 8 bits</a:t>
            </a:r>
          </a:p>
          <a:p>
            <a:pPr marL="0" indent="0" algn="just">
              <a:buNone/>
            </a:pPr>
            <a:r>
              <a:rPr lang="en-US" sz="2000" b="1" dirty="0" smtClean="0"/>
              <a:t>Word</a:t>
            </a:r>
            <a:endParaRPr lang="en-US" sz="2000" dirty="0" smtClean="0"/>
          </a:p>
          <a:p>
            <a:pPr algn="just"/>
            <a:r>
              <a:rPr lang="en-US" sz="1600" dirty="0" smtClean="0"/>
              <a:t>A</a:t>
            </a:r>
            <a:r>
              <a:rPr lang="en-US" sz="1600" dirty="0"/>
              <a:t> </a:t>
            </a:r>
            <a:r>
              <a:rPr lang="en-US" sz="1600" b="1" dirty="0"/>
              <a:t>word</a:t>
            </a:r>
            <a:r>
              <a:rPr lang="en-US" sz="1600" dirty="0"/>
              <a:t> is a sequence of </a:t>
            </a:r>
            <a:r>
              <a:rPr lang="en-US" sz="1600" dirty="0" smtClean="0"/>
              <a:t>four</a:t>
            </a:r>
            <a:r>
              <a:rPr lang="en-US" sz="1600" dirty="0"/>
              <a:t> </a:t>
            </a:r>
            <a:r>
              <a:rPr lang="en-US" sz="1600" b="1" dirty="0" smtClean="0"/>
              <a:t>bytes</a:t>
            </a:r>
            <a:r>
              <a:rPr lang="en-US" sz="1600" dirty="0"/>
              <a:t> </a:t>
            </a:r>
            <a:r>
              <a:rPr lang="en-US" sz="1600" dirty="0" smtClean="0"/>
              <a:t>or 32 bits.</a:t>
            </a:r>
            <a:endParaRPr lang="en-US" sz="1600" dirty="0"/>
          </a:p>
        </p:txBody>
      </p:sp>
    </p:spTree>
    <p:extLst>
      <p:ext uri="{BB962C8B-B14F-4D97-AF65-F5344CB8AC3E}">
        <p14:creationId xmlns:p14="http://schemas.microsoft.com/office/powerpoint/2010/main" val="2569857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00961" y="3560662"/>
            <a:ext cx="9880770"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rgbClr val="000000"/>
              </a:solidFill>
              <a:effectLst/>
              <a:latin typeface="Poppins"/>
            </a:endParaRPr>
          </a:p>
        </p:txBody>
      </p:sp>
      <p:sp>
        <p:nvSpPr>
          <p:cNvPr id="3" name="Title 2"/>
          <p:cNvSpPr>
            <a:spLocks noGrp="1"/>
          </p:cNvSpPr>
          <p:nvPr>
            <p:ph type="title"/>
          </p:nvPr>
        </p:nvSpPr>
        <p:spPr>
          <a:xfrm>
            <a:off x="1281754" y="1227792"/>
            <a:ext cx="9601196" cy="1303867"/>
          </a:xfrm>
        </p:spPr>
        <p:txBody>
          <a:bodyPr>
            <a:normAutofit/>
          </a:bodyPr>
          <a:lstStyle/>
          <a:p>
            <a:r>
              <a:rPr lang="en-US" altLang="en-US" b="1" dirty="0" smtClean="0">
                <a:ln>
                  <a:noFill/>
                </a:ln>
                <a:solidFill>
                  <a:schemeClr val="tx1"/>
                </a:solidFill>
                <a:latin typeface="Poppins"/>
              </a:rPr>
              <a:t>ALGORITHM</a:t>
            </a:r>
            <a:endParaRPr lang="en-US" dirty="0">
              <a:solidFill>
                <a:schemeClr val="tx1"/>
              </a:solidFill>
            </a:endParaRPr>
          </a:p>
        </p:txBody>
      </p:sp>
      <p:sp>
        <p:nvSpPr>
          <p:cNvPr id="4" name="Content Placeholder 3"/>
          <p:cNvSpPr>
            <a:spLocks noGrp="1"/>
          </p:cNvSpPr>
          <p:nvPr>
            <p:ph idx="1"/>
          </p:nvPr>
        </p:nvSpPr>
        <p:spPr>
          <a:xfrm>
            <a:off x="1295401" y="2597875"/>
            <a:ext cx="9601196" cy="3318936"/>
          </a:xfrm>
        </p:spPr>
        <p:txBody>
          <a:bodyPr/>
          <a:lstStyle/>
          <a:p>
            <a:pPr marL="0" lvl="0" indent="0" algn="just" defTabSz="914400" eaLnBrk="0" fontAlgn="base" hangingPunct="0">
              <a:spcBef>
                <a:spcPct val="0"/>
              </a:spcBef>
              <a:spcAft>
                <a:spcPct val="0"/>
              </a:spcAft>
              <a:buClrTx/>
              <a:buSzTx/>
              <a:buNone/>
            </a:pPr>
            <a:r>
              <a:rPr lang="en-US" altLang="en-US" dirty="0" smtClean="0">
                <a:solidFill>
                  <a:schemeClr val="tx1"/>
                </a:solidFill>
                <a:latin typeface="Ubuntu"/>
              </a:rPr>
              <a:t>To </a:t>
            </a:r>
            <a:r>
              <a:rPr lang="en-US" altLang="en-US" dirty="0">
                <a:solidFill>
                  <a:schemeClr val="tx1"/>
                </a:solidFill>
                <a:latin typeface="Ubuntu"/>
              </a:rPr>
              <a:t>write a logical step-by-step method to solve the problem is called algorithm, in other words, an algorithm is a procedure for solving problems. In order to solve a mathematical or computer problem, this is the first step of the procedure. An algorithm includes calculations, reasoning and data processing. Algorithms can be presented by natural languages, pseudo code and flowcharts, etc</a:t>
            </a:r>
            <a:r>
              <a:rPr lang="en-US" altLang="en-US" dirty="0" smtClean="0">
                <a:solidFill>
                  <a:schemeClr val="tx1"/>
                </a:solidFill>
                <a:latin typeface="Ubuntu"/>
              </a:rPr>
              <a:t>.</a:t>
            </a:r>
          </a:p>
          <a:p>
            <a:pPr marL="0" lvl="0" indent="0" algn="just" defTabSz="914400" eaLnBrk="0" fontAlgn="base" hangingPunct="0">
              <a:spcBef>
                <a:spcPct val="0"/>
              </a:spcBef>
              <a:spcAft>
                <a:spcPct val="0"/>
              </a:spcAft>
              <a:buClrTx/>
              <a:buSzTx/>
              <a:buNone/>
            </a:pPr>
            <a:r>
              <a:rPr lang="en-US" altLang="en-US" dirty="0">
                <a:solidFill>
                  <a:srgbClr val="414141"/>
                </a:solidFill>
                <a:latin typeface="Ubuntu"/>
              </a:rPr>
              <a:t>In other words, an algorithm is the core of a flowchart.</a:t>
            </a:r>
            <a:endParaRPr lang="en-US" altLang="en-US" b="1" dirty="0">
              <a:solidFill>
                <a:schemeClr val="tx1"/>
              </a:solidFill>
              <a:latin typeface="Poppins"/>
            </a:endParaRPr>
          </a:p>
          <a:p>
            <a:endParaRPr lang="en-US" dirty="0">
              <a:solidFill>
                <a:schemeClr val="tx1"/>
              </a:solidFill>
            </a:endParaRPr>
          </a:p>
        </p:txBody>
      </p:sp>
    </p:spTree>
    <p:extLst>
      <p:ext uri="{BB962C8B-B14F-4D97-AF65-F5344CB8AC3E}">
        <p14:creationId xmlns:p14="http://schemas.microsoft.com/office/powerpoint/2010/main" val="3726595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rminal Box 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9504" y="1725949"/>
            <a:ext cx="94297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nput / Output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822" y="2538511"/>
            <a:ext cx="120967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cess Fig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6853" y="3418262"/>
            <a:ext cx="94297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ecision Fig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8508" y="4342524"/>
            <a:ext cx="942975"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nector Fig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5804" y="5196661"/>
            <a:ext cx="781050" cy="7810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1295402" y="504460"/>
            <a:ext cx="9601196" cy="1303867"/>
          </a:xfrm>
        </p:spPr>
        <p:txBody>
          <a:bodyPr/>
          <a:lstStyle/>
          <a:p>
            <a:r>
              <a:rPr lang="en-US" b="1" dirty="0" smtClean="0"/>
              <a:t>FLOWCHART</a:t>
            </a:r>
            <a:endParaRPr lang="en-US" b="1" dirty="0"/>
          </a:p>
        </p:txBody>
      </p:sp>
      <p:sp>
        <p:nvSpPr>
          <p:cNvPr id="10" name="Rectangle 9"/>
          <p:cNvSpPr/>
          <p:nvPr/>
        </p:nvSpPr>
        <p:spPr>
          <a:xfrm>
            <a:off x="891654" y="1567176"/>
            <a:ext cx="6096000" cy="4524315"/>
          </a:xfrm>
          <a:prstGeom prst="rect">
            <a:avLst/>
          </a:prstGeom>
          <a:solidFill>
            <a:srgbClr val="F8F8F8"/>
          </a:solidFill>
        </p:spPr>
        <p:txBody>
          <a:bodyPr>
            <a:spAutoFit/>
          </a:bodyPr>
          <a:lstStyle/>
          <a:p>
            <a:pPr algn="just"/>
            <a:r>
              <a:rPr lang="en-US" sz="2400" dirty="0">
                <a:latin typeface="Ubuntu"/>
              </a:rPr>
              <a:t>A flowchart is the graphical or pictorial representation of an algorithm with the help of different symbols, shapes and arrows in order to demonstrate a process or a program. With algorithms, we can easily understand a program. The main purpose of a flowchart is to analyze different processes. Several standard graphics are applied in a flowchart</a:t>
            </a:r>
            <a:r>
              <a:rPr lang="en-US" sz="2400" dirty="0" smtClean="0">
                <a:latin typeface="Ubuntu"/>
              </a:rPr>
              <a:t>: </a:t>
            </a:r>
            <a:r>
              <a:rPr lang="en-US" sz="2400" dirty="0">
                <a:latin typeface="Ubuntu"/>
              </a:rPr>
              <a:t>The graphics above represent different part of a flowchart. </a:t>
            </a:r>
            <a:r>
              <a:rPr lang="en-US" sz="2400" dirty="0">
                <a:latin typeface="Ubuntu"/>
              </a:rPr>
              <a:t>The process in a flowchart can be expressed through boxes and </a:t>
            </a:r>
            <a:r>
              <a:rPr lang="en-US" sz="2400" dirty="0" smtClean="0">
                <a:latin typeface="Ubuntu"/>
              </a:rPr>
              <a:t>arrows.</a:t>
            </a:r>
            <a:endParaRPr lang="en-US" sz="2400" dirty="0">
              <a:latin typeface="Ubuntu"/>
            </a:endParaRPr>
          </a:p>
        </p:txBody>
      </p:sp>
      <p:sp>
        <p:nvSpPr>
          <p:cNvPr id="11" name="Rectangle 10"/>
          <p:cNvSpPr/>
          <p:nvPr/>
        </p:nvSpPr>
        <p:spPr>
          <a:xfrm>
            <a:off x="8401363" y="1756729"/>
            <a:ext cx="2813655" cy="369332"/>
          </a:xfrm>
          <a:prstGeom prst="rect">
            <a:avLst/>
          </a:prstGeom>
        </p:spPr>
        <p:txBody>
          <a:bodyPr wrap="none">
            <a:spAutoFit/>
          </a:bodyPr>
          <a:lstStyle/>
          <a:p>
            <a:r>
              <a:rPr lang="en-US" dirty="0">
                <a:solidFill>
                  <a:srgbClr val="000000"/>
                </a:solidFill>
                <a:latin typeface="Ubuntu"/>
              </a:rPr>
              <a:t>Terminal Box - Start / End</a:t>
            </a:r>
            <a:endParaRPr lang="en-US" dirty="0"/>
          </a:p>
        </p:txBody>
      </p:sp>
      <p:sp>
        <p:nvSpPr>
          <p:cNvPr id="12" name="Rectangle 11"/>
          <p:cNvSpPr/>
          <p:nvPr/>
        </p:nvSpPr>
        <p:spPr>
          <a:xfrm>
            <a:off x="8730345" y="2589241"/>
            <a:ext cx="1582484" cy="369332"/>
          </a:xfrm>
          <a:prstGeom prst="rect">
            <a:avLst/>
          </a:prstGeom>
        </p:spPr>
        <p:txBody>
          <a:bodyPr wrap="none">
            <a:spAutoFit/>
          </a:bodyPr>
          <a:lstStyle/>
          <a:p>
            <a:r>
              <a:rPr lang="en-US" dirty="0">
                <a:solidFill>
                  <a:srgbClr val="000000"/>
                </a:solidFill>
                <a:latin typeface="Ubuntu"/>
              </a:rPr>
              <a:t>Input / Output</a:t>
            </a:r>
            <a:endParaRPr lang="en-US" dirty="0"/>
          </a:p>
        </p:txBody>
      </p:sp>
      <p:sp>
        <p:nvSpPr>
          <p:cNvPr id="13" name="Rectangle 12"/>
          <p:cNvSpPr/>
          <p:nvPr/>
        </p:nvSpPr>
        <p:spPr>
          <a:xfrm>
            <a:off x="8411392" y="3517290"/>
            <a:ext cx="2274982" cy="369332"/>
          </a:xfrm>
          <a:prstGeom prst="rect">
            <a:avLst/>
          </a:prstGeom>
        </p:spPr>
        <p:txBody>
          <a:bodyPr wrap="none">
            <a:spAutoFit/>
          </a:bodyPr>
          <a:lstStyle/>
          <a:p>
            <a:r>
              <a:rPr lang="en-US" dirty="0">
                <a:solidFill>
                  <a:srgbClr val="000000"/>
                </a:solidFill>
                <a:latin typeface="Ubuntu"/>
              </a:rPr>
              <a:t>Process / Instruction</a:t>
            </a:r>
            <a:endParaRPr lang="en-US" dirty="0"/>
          </a:p>
        </p:txBody>
      </p:sp>
      <p:sp>
        <p:nvSpPr>
          <p:cNvPr id="14" name="Rectangle 13"/>
          <p:cNvSpPr/>
          <p:nvPr/>
        </p:nvSpPr>
        <p:spPr>
          <a:xfrm>
            <a:off x="8768462" y="4404393"/>
            <a:ext cx="1069524" cy="369332"/>
          </a:xfrm>
          <a:prstGeom prst="rect">
            <a:avLst/>
          </a:prstGeom>
        </p:spPr>
        <p:txBody>
          <a:bodyPr wrap="none">
            <a:spAutoFit/>
          </a:bodyPr>
          <a:lstStyle/>
          <a:p>
            <a:r>
              <a:rPr lang="en-US" dirty="0">
                <a:solidFill>
                  <a:srgbClr val="000000"/>
                </a:solidFill>
                <a:latin typeface="Ubuntu"/>
              </a:rPr>
              <a:t>Decision</a:t>
            </a:r>
            <a:endParaRPr lang="en-US" dirty="0"/>
          </a:p>
        </p:txBody>
      </p:sp>
      <p:sp>
        <p:nvSpPr>
          <p:cNvPr id="15" name="Rectangle 14"/>
          <p:cNvSpPr/>
          <p:nvPr/>
        </p:nvSpPr>
        <p:spPr>
          <a:xfrm>
            <a:off x="8519541" y="5509862"/>
            <a:ext cx="2031390" cy="369332"/>
          </a:xfrm>
          <a:prstGeom prst="rect">
            <a:avLst/>
          </a:prstGeom>
        </p:spPr>
        <p:txBody>
          <a:bodyPr wrap="none">
            <a:spAutoFit/>
          </a:bodyPr>
          <a:lstStyle/>
          <a:p>
            <a:r>
              <a:rPr lang="en-US" dirty="0">
                <a:solidFill>
                  <a:srgbClr val="000000"/>
                </a:solidFill>
                <a:latin typeface="Ubuntu"/>
              </a:rPr>
              <a:t>Connector / Arrow</a:t>
            </a:r>
            <a:endParaRPr lang="en-US" dirty="0"/>
          </a:p>
        </p:txBody>
      </p:sp>
    </p:spTree>
    <p:extLst>
      <p:ext uri="{BB962C8B-B14F-4D97-AF65-F5344CB8AC3E}">
        <p14:creationId xmlns:p14="http://schemas.microsoft.com/office/powerpoint/2010/main" val="701991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Example of Algorithm</a:t>
            </a:r>
            <a:endParaRPr lang="en-US" sz="4800"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Write a program in C++ to find radius of sphere</a:t>
            </a:r>
          </a:p>
          <a:p>
            <a:r>
              <a:rPr lang="en-US" dirty="0" smtClean="0"/>
              <a:t>Algorithm:</a:t>
            </a:r>
          </a:p>
          <a:p>
            <a:pPr marL="457200" indent="-457200">
              <a:buFont typeface="+mj-lt"/>
              <a:buAutoNum type="arabicPeriod"/>
            </a:pPr>
            <a:r>
              <a:rPr lang="en-US" dirty="0" smtClean="0"/>
              <a:t>Start</a:t>
            </a:r>
          </a:p>
          <a:p>
            <a:pPr marL="457200" indent="-457200">
              <a:buFont typeface="+mj-lt"/>
              <a:buAutoNum type="arabicPeriod"/>
            </a:pPr>
            <a:r>
              <a:rPr lang="en-US" dirty="0" smtClean="0"/>
              <a:t>Declare variable ‘r’, ‘A’ for radius and area of sphere.</a:t>
            </a:r>
          </a:p>
          <a:p>
            <a:pPr marL="457200" indent="-457200">
              <a:buFont typeface="+mj-lt"/>
              <a:buAutoNum type="arabicPeriod"/>
            </a:pPr>
            <a:r>
              <a:rPr lang="en-US" dirty="0" smtClean="0"/>
              <a:t>Initialize the variable A.</a:t>
            </a:r>
          </a:p>
          <a:p>
            <a:pPr marL="457200" indent="-457200">
              <a:buFont typeface="+mj-lt"/>
              <a:buAutoNum type="arabicPeriod"/>
            </a:pPr>
            <a:r>
              <a:rPr lang="en-US" dirty="0" smtClean="0"/>
              <a:t>r = </a:t>
            </a:r>
            <a:r>
              <a:rPr lang="en-US" dirty="0" err="1" smtClean="0"/>
              <a:t>sqrt</a:t>
            </a:r>
            <a:r>
              <a:rPr lang="en-US" dirty="0" smtClean="0"/>
              <a:t>(A/pi)</a:t>
            </a:r>
          </a:p>
          <a:p>
            <a:pPr marL="457200" indent="-457200">
              <a:buFont typeface="+mj-lt"/>
              <a:buAutoNum type="arabicPeriod"/>
            </a:pPr>
            <a:r>
              <a:rPr lang="en-US" dirty="0" smtClean="0"/>
              <a:t>Print the value of radius of sphere.</a:t>
            </a:r>
          </a:p>
          <a:p>
            <a:pPr marL="457200" indent="-457200">
              <a:buFont typeface="+mj-lt"/>
              <a:buAutoNum type="arabicPeriod"/>
            </a:pPr>
            <a:r>
              <a:rPr lang="en-US" dirty="0" smtClean="0"/>
              <a:t>End.</a:t>
            </a:r>
            <a:endParaRPr lang="en-US" dirty="0"/>
          </a:p>
        </p:txBody>
      </p:sp>
    </p:spTree>
    <p:extLst>
      <p:ext uri="{BB962C8B-B14F-4D97-AF65-F5344CB8AC3E}">
        <p14:creationId xmlns:p14="http://schemas.microsoft.com/office/powerpoint/2010/main" val="1639482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728131"/>
            <a:ext cx="3836158" cy="1619284"/>
          </a:xfrm>
        </p:spPr>
        <p:txBody>
          <a:bodyPr>
            <a:noAutofit/>
          </a:bodyPr>
          <a:lstStyle/>
          <a:p>
            <a:pPr marL="0" indent="0" algn="ctr">
              <a:buNone/>
            </a:pPr>
            <a:r>
              <a:rPr lang="en-US" sz="3600" b="1" dirty="0"/>
              <a:t>Example of Flowchart</a:t>
            </a:r>
          </a:p>
          <a:p>
            <a:pPr algn="ctr"/>
            <a:endParaRPr lang="en-US" sz="2800" dirty="0"/>
          </a:p>
        </p:txBody>
      </p:sp>
      <p:sp>
        <p:nvSpPr>
          <p:cNvPr id="4" name="Oval 3"/>
          <p:cNvSpPr/>
          <p:nvPr/>
        </p:nvSpPr>
        <p:spPr>
          <a:xfrm>
            <a:off x="7069540" y="518614"/>
            <a:ext cx="1719618" cy="8598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Start</a:t>
            </a:r>
            <a:endParaRPr lang="en-US" sz="2800" dirty="0">
              <a:solidFill>
                <a:schemeClr val="tx1"/>
              </a:solidFill>
            </a:endParaRPr>
          </a:p>
        </p:txBody>
      </p:sp>
      <p:cxnSp>
        <p:nvCxnSpPr>
          <p:cNvPr id="6" name="Straight Arrow Connector 5"/>
          <p:cNvCxnSpPr>
            <a:stCxn id="4" idx="4"/>
          </p:cNvCxnSpPr>
          <p:nvPr/>
        </p:nvCxnSpPr>
        <p:spPr>
          <a:xfrm>
            <a:off x="7929349" y="1378423"/>
            <a:ext cx="0" cy="368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Flowchart: Data 6"/>
          <p:cNvSpPr/>
          <p:nvPr/>
        </p:nvSpPr>
        <p:spPr>
          <a:xfrm>
            <a:off x="6223380" y="4339990"/>
            <a:ext cx="2906974" cy="928048"/>
          </a:xfrm>
          <a:prstGeom prst="flowChartInputOut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Print radius</a:t>
            </a:r>
            <a:endParaRPr lang="en-US" sz="2800" dirty="0">
              <a:solidFill>
                <a:schemeClr val="tx1"/>
              </a:solidFill>
            </a:endParaRPr>
          </a:p>
        </p:txBody>
      </p:sp>
      <p:cxnSp>
        <p:nvCxnSpPr>
          <p:cNvPr id="9" name="Straight Arrow Connector 8"/>
          <p:cNvCxnSpPr/>
          <p:nvPr/>
        </p:nvCxnSpPr>
        <p:spPr>
          <a:xfrm>
            <a:off x="7908877" y="2688608"/>
            <a:ext cx="6824" cy="423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318913" y="3070746"/>
            <a:ext cx="2961565" cy="8325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r =</a:t>
            </a:r>
            <a:r>
              <a:rPr lang="en-US" sz="3200" dirty="0" err="1" smtClean="0">
                <a:solidFill>
                  <a:schemeClr val="tx1"/>
                </a:solidFill>
              </a:rPr>
              <a:t>sqrt</a:t>
            </a:r>
            <a:r>
              <a:rPr lang="en-US" sz="3200" dirty="0" smtClean="0">
                <a:solidFill>
                  <a:schemeClr val="tx1"/>
                </a:solidFill>
              </a:rPr>
              <a:t>(A/pi)</a:t>
            </a:r>
            <a:endParaRPr lang="en-US" sz="3200" dirty="0">
              <a:solidFill>
                <a:schemeClr val="tx1"/>
              </a:solidFill>
            </a:endParaRPr>
          </a:p>
        </p:txBody>
      </p:sp>
      <p:cxnSp>
        <p:nvCxnSpPr>
          <p:cNvPr id="12" name="Straight Arrow Connector 11"/>
          <p:cNvCxnSpPr>
            <a:stCxn id="10" idx="2"/>
          </p:cNvCxnSpPr>
          <p:nvPr/>
        </p:nvCxnSpPr>
        <p:spPr>
          <a:xfrm flipH="1">
            <a:off x="7792871" y="3903259"/>
            <a:ext cx="6825" cy="436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Flowchart: Data 13"/>
          <p:cNvSpPr/>
          <p:nvPr/>
        </p:nvSpPr>
        <p:spPr>
          <a:xfrm>
            <a:off x="6416724" y="1749190"/>
            <a:ext cx="2906974" cy="928048"/>
          </a:xfrm>
          <a:prstGeom prst="flowChartInputOut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rPr>
              <a:t>int</a:t>
            </a:r>
            <a:r>
              <a:rPr lang="en-US" sz="3200" dirty="0" smtClean="0">
                <a:solidFill>
                  <a:schemeClr val="tx1"/>
                </a:solidFill>
              </a:rPr>
              <a:t> r, A</a:t>
            </a:r>
            <a:endParaRPr lang="en-US" sz="3200" dirty="0">
              <a:solidFill>
                <a:schemeClr val="tx1"/>
              </a:solidFill>
            </a:endParaRPr>
          </a:p>
        </p:txBody>
      </p:sp>
      <p:cxnSp>
        <p:nvCxnSpPr>
          <p:cNvPr id="16" name="Straight Arrow Connector 15"/>
          <p:cNvCxnSpPr>
            <a:stCxn id="7" idx="4"/>
          </p:cNvCxnSpPr>
          <p:nvPr/>
        </p:nvCxnSpPr>
        <p:spPr>
          <a:xfrm flipH="1">
            <a:off x="7670042" y="5268038"/>
            <a:ext cx="6825" cy="272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771564" y="5543265"/>
            <a:ext cx="1719618" cy="8598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END</a:t>
            </a:r>
            <a:endParaRPr lang="en-US" sz="2800" dirty="0">
              <a:solidFill>
                <a:schemeClr val="tx1"/>
              </a:solidFill>
            </a:endParaRPr>
          </a:p>
        </p:txBody>
      </p:sp>
      <p:sp>
        <p:nvSpPr>
          <p:cNvPr id="18" name="Rectangle 17"/>
          <p:cNvSpPr/>
          <p:nvPr/>
        </p:nvSpPr>
        <p:spPr>
          <a:xfrm>
            <a:off x="1307198" y="2544413"/>
            <a:ext cx="3933542" cy="954107"/>
          </a:xfrm>
          <a:prstGeom prst="rect">
            <a:avLst/>
          </a:prstGeom>
        </p:spPr>
        <p:txBody>
          <a:bodyPr wrap="square">
            <a:spAutoFit/>
          </a:bodyPr>
          <a:lstStyle/>
          <a:p>
            <a:pPr algn="ctr"/>
            <a:r>
              <a:rPr lang="en-US" sz="2800" dirty="0"/>
              <a:t>Write a program in C++ to find radius of sphere</a:t>
            </a:r>
            <a:endParaRPr lang="en-US" sz="2800" dirty="0"/>
          </a:p>
        </p:txBody>
      </p:sp>
    </p:spTree>
    <p:extLst>
      <p:ext uri="{BB962C8B-B14F-4D97-AF65-F5344CB8AC3E}">
        <p14:creationId xmlns:p14="http://schemas.microsoft.com/office/powerpoint/2010/main" val="8786237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145</TotalTime>
  <Words>586</Words>
  <Application>Microsoft Office PowerPoint</Application>
  <PresentationFormat>Widescreen</PresentationFormat>
  <Paragraphs>87</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Microsoft YaHei</vt:lpstr>
      <vt:lpstr>Algerian</vt:lpstr>
      <vt:lpstr>Arial</vt:lpstr>
      <vt:lpstr>Calibri</vt:lpstr>
      <vt:lpstr>Garamond</vt:lpstr>
      <vt:lpstr>lato</vt:lpstr>
      <vt:lpstr>Poppins</vt:lpstr>
      <vt:lpstr>Ubuntu</vt:lpstr>
      <vt:lpstr>Organic</vt:lpstr>
      <vt:lpstr>      COMPUTATIONAL PHYSICS</vt:lpstr>
      <vt:lpstr>Course Outline</vt:lpstr>
      <vt:lpstr>DIGITAL COMPUTER</vt:lpstr>
      <vt:lpstr>PowerPoint Presentation</vt:lpstr>
      <vt:lpstr>Bit, Byte and Word</vt:lpstr>
      <vt:lpstr>ALGORITHM</vt:lpstr>
      <vt:lpstr>FLOWCHART</vt:lpstr>
      <vt:lpstr>Example of Algorithm</vt:lpstr>
      <vt:lpstr>PowerPoint Presentation</vt:lpstr>
      <vt:lpstr>Difference between Algorithm and Flowchart </vt:lpstr>
      <vt:lpstr>High level and Low level language</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COMPUTATIONAL PHYSICS</dc:title>
  <dc:creator>Hp1</dc:creator>
  <cp:lastModifiedBy>Hp1</cp:lastModifiedBy>
  <cp:revision>17</cp:revision>
  <dcterms:created xsi:type="dcterms:W3CDTF">2020-04-16T02:17:04Z</dcterms:created>
  <dcterms:modified xsi:type="dcterms:W3CDTF">2020-04-16T04:42:07Z</dcterms:modified>
</cp:coreProperties>
</file>