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70" r:id="rId3"/>
    <p:sldId id="269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3300"/>
    <a:srgbClr val="269288"/>
    <a:srgbClr val="991F8A"/>
    <a:srgbClr val="3399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06" autoAdjust="0"/>
    <p:restoredTop sz="94660"/>
  </p:normalViewPr>
  <p:slideViewPr>
    <p:cSldViewPr snapToGrid="0">
      <p:cViewPr varScale="1">
        <p:scale>
          <a:sx n="71" d="100"/>
          <a:sy n="71" d="100"/>
        </p:scale>
        <p:origin x="70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0E250D-DA75-472C-9DA5-05662FBB9613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8FE07-35EB-458C-805A-F306E9A1F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62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68FE07-35EB-458C-805A-F306E9A1F0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2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8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71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2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6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8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0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5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7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64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52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89B3-69D8-4242-A656-C04AB3DFC795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6884E-07BF-420F-952F-14359A61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8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8.png"/><Relationship Id="rId5" Type="http://schemas.openxmlformats.org/officeDocument/2006/relationships/image" Target="../media/image47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4" Type="http://schemas.openxmlformats.org/officeDocument/2006/relationships/image" Target="../media/image6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10.png"/><Relationship Id="rId2" Type="http://schemas.openxmlformats.org/officeDocument/2006/relationships/image" Target="../media/image5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xmlns="" id="{9063DDFC-BCEB-41A8-B26C-B9FDB81D5489}"/>
              </a:ext>
            </a:extLst>
          </p:cNvPr>
          <p:cNvSpPr txBox="1">
            <a:spLocks/>
          </p:cNvSpPr>
          <p:nvPr/>
        </p:nvSpPr>
        <p:spPr>
          <a:xfrm>
            <a:off x="2420471" y="1317811"/>
            <a:ext cx="8324705" cy="2185412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softEdge rad="63500"/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rgbClr val="FF0000"/>
                </a:solidFill>
              </a:rPr>
              <a:t>The plasma dispersion function and </a:t>
            </a:r>
            <a:r>
              <a:rPr lang="en-US" b="1" dirty="0" smtClean="0">
                <a:solidFill>
                  <a:srgbClr val="FF0000"/>
                </a:solidFill>
              </a:rPr>
              <a:t>electron-ion waves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xmlns="" id="{B28F902D-6A20-4649-BC62-4C07F05A9103}"/>
              </a:ext>
            </a:extLst>
          </p:cNvPr>
          <p:cNvSpPr txBox="1">
            <a:spLocks/>
          </p:cNvSpPr>
          <p:nvPr/>
        </p:nvSpPr>
        <p:spPr>
          <a:xfrm>
            <a:off x="1471967" y="4267836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By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Dr. Rozina Chaudhary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Lahore College For Women University, Lahore.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8636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0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86603" y="200337"/>
                <a:ext cx="1139588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Now multiplying the above equation by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03" y="200337"/>
                <a:ext cx="11395880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80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455312" y="811754"/>
                <a:ext cx="9101229" cy="103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f>
                        <m:f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206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206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rgbClr val="00206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5312" y="811754"/>
                <a:ext cx="9101229" cy="103740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13898" y="1873028"/>
            <a:ext cx="11395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we are left with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86603" y="2308898"/>
                <a:ext cx="11477767" cy="103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6603" y="2308898"/>
                <a:ext cx="11477767" cy="10374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05544" y="3620869"/>
                <a:ext cx="11477767" cy="103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ad>
                        <m:radPr>
                          <m:degHide m:val="on"/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f>
                        <m:fPr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</a:rPr>
                        <m:t>………(11)</m:t>
                      </m:r>
                    </m:oMath>
                  </m:oMathPara>
                </a14:m>
                <a:endParaRPr lang="en-US" sz="2400" dirty="0">
                  <a:solidFill>
                    <a:srgbClr val="339933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544" y="3620869"/>
                <a:ext cx="11477767" cy="10374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622739" y="4808021"/>
                <a:ext cx="537049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we know that, 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sz="2400" b="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739" y="4808021"/>
                <a:ext cx="5370490" cy="461665"/>
              </a:xfrm>
              <a:prstGeom prst="rect">
                <a:avLst/>
              </a:prstGeom>
              <a:blipFill rotWithShape="0">
                <a:blip r:embed="rId6"/>
                <a:stretch>
                  <a:fillRect l="-1703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078051" y="5452963"/>
                <a:ext cx="408260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8051" y="5452963"/>
                <a:ext cx="4082603" cy="461665"/>
              </a:xfrm>
              <a:prstGeom prst="rect">
                <a:avLst/>
              </a:prstGeom>
              <a:blipFill rotWithShape="0">
                <a:blip r:embed="rId7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545883" y="6003977"/>
                <a:ext cx="6104586" cy="4816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5883" y="6003977"/>
                <a:ext cx="6104586" cy="48167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56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12123" y="115910"/>
                <a:ext cx="11475077" cy="1128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we know,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≫≫</m:t>
                    </m:r>
                    <m:sSub>
                      <m:sSubPr>
                        <m:ctrlP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0066"/>
                    </a:solidFill>
                  </a:rPr>
                  <a:t>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</a:t>
                </a:r>
                <a:r>
                  <a:rPr lang="en-US" sz="2400" dirty="0" smtClean="0"/>
                  <a:t>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≫≫</m:t>
                    </m:r>
                    <m:sSubSup>
                      <m:sSubSupPr>
                        <m:ctrlP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ignoring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4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24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above equation we get,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4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15910"/>
                <a:ext cx="11475077" cy="1128001"/>
              </a:xfrm>
              <a:prstGeom prst="rect">
                <a:avLst/>
              </a:prstGeom>
              <a:blipFill rotWithShape="0">
                <a:blip r:embed="rId2"/>
                <a:stretch>
                  <a:fillRect l="-850" t="-32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052293" y="654223"/>
                <a:ext cx="520306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</m:oMath>
                  </m:oMathPara>
                </a14:m>
                <a:endParaRPr lang="en-US" sz="2400" dirty="0">
                  <a:solidFill>
                    <a:srgbClr val="991F8A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2293" y="654223"/>
                <a:ext cx="5203065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12123" y="1197736"/>
                <a:ext cx="7753083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Put value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p>
                        <m:r>
                          <a:rPr lang="en-US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from above equation in Eq. (11)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197736"/>
                <a:ext cx="7753083" cy="461665"/>
              </a:xfrm>
              <a:prstGeom prst="rect">
                <a:avLst/>
              </a:prstGeom>
              <a:blipFill rotWithShape="0">
                <a:blip r:embed="rId4"/>
                <a:stretch>
                  <a:fillRect l="-1259" t="-11842" b="-27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12123" y="1659401"/>
                <a:ext cx="11075832" cy="10374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f>
                        <m:f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1659401"/>
                <a:ext cx="11075832" cy="10374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2123" y="2711068"/>
            <a:ext cx="6748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comparing real parts of above equation we get,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37138" y="3240314"/>
                <a:ext cx="5911403" cy="939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138" y="3240314"/>
                <a:ext cx="5911403" cy="93929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2123" y="4179610"/>
                <a:ext cx="5801932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suppose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𝑝𝑒</m:t>
                        </m:r>
                      </m:sub>
                    </m:sSub>
                  </m:oMath>
                </a14:m>
                <a:r>
                  <a:rPr lang="en-US" sz="2400" dirty="0" smtClean="0"/>
                  <a:t>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then, 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123" y="4179610"/>
                <a:ext cx="5801932" cy="490199"/>
              </a:xfrm>
              <a:prstGeom prst="rect">
                <a:avLst/>
              </a:prstGeom>
              <a:blipFill rotWithShape="0">
                <a:blip r:embed="rId7"/>
                <a:stretch>
                  <a:fillRect l="-1682" t="-10000" b="-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298878" y="4372741"/>
                <a:ext cx="6387921" cy="12363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d>
                        <m:dPr>
                          <m:ctrlP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8878" y="4372741"/>
                <a:ext cx="6387921" cy="123636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537138" y="5284784"/>
                <a:ext cx="547996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𝑝𝑒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bSup>
                        <m:sSubSupPr>
                          <m:ctrlP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𝑡h𝑒</m:t>
                          </m:r>
                        </m:sub>
                        <m:sup>
                          <m:r>
                            <a:rPr lang="en-US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en-US" sz="24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………(12)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7138" y="5284784"/>
                <a:ext cx="5479960" cy="7838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412123" y="6114916"/>
            <a:ext cx="7604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comparing imaginary parts we get,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91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89408" y="85769"/>
                <a:ext cx="6709893" cy="10359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f>
                        <m:f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9408" y="85769"/>
                <a:ext cx="6709893" cy="10359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08338" y="1124981"/>
                <a:ext cx="5525037" cy="4901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Put 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sub>
                    </m:sSub>
                    <m:r>
                      <a:rPr lang="en-US" sz="2400" i="1">
                        <a:solidFill>
                          <a:schemeClr val="accent2">
                            <a:lumMod val="75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en-US" sz="2400" i="1">
                            <a:solidFill>
                              <a:schemeClr val="accent2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𝑝𝑒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 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above equation,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8" y="1124981"/>
                <a:ext cx="5525037" cy="490199"/>
              </a:xfrm>
              <a:prstGeom prst="rect">
                <a:avLst/>
              </a:prstGeom>
              <a:blipFill rotWithShape="0">
                <a:blip r:embed="rId3"/>
                <a:stretch>
                  <a:fillRect l="-1654" t="-10000" b="-2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70467" y="1693366"/>
                <a:ext cx="6078828" cy="1074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𝑝𝑒</m:t>
                          </m:r>
                        </m:sub>
                      </m:sSub>
                      <m:r>
                        <m:rPr>
                          <m:sty m:val="p"/>
                        </m:rPr>
                        <a:rPr lang="en-US" sz="2400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f>
                        <m:fPr>
                          <m:ctrlP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𝑝𝑒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991F8A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467" y="1693366"/>
                <a:ext cx="6078828" cy="107426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970467" y="2850727"/>
                <a:ext cx="5640947" cy="1077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467" y="2850727"/>
                <a:ext cx="5640947" cy="107702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08338" y="4010846"/>
                <a:ext cx="10032642" cy="662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we know that,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𝑑𝑒</m:t>
                            </m:r>
                          </m:sub>
                        </m:sSub>
                      </m:den>
                    </m:f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𝑝𝑒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𝑡h𝑒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400" dirty="0" smtClean="0"/>
                  <a:t> 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ut this value and Eq. (12) in above equation,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338" y="4010846"/>
                <a:ext cx="10032642" cy="662554"/>
              </a:xfrm>
              <a:prstGeom prst="rect">
                <a:avLst/>
              </a:prstGeom>
              <a:blipFill rotWithShape="0">
                <a:blip r:embed="rId6"/>
                <a:stretch>
                  <a:fillRect l="-911" b="-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34106" y="4756493"/>
                <a:ext cx="6001555" cy="1193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26928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26928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solidFill>
                            <a:srgbClr val="269288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269288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2692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 smtClean="0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269288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269288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e>
                              </m:d>
                            </m:num>
                            <m:den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269288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4106" y="4756493"/>
                <a:ext cx="6001555" cy="119385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08338" y="6092586"/>
            <a:ext cx="62462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simplifying the above equation we get,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23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54558" y="62292"/>
                <a:ext cx="7405352" cy="11855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240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33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4558" y="62292"/>
                <a:ext cx="7405352" cy="11855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28042" y="1276123"/>
                <a:ext cx="6065949" cy="1077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2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8042" y="1276123"/>
                <a:ext cx="6065949" cy="107702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02276" y="2353149"/>
            <a:ext cx="10109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Multiplying and dividing the 1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term of exponent in above equation by </a:t>
            </a:r>
            <a:r>
              <a:rPr lang="en-US" sz="24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“2”</a:t>
            </a:r>
            <a:endParaRPr lang="en-US" sz="24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007212" y="2837739"/>
                <a:ext cx="6065949" cy="1077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𝑝𝑒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………(13)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7212" y="2837739"/>
                <a:ext cx="6065949" cy="107702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40907" y="3900868"/>
                <a:ext cx="10998557" cy="761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we know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sz="240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𝑑𝑒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2400" b="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𝑝𝑒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𝑡h𝑒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dirty="0" smtClean="0"/>
                  <a:t>  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𝑝𝑒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𝑡h𝑒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2400" b="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bSup>
                          <m:sSubSupPr>
                            <m:ctrlP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𝑑𝑒</m:t>
                            </m:r>
                          </m:sub>
                          <m:sup>
                            <m:r>
                              <a:rPr lang="en-US" sz="2400" i="1">
                                <a:solidFill>
                                  <a:srgbClr val="FF0066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</m:oMath>
                </a14:m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put this value in Eq.(13) we get,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07" y="3900868"/>
                <a:ext cx="10998557" cy="761170"/>
              </a:xfrm>
              <a:prstGeom prst="rect">
                <a:avLst/>
              </a:prstGeom>
              <a:blipFill rotWithShape="0">
                <a:blip r:embed="rId5"/>
                <a:stretch>
                  <a:fillRect l="-8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970464" y="4633100"/>
                <a:ext cx="6581104" cy="10770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Im</m:t>
                      </m:r>
                      <m:r>
                        <m:rPr>
                          <m:sty m:val="p"/>
                        </m:rPr>
                        <a:rPr lang="el-GR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ω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𝑝𝑒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𝑑𝑒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sSup>
                        <m:sSupPr>
                          <m:ctrlP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𝜆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sup>
                      </m:sSup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0464" y="4633100"/>
                <a:ext cx="6581104" cy="107702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02276" y="5657671"/>
                <a:ext cx="11359166" cy="11541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So, by using plasma dispersion function we can have both real and imaginary solutions. Also, when we have negative imaginary </a:t>
                </a:r>
                <a14:m>
                  <m:oMath xmlns:m="http://schemas.openxmlformats.org/officeDocument/2006/math">
                    <m:r>
                      <a:rPr lang="en-US" sz="2300" b="0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"</m:t>
                    </m:r>
                    <m:r>
                      <m:rPr>
                        <m:sty m:val="p"/>
                      </m:rPr>
                      <a:rPr lang="el-GR" sz="23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sz="23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“</m:t>
                    </m:r>
                  </m:oMath>
                </a14:m>
                <a:r>
                  <a:rPr lang="en-US" sz="2300" dirty="0" smtClean="0"/>
                  <a:t> </a:t>
                </a:r>
                <a:r>
                  <a:rPr lang="en-US" sz="23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 means the wave is damping or there is a decrease in energy. </a:t>
                </a:r>
                <a:endParaRPr lang="en-US" sz="2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276" y="5657671"/>
                <a:ext cx="11359166" cy="1154162"/>
              </a:xfrm>
              <a:prstGeom prst="rect">
                <a:avLst/>
              </a:prstGeom>
              <a:blipFill rotWithShape="0">
                <a:blip r:embed="rId7"/>
                <a:stretch>
                  <a:fillRect l="-751" t="-4233" b="-105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822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1482108"/>
            <a:ext cx="112947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1929 Tonks and Langmuir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predicted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existence of electron plasma waves in an infinite, uniform plasma.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Meanwhile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Landau predicted that electron plasma waves in a uniform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collision less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 would appear to be damped.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electron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plasma wave theory, extended to finite plasmas,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confirmed by various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0766" y="115910"/>
            <a:ext cx="96076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Electron Plasma Wave (Real + Imaginary) by           using Plasma Dispersion Function</a:t>
            </a:r>
            <a:endParaRPr lang="en-US" sz="3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975"/>
          <a:stretch/>
        </p:blipFill>
        <p:spPr>
          <a:xfrm>
            <a:off x="2408349" y="3217637"/>
            <a:ext cx="6748530" cy="219654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79549" y="5683086"/>
                <a:ext cx="10547797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Fig 1: An electron plasma wave. The curve represents the electron density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ion density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 smtClean="0"/>
                  <a:t>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the electric field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 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the restoring force </a:t>
                </a:r>
                <a:r>
                  <a:rPr lang="en-US" sz="240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 smtClean="0"/>
                  <a:t>.</a:t>
                </a:r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549" y="5683086"/>
                <a:ext cx="10547797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867" t="-656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411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6349" y="168893"/>
            <a:ext cx="110920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as an elementary illustration of the use of the Vlasov equation, we shall derive the dispersion relation for the electron plasma wave by using plasma dispersion function as: 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6349" y="1531609"/>
            <a:ext cx="102605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Now, writing the Vlasov equation from part 2 we have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82360" y="2116598"/>
                <a:ext cx="6334539" cy="1282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   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=0………(1)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2360" y="2116598"/>
                <a:ext cx="6334539" cy="12829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96349" y="3492125"/>
                <a:ext cx="878924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As we know that,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600" i="1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6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𝐴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type m:val="skw"/>
                            <m:ctrlPr>
                              <a:rPr lang="en-US" sz="26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6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  <m:sSup>
                              <m:sSupPr>
                                <m:ctrlPr>
                                  <a:rPr lang="en-US" sz="26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6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US" sz="26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6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26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𝑘𝑇</m:t>
                            </m:r>
                            <m:r>
                              <a:rPr lang="en-US" sz="26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</m:den>
                        </m:f>
                        <m:r>
                          <a:rPr lang="en-US" sz="26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…..…(2) </m:t>
                        </m:r>
                      </m:sup>
                    </m:sSup>
                  </m:oMath>
                </a14:m>
                <a:endParaRPr lang="en-US" sz="26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9" y="3492125"/>
                <a:ext cx="8789244" cy="610936"/>
              </a:xfrm>
              <a:prstGeom prst="rect">
                <a:avLst/>
              </a:prstGeom>
              <a:blipFill rotWithShape="0">
                <a:blip r:embed="rId3"/>
                <a:stretch>
                  <a:fillRect l="-1248" b="-23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93843" y="4261163"/>
                <a:ext cx="4681071" cy="813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</a:t>
                </a:r>
                <a:r>
                  <a:rPr lang="en-US" sz="2600" dirty="0" smtClean="0"/>
                  <a:t>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600" b="0" i="1" smtClean="0">
                        <a:solidFill>
                          <a:schemeClr val="accent5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6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sz="2600" b="0" i="1" smtClean="0">
                            <a:solidFill>
                              <a:schemeClr val="accent5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6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sz="2600" b="0" i="1" smtClean="0">
                                    <a:solidFill>
                                      <a:schemeClr val="accent5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𝑘𝑇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sz="2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chemeClr val="accent5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26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3843" y="4261163"/>
                <a:ext cx="4681071" cy="813621"/>
              </a:xfrm>
              <a:prstGeom prst="rect">
                <a:avLst/>
              </a:prstGeom>
              <a:blipFill rotWithShape="0">
                <a:blip r:embed="rId4"/>
                <a:stretch>
                  <a:fillRect l="-2344" b="-67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96349" y="5153835"/>
                <a:ext cx="8587409" cy="8136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Also, we know that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𝑡h𝑒</m:t>
                        </m:r>
                      </m:sub>
                      <m:sup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𝑘𝑇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</m:oMath>
                </a14:m>
                <a:r>
                  <a:rPr lang="en-US" sz="2600" dirty="0" smtClean="0"/>
                  <a:t>     </a:t>
                </a:r>
                <a:r>
                  <a:rPr lang="en-US" sz="26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or</a:t>
                </a:r>
                <a:r>
                  <a:rPr lang="en-US" sz="26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60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𝑡h𝑒</m:t>
                        </m:r>
                      </m:sub>
                    </m:sSub>
                    <m:r>
                      <a:rPr lang="en-US" sz="2600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6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2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sz="2600" b="0" i="1" smtClean="0">
                                    <a:solidFill>
                                      <a:srgbClr val="00B050"/>
                                    </a:solidFill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en-US" sz="2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600" b="0" i="1" smtClean="0">
                                <a:solidFill>
                                  <a:srgbClr val="00B05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endParaRPr lang="en-US" sz="26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349" y="5153835"/>
                <a:ext cx="8587409" cy="813621"/>
              </a:xfrm>
              <a:prstGeom prst="rect">
                <a:avLst/>
              </a:prstGeom>
              <a:blipFill rotWithShape="0">
                <a:blip r:embed="rId5"/>
                <a:stretch>
                  <a:fillRect l="-1278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96349" y="6046507"/>
            <a:ext cx="652006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these values in Eq. (2),</a:t>
            </a:r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020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974574" y="106736"/>
                <a:ext cx="6864626" cy="8910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𝑘𝑇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type m:val="skw"/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𝑒𝑥𝑝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𝑘𝑇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4574" y="106736"/>
                <a:ext cx="6864626" cy="8910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936943" y="997749"/>
                <a:ext cx="5499652" cy="934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accent2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………(3)</m:t>
                      </m:r>
                    </m:oMath>
                  </m:oMathPara>
                </a14:m>
                <a:endParaRPr lang="en-US" sz="24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6943" y="997749"/>
                <a:ext cx="5499652" cy="9345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15155" y="1864159"/>
            <a:ext cx="694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put Eq. (3) in Eq. (1) we get,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32454" y="2263809"/>
                <a:ext cx="8653668" cy="1506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√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𝑒𝑥𝑝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00B0F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𝑡h𝑒</m:t>
                                          </m:r>
                                        </m:sub>
                                        <m:sup>
                                          <m:r>
                                            <a:rPr lang="en-US" sz="2400" b="0" i="1" smtClean="0">
                                              <a:solidFill>
                                                <a:srgbClr val="00B0F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2454" y="2263809"/>
                <a:ext cx="8653668" cy="150624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15155" y="3545537"/>
                <a:ext cx="363277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Cancelling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get,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5155" y="3545537"/>
                <a:ext cx="3632775" cy="461665"/>
              </a:xfrm>
              <a:prstGeom prst="rect">
                <a:avLst/>
              </a:prstGeom>
              <a:blipFill rotWithShape="0">
                <a:blip r:embed="rId5"/>
                <a:stretch>
                  <a:fillRect l="-2689" t="-12000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05879" y="3862197"/>
                <a:ext cx="7315200" cy="15062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√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𝑒𝑥𝑝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𝑢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num>
                                    <m:den>
                                      <m:sSubSup>
                                        <m:sSubSup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𝑡h𝑒</m:t>
                                          </m:r>
                                        </m:sub>
                                        <m:sup>
                                          <m:r>
                                            <a:rPr lang="en-US" sz="2400" b="0" i="1" smtClean="0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5879" y="3862197"/>
                <a:ext cx="7315200" cy="150624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90262" y="5460585"/>
                <a:ext cx="7460973" cy="1278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40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nary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………(3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262" y="5460585"/>
                <a:ext cx="7460973" cy="12782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72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95131" y="95734"/>
                <a:ext cx="455874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From Eq. (3a) we 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/>
                  <a:t> as:</a:t>
                </a:r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31" y="95734"/>
                <a:ext cx="4558747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2005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49757" y="469948"/>
                <a:ext cx="5155095" cy="934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𝑒𝑥𝑝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………(4)</m:t>
                      </m:r>
                    </m:oMath>
                  </m:oMathPara>
                </a14:m>
                <a:endParaRPr lang="en-US" sz="2400" dirty="0">
                  <a:solidFill>
                    <a:srgbClr val="FF33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9757" y="469948"/>
                <a:ext cx="5155095" cy="93455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95131" y="1380140"/>
                <a:ext cx="3657599" cy="7394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Let,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FF99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bSup>
                          <m:sSubSupPr>
                            <m:ctrlPr>
                              <a:rPr lang="en-US" sz="2400" b="0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2400" b="0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𝑡h𝑒</m:t>
                            </m:r>
                          </m:sub>
                          <m:sup>
                            <m:r>
                              <a:rPr lang="en-US" sz="2400" b="0" i="1" smtClean="0">
                                <a:solidFill>
                                  <a:srgbClr val="FF99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den>
                    </m:f>
                    <m:r>
                      <a:rPr lang="en-US" sz="2400" b="0" i="1" smtClean="0">
                        <a:solidFill>
                          <a:srgbClr val="FF99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………(5)</m:t>
                    </m:r>
                  </m:oMath>
                </a14:m>
                <a:endParaRPr lang="en-US" sz="2400" dirty="0">
                  <a:solidFill>
                    <a:srgbClr val="FF990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31" y="1380140"/>
                <a:ext cx="3657599" cy="739498"/>
              </a:xfrm>
              <a:prstGeom prst="rect">
                <a:avLst/>
              </a:prstGeom>
              <a:blipFill rotWithShape="0">
                <a:blip r:embed="rId4"/>
                <a:stretch>
                  <a:fillRect l="-2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795131" y="2147577"/>
            <a:ext cx="6109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Eq. (5) in Eq. (4) we get,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452191" y="2609242"/>
                <a:ext cx="5214731" cy="887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sz="2400" i="1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√</m:t>
                          </m:r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sz="2400" b="0" i="1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………(6)</m:t>
                      </m:r>
                    </m:oMath>
                  </m:oMathPara>
                </a14:m>
                <a:endParaRPr lang="en-US" sz="24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52191" y="2609242"/>
                <a:ext cx="5214731" cy="8872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795131" y="3442088"/>
            <a:ext cx="101511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our Maxwell’s Distribution Function. Now, taking the integral from Eq. (3a) and solving it by applying the “chain rule”.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 flipH="1">
                <a:off x="2229346" y="4329382"/>
                <a:ext cx="6249063" cy="12831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US" sz="240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240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𝑑𝑆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𝑑𝑢</m:t>
                                  </m:r>
                                </m:den>
                              </m:f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den>
                          </m:f>
                          <m:r>
                            <a:rPr lang="en-US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𝑑𝑉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229346" y="4329382"/>
                <a:ext cx="6249063" cy="128310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795132" y="5427824"/>
            <a:ext cx="36575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Eq. (5) we get,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95131" y="5882672"/>
                <a:ext cx="10986052" cy="856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 </m:t>
                      </m:r>
                      <m:r>
                        <a:rPr lang="en-US" sz="2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𝑢</m:t>
                      </m:r>
                      <m:r>
                        <a:rPr lang="en-US" sz="2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𝑡h𝑒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  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𝑑𝑆</m:t>
                      </m:r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   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𝑑𝑆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𝑑𝑢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     </m:t>
                      </m:r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𝑑𝑢</m:t>
                      </m:r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𝑑𝑆</m:t>
                      </m:r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𝑡h𝑒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131" y="5882672"/>
                <a:ext cx="10986052" cy="8560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369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465" y="50560"/>
            <a:ext cx="112594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these values and Eq. (6) in Eq. (7), we get,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24222" y="531066"/>
                <a:ext cx="11259403" cy="1337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e>
                              </m:d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. 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den>
                              </m:f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22" y="531066"/>
                <a:ext cx="11259403" cy="133741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42435" y="1918812"/>
                <a:ext cx="8306872" cy="1340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</m:sSub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rgbClr val="00B05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e>
                              </m:d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</m:sSub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2435" y="1918812"/>
                <a:ext cx="8306872" cy="13408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4221" y="3231651"/>
                <a:ext cx="11259403" cy="13408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𝑠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e>
                              </m:d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</m:sSub>
                                </m:den>
                              </m:f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………(8)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221" y="3231651"/>
                <a:ext cx="11259403" cy="134088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92458" y="4579706"/>
            <a:ext cx="11122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take the integral part,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92428" y="5055186"/>
                <a:ext cx="11022957" cy="7234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8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sz="28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8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𝑡h𝑒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2800" dirty="0" smtClean="0">
                    <a:solidFill>
                      <a:srgbClr val="00B0F0"/>
                    </a:solidFill>
                  </a:rPr>
                  <a:t>,</a:t>
                </a:r>
                <a:r>
                  <a:rPr lang="en-US" sz="2800" dirty="0" smtClean="0"/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then Eq. (8) becomes,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428" y="5055186"/>
                <a:ext cx="11022957" cy="723403"/>
              </a:xfrm>
              <a:prstGeom prst="rect">
                <a:avLst/>
              </a:prstGeom>
              <a:blipFill rotWithShape="0">
                <a:blip r:embed="rId5"/>
                <a:stretch>
                  <a:fillRect l="-830" b="-3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6078" y="5621919"/>
                <a:ext cx="7997781" cy="1122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ctrlPr>
                            <a:rPr lang="en-US" sz="240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f>
                                <m:fPr>
                                  <m:ctrlPr>
                                    <a:rPr lang="en-US" sz="240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40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400" b="0" i="1" smtClean="0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b="0" i="1" smtClean="0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p>
                                          <m:r>
                                            <a:rPr lang="en-US" sz="2400" b="0" i="1" smtClean="0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∴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𝑖𝑠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𝑓𝑜𝑟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𝑒𝑙𝑒𝑐𝑡𝑟𝑜𝑛</m:t>
                      </m:r>
                    </m:oMath>
                  </m:oMathPara>
                </a14:m>
                <a:endParaRPr lang="en-US" sz="24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6078" y="5621919"/>
                <a:ext cx="7997781" cy="11224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310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9" y="102585"/>
            <a:ext cx="115869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by applying integration by parts,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43552" y="825491"/>
                <a:ext cx="11655188" cy="126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269288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269288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269288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269288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  <m:r>
                                <a:rPr lang="en-US" sz="2400" i="1">
                                  <a:solidFill>
                                    <a:srgbClr val="269288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nary>
                                <m:naryPr>
                                  <m:chr m:val="∬"/>
                                  <m:limLoc m:val="undOvr"/>
                                  <m:subHide m:val="on"/>
                                  <m:supHide m:val="on"/>
                                  <m:ctrlP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𝜕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𝑆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solidFill>
                                                <a:srgbClr val="26928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26928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26928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rgbClr val="26928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𝑑𝑆</m:t>
                                      </m:r>
                                    </m:den>
                                  </m:f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n-US" sz="2400" i="1">
                                              <a:solidFill>
                                                <a:srgbClr val="26928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26928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269288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sz="2400" i="1">
                                                  <a:solidFill>
                                                    <a:srgbClr val="26928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sz="2400" i="1">
                                                  <a:solidFill>
                                                    <a:srgbClr val="269288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𝑆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sz="2400" i="1">
                                                  <a:solidFill>
                                                    <a:srgbClr val="269288"/>
                                                  </a:solidFill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𝛼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269288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sup>
                                  </m:sSup>
                                  <m:r>
                                    <a:rPr lang="en-US" sz="2400" i="1">
                                      <a:solidFill>
                                        <a:srgbClr val="269288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𝑑𝑆</m:t>
                                  </m:r>
                                </m:e>
                              </m:nary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52" y="825491"/>
                <a:ext cx="11655188" cy="126618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61665" y="2091671"/>
                <a:ext cx="11491415" cy="126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FF0066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d>
                                <m:dPr>
                                  <m:ctrlP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  <m:r>
                            <a:rPr lang="en-US" sz="2400" i="1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sSup>
                                        <m:sSupPr>
                                          <m:ctrlPr>
                                            <a:rPr lang="en-US" sz="2400" i="1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r>
                                            <a:rPr lang="en-US" sz="2400" i="1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FF0066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𝛼</m:t>
                                          </m:r>
                                        </m:sub>
                                      </m:sSub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  <m:r>
                                <a:rPr lang="en-US" sz="2400" i="1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  <m:t>𝑑𝑆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665" y="2091671"/>
                <a:ext cx="11491415" cy="126618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43552" y="3343033"/>
            <a:ext cx="11027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applying limits, we get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43552" y="3736099"/>
                <a:ext cx="11068334" cy="1106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………(9)</m:t>
                          </m:r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552" y="3736099"/>
                <a:ext cx="11068334" cy="110645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64024" y="4901394"/>
            <a:ext cx="11027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taking Plasma dispersion function,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64024" y="5568287"/>
                <a:ext cx="11027391" cy="7836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𝑍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00B0F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00B0F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00B0F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𝛼</m:t>
                                </m:r>
                              </m:sub>
                            </m:sSub>
                            <m:r>
                              <a:rPr lang="en-US" sz="2400" b="0" i="1" smtClean="0">
                                <a:solidFill>
                                  <a:srgbClr val="00B0F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den>
                        </m:f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𝑑𝑆</m:t>
                        </m:r>
                        <m:r>
                          <a:rPr lang="en-US" sz="2400" b="0" i="1" smtClean="0">
                            <a:solidFill>
                              <a:srgbClr val="00B0F0"/>
                            </a:solidFill>
                            <a:latin typeface="Cambria Math" panose="02040503050406030204" pitchFamily="18" charset="0"/>
                          </a:rPr>
                          <m:t>        </m:t>
                        </m:r>
                      </m:e>
                    </m:nary>
                  </m:oMath>
                </a14:m>
                <a:r>
                  <a:rPr lang="en-US" sz="2400" dirty="0" smtClean="0"/>
                  <a:t>    or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sz="2400" b="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991F8A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991F8A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991F8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solidFill>
                          <a:srgbClr val="991F8A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b="0" i="1" smtClean="0">
                                <a:solidFill>
                                  <a:srgbClr val="991F8A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solidFill>
                                  <a:srgbClr val="991F8A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e>
                        </m:rad>
                      </m:den>
                    </m:f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2400" b="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991F8A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en-US" sz="2400" b="0" i="1" smtClean="0">
                                        <a:solidFill>
                                          <a:srgbClr val="991F8A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991F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400" b="0" i="1" smtClean="0">
                                        <a:solidFill>
                                          <a:srgbClr val="991F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p>
                                    <m:r>
                                      <a:rPr lang="en-US" sz="2400" b="0" i="1" smtClean="0">
                                        <a:solidFill>
                                          <a:srgbClr val="991F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sz="2400" b="0" i="1" smtClean="0">
                                        <a:solidFill>
                                          <a:srgbClr val="991F8A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b="0" i="1" smtClean="0">
                                        <a:solidFill>
                                          <a:srgbClr val="991F8A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400" b="0" i="1" smtClean="0">
                                        <a:solidFill>
                                          <a:srgbClr val="991F8A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𝛼</m:t>
                                    </m:r>
                                  </m:sub>
                                </m:sSub>
                                <m: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solidFill>
                                      <a:srgbClr val="991F8A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b="0" i="1" smtClean="0">
                            <a:solidFill>
                              <a:srgbClr val="991F8A"/>
                            </a:solidFill>
                            <a:latin typeface="Cambria Math" panose="02040503050406030204" pitchFamily="18" charset="0"/>
                          </a:rPr>
                          <m:t>𝑑𝑆</m:t>
                        </m:r>
                      </m:e>
                    </m:nary>
                  </m:oMath>
                </a14:m>
                <a:endParaRPr lang="en-US" sz="2400" dirty="0">
                  <a:solidFill>
                    <a:srgbClr val="991F8A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024" y="5568287"/>
                <a:ext cx="11027391" cy="783676"/>
              </a:xfrm>
              <a:prstGeom prst="rect">
                <a:avLst/>
              </a:prstGeom>
              <a:blipFill rotWithShape="0">
                <a:blip r:embed="rId5"/>
                <a:stretch>
                  <a:fillRect b="-7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527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897" y="63554"/>
            <a:ext cx="1157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So, Eq. (9) becomes equal to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369713" y="282926"/>
                <a:ext cx="7147774" cy="1106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0070C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………(9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sz="2400" b="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713" y="282926"/>
                <a:ext cx="7147774" cy="1106457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13897" y="1425688"/>
            <a:ext cx="1157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we have two conditions,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3897" y="1910652"/>
                <a:ext cx="115733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≪1 </m:t>
                    </m:r>
                  </m:oMath>
                </a14:m>
                <a:r>
                  <a:rPr lang="en-US" sz="2400" dirty="0" smtClean="0">
                    <a:solidFill>
                      <a:srgbClr val="FF0066"/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for low frequency wave i.e.,ion wave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; </m:t>
                    </m:r>
                    <m:sSub>
                      <m:sSubPr>
                        <m:ctrlP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2400" i="1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≫1 </m:t>
                    </m:r>
                  </m:oMath>
                </a14:m>
                <a:r>
                  <a:rPr lang="en-US" sz="2400" dirty="0" smtClean="0">
                    <a:solidFill>
                      <a:srgbClr val="FF0066"/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for high frequency wave i.e., electron wave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7" y="1910652"/>
                <a:ext cx="11573301" cy="830997"/>
              </a:xfrm>
              <a:prstGeom prst="rect">
                <a:avLst/>
              </a:prstGeom>
              <a:blipFill rotWithShape="0">
                <a:blip r:embed="rId3"/>
                <a:stretch>
                  <a:fillRect l="-790" t="-6569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3898" y="2751517"/>
                <a:ext cx="11573301" cy="6332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Here, we take high frequency wave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400" i="1" smtClean="0">
                            <a:solidFill>
                              <a:srgbClr val="FF006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sub>
                    </m:sSub>
                    <m:r>
                      <a:rPr lang="en-US" sz="240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400" b="0" i="1" smtClean="0">
                        <a:solidFill>
                          <a:srgbClr val="FF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en-US" sz="2400" dirty="0" smtClean="0">
                    <a:solidFill>
                      <a:srgbClr val="FF0066"/>
                    </a:solidFill>
                  </a:rPr>
                  <a:t> </a:t>
                </a:r>
                <a:r>
                  <a:rPr lang="en-US" sz="2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which means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b>
                          <m:sSubPr>
                            <m:ctrlP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𝑡h𝑒</m:t>
                            </m:r>
                          </m:sub>
                        </m:sSub>
                      </m:den>
                    </m:f>
                    <m:r>
                      <a:rPr lang="en-US" sz="240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≫</m:t>
                    </m:r>
                    <m:r>
                      <a:rPr lang="en-US" sz="2400" b="0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400" dirty="0" smtClean="0">
                    <a:solidFill>
                      <a:srgbClr val="0070C0"/>
                    </a:solidFill>
                  </a:rPr>
                  <a:t> </a:t>
                </a:r>
                <a:endParaRPr lang="en-US" sz="24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8" y="2751517"/>
                <a:ext cx="11573301" cy="633250"/>
              </a:xfrm>
              <a:prstGeom prst="rect">
                <a:avLst/>
              </a:prstGeom>
              <a:blipFill rotWithShape="0">
                <a:blip r:embed="rId4"/>
                <a:stretch>
                  <a:fillRect l="-790" t="-962"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13897" y="3258387"/>
            <a:ext cx="11573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this condition, a series expansion of the plasma dispersion function is: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3899" y="5008728"/>
                <a:ext cx="11573301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𝛼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sz="240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sz="2400" i="1" smtClean="0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sSub>
                                        <m:sSubPr>
                                          <m:ctrlP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</m:den>
                                  </m:f>
                                  <m:r>
                                    <a:rPr lang="en-US" sz="2400" i="1">
                                      <a:solidFill>
                                        <a:srgbClr val="7030A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f>
                                    <m:fPr>
                                      <m:ctrlP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2400" i="1">
                                          <a:solidFill>
                                            <a:srgbClr val="7030A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sSubSup>
                                        <m:sSubSupPr>
                                          <m:ctrlP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  <m:sup>
                                          <m:r>
                                            <a:rPr lang="en-US" sz="2400" i="1">
                                              <a:solidFill>
                                                <a:srgbClr val="7030A0"/>
                                              </a:solidFill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bSup>
                                    </m:den>
                                  </m:f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899" y="5008728"/>
                <a:ext cx="11573301" cy="92217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26021" y="5884946"/>
                <a:ext cx="11573301" cy="7961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FF33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FF33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</m:sup>
                          </m:sSubSup>
                          <m: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i="1">
                              <a:solidFill>
                                <a:srgbClr val="FF33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(−3)</m:t>
                          </m:r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FF33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−4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021" y="5884946"/>
                <a:ext cx="11573301" cy="79611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931832" y="3774708"/>
                <a:ext cx="8693238" cy="924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  <m:d>
                        <m:dPr>
                          <m:ctrlP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ad>
                        <m:radPr>
                          <m:degHide m:val="on"/>
                          <m:ctrlP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</m:rad>
                      <m:sSup>
                        <m:sSupPr>
                          <m:ctrlP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sSubSup>
                            <m:sSubSup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𝛼</m:t>
                              </m:r>
                            </m:sub>
                            <m:sup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sup>
                      </m:sSup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en-US" sz="240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rgbClr val="00B05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+……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………(10)</m:t>
                      </m:r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832" y="3774708"/>
                <a:ext cx="8693238" cy="92416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13897" y="4574795"/>
            <a:ext cx="8624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Now taking derivative of Eq. (10),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53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54842" y="125015"/>
                <a:ext cx="11423176" cy="9142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𝑍</m:t>
                          </m:r>
                        </m:e>
                        <m:sup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rgbClr val="00B0F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i="1">
                                  <a:solidFill>
                                    <a:srgbClr val="00B0F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i="1">
                                      <a:solidFill>
                                        <a:srgbClr val="00B0F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2400" i="1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400" b="0" i="1" smtClean="0">
                              <a:solidFill>
                                <a:srgbClr val="00B0F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……</m:t>
                          </m:r>
                        </m:e>
                      </m:d>
                    </m:oMath>
                  </m:oMathPara>
                </a14:m>
                <a:endParaRPr lang="en-US" sz="2400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42" y="125015"/>
                <a:ext cx="11423176" cy="9142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300250" y="1039240"/>
            <a:ext cx="11532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this value in Eq. (9a),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72954" y="1496850"/>
                <a:ext cx="11586949" cy="1106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sz="240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40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sz="240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en-US" sz="240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US" sz="240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FF0066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𝛼</m:t>
                                      </m:r>
                                    </m:sub>
                                  </m:sSub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𝑑𝑆</m:t>
                          </m:r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FF0066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FF0066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FF0066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>
                  <a:solidFill>
                    <a:srgbClr val="FF0066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954" y="1496850"/>
                <a:ext cx="11586949" cy="110645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300250" y="2553656"/>
            <a:ext cx="11273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this value in the integral of Eq. (3a)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0250" y="3094810"/>
                <a:ext cx="11300346" cy="9374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−2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991F8A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991F8A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991F8A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rgbClr val="991F8A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rgbClr val="991F8A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250" y="3094810"/>
                <a:ext cx="11300346" cy="93743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6256" y="4167374"/>
                <a:ext cx="11273051" cy="126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rgbClr val="339933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sup>
                          </m:sSup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2400" b="0" i="1" smtClean="0">
                              <a:solidFill>
                                <a:srgbClr val="3399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bSup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rgbClr val="339933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rgbClr val="339933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0" i="1" smtClean="0">
                          <a:solidFill>
                            <a:srgbClr val="339933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rgbClr val="339933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56" y="4167374"/>
                <a:ext cx="11273051" cy="126618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6256" y="5433554"/>
                <a:ext cx="11300346" cy="12661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1−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𝑝𝑒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  <m:sup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𝑡h𝑒</m:t>
                              </m:r>
                            </m:sub>
                            <m:sup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sSup>
                            <m:sSup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b="0" i="1" smtClean="0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den>
                              </m:f>
                            </m:sup>
                          </m:sSup>
                          <m:r>
                            <a:rPr lang="en-US" sz="2400" b="0" i="1" smtClean="0">
                              <a:solidFill>
                                <a:schemeClr val="accent2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sSubSup>
                                <m:sSubSup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𝑡h𝑒</m:t>
                                  </m:r>
                                </m:sub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num>
                            <m:den>
                              <m:sSup>
                                <m:sSupPr>
                                  <m:ctrlP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𝜔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solidFill>
                                    <a:schemeClr val="accent2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𝑘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bSup>
                                    <m:sSubSupPr>
                                      <m:ctrlP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𝑉</m:t>
                                      </m:r>
                                    </m:e>
                                    <m:sub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𝑡h𝑒</m:t>
                                      </m:r>
                                    </m:sub>
                                    <m:sup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bSup>
                                </m:num>
                                <m:den>
                                  <m:r>
                                    <a:rPr lang="en-US" sz="2400" i="1">
                                      <a:solidFill>
                                        <a:schemeClr val="accent2">
                                          <a:lumMod val="75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sSup>
                                    <m:sSupPr>
                                      <m:ctrlP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𝜔</m:t>
                                      </m:r>
                                    </m:e>
                                    <m:sup>
                                      <m:r>
                                        <a:rPr lang="en-US" sz="2400" i="1">
                                          <a:solidFill>
                                            <a:schemeClr val="accent2">
                                              <a:lumMod val="75000"/>
                                            </a:schemeClr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d>
                      <m:r>
                        <a:rPr lang="en-US" sz="2400" b="0" i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400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256" y="5433554"/>
                <a:ext cx="11300346" cy="126618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2499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1457</TotalTime>
  <Words>539</Words>
  <Application>Microsoft Office PowerPoint</Application>
  <PresentationFormat>Widescreen</PresentationFormat>
  <Paragraphs>94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</dc:creator>
  <cp:lastModifiedBy>Windows User</cp:lastModifiedBy>
  <cp:revision>62</cp:revision>
  <dcterms:created xsi:type="dcterms:W3CDTF">2020-05-01T21:29:28Z</dcterms:created>
  <dcterms:modified xsi:type="dcterms:W3CDTF">2020-05-07T11:42:06Z</dcterms:modified>
</cp:coreProperties>
</file>