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6"/>
          <p:cNvSpPr>
            <a:spLocks noGrp="1"/>
          </p:cNvSpPr>
          <p:nvPr>
            <p:ph type="title"/>
          </p:nvPr>
        </p:nvSpPr>
        <p:spPr>
          <a:xfrm>
            <a:off x="838200" y="2766219"/>
            <a:ext cx="10515600" cy="1325563"/>
          </a:xfrm>
          <a:prstGeom prst="rect">
            <a:avLst/>
          </a:prstGeom>
        </p:spPr>
        <p:txBody>
          <a:bodyPr lIns="0" tIns="0" rIns="0" bIns="0" anchor="ctr" anchorCtr="0"/>
          <a:lstStyle>
            <a:lvl1pPr algn="ctr">
              <a:defRPr sz="5400" b="1">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61993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90171" y="957943"/>
            <a:ext cx="10047514" cy="587602"/>
          </a:xfrm>
          <a:prstGeom prst="rect">
            <a:avLst/>
          </a:prstGeom>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1190625" y="1770063"/>
            <a:ext cx="10047288" cy="4587875"/>
          </a:xfrm>
          <a:prstGeom prst="rect">
            <a:avLst/>
          </a:prstGeom>
        </p:spPr>
        <p:txBody>
          <a:bodyPr/>
          <a:lstStyle/>
          <a:p>
            <a:pPr lvl="0"/>
            <a:r>
              <a:rPr lang="en-US" dirty="0" smtClean="0"/>
              <a:t>Edit Master text styles</a:t>
            </a:r>
          </a:p>
          <a:p>
            <a:pPr lvl="1"/>
            <a:r>
              <a:rPr lang="en-US" dirty="0" smtClean="0"/>
              <a:t>Second level</a:t>
            </a:r>
          </a:p>
        </p:txBody>
      </p:sp>
    </p:spTree>
    <p:extLst>
      <p:ext uri="{BB962C8B-B14F-4D97-AF65-F5344CB8AC3E}">
        <p14:creationId xmlns:p14="http://schemas.microsoft.com/office/powerpoint/2010/main" val="773141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ight Triangle 6"/>
          <p:cNvSpPr/>
          <p:nvPr userDrawn="1"/>
        </p:nvSpPr>
        <p:spPr>
          <a:xfrm rot="5400000">
            <a:off x="-736980" y="736979"/>
            <a:ext cx="2893326" cy="141936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userDrawn="1"/>
        </p:nvSpPr>
        <p:spPr>
          <a:xfrm rot="5400000">
            <a:off x="-1" y="0"/>
            <a:ext cx="1419367" cy="1419367"/>
          </a:xfrm>
          <a:prstGeom prst="r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p:cNvSpPr/>
          <p:nvPr userDrawn="1"/>
        </p:nvSpPr>
        <p:spPr>
          <a:xfrm rot="16200000">
            <a:off x="11572165" y="6238163"/>
            <a:ext cx="661916" cy="577755"/>
          </a:xfrm>
          <a:prstGeom prst="rtTriangle">
            <a:avLst/>
          </a:prstGeom>
          <a:solidFill>
            <a:schemeClr val="accent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3567825"/>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2" y="1066800"/>
            <a:ext cx="10584976" cy="4439799"/>
          </a:xfrm>
        </p:spPr>
        <p:txBody>
          <a:bodyPr/>
          <a:lstStyle/>
          <a:p>
            <a:r>
              <a:rPr lang="en-US" sz="4800" dirty="0" smtClean="0">
                <a:solidFill>
                  <a:srgbClr val="FF0000"/>
                </a:solidFill>
              </a:rPr>
              <a:t>Streaming Instabilities</a:t>
            </a:r>
            <a:r>
              <a:rPr lang="en-US" sz="4800" dirty="0" smtClean="0"/>
              <a:t/>
            </a:r>
            <a:br>
              <a:rPr lang="en-US" sz="4800" dirty="0" smtClean="0"/>
            </a:br>
            <a:endParaRPr lang="en-US" sz="4800"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5587" b="20042"/>
          <a:stretch/>
        </p:blipFill>
        <p:spPr>
          <a:xfrm>
            <a:off x="9871454" y="220639"/>
            <a:ext cx="2143125" cy="1160060"/>
          </a:xfrm>
          <a:prstGeom prst="rect">
            <a:avLst/>
          </a:prstGeom>
        </p:spPr>
      </p:pic>
      <p:sp>
        <p:nvSpPr>
          <p:cNvPr id="4" name="TextBox 3"/>
          <p:cNvSpPr txBox="1"/>
          <p:nvPr/>
        </p:nvSpPr>
        <p:spPr>
          <a:xfrm>
            <a:off x="2388358" y="3725839"/>
            <a:ext cx="8352430" cy="523220"/>
          </a:xfrm>
          <a:prstGeom prst="rect">
            <a:avLst/>
          </a:prstGeom>
          <a:noFill/>
        </p:spPr>
        <p:txBody>
          <a:bodyPr wrap="square" rtlCol="0">
            <a:spAutoFit/>
          </a:bodyPr>
          <a:lstStyle/>
          <a:p>
            <a:pPr algn="ctr"/>
            <a:r>
              <a:rPr lang="en-US" sz="2800" dirty="0" smtClean="0">
                <a:solidFill>
                  <a:schemeClr val="accent6"/>
                </a:solidFill>
              </a:rPr>
              <a:t>Lecture by: </a:t>
            </a:r>
            <a:r>
              <a:rPr lang="en-US" sz="2800" b="1" dirty="0" smtClean="0">
                <a:solidFill>
                  <a:schemeClr val="accent6"/>
                </a:solidFill>
              </a:rPr>
              <a:t>Dr. Rozina Chaudhary</a:t>
            </a:r>
            <a:endParaRPr lang="en-US" sz="2800" b="1" dirty="0">
              <a:solidFill>
                <a:schemeClr val="accent6"/>
              </a:solidFill>
            </a:endParaRPr>
          </a:p>
        </p:txBody>
      </p:sp>
      <p:sp>
        <p:nvSpPr>
          <p:cNvPr id="5" name="TextBox 4"/>
          <p:cNvSpPr txBox="1"/>
          <p:nvPr/>
        </p:nvSpPr>
        <p:spPr>
          <a:xfrm>
            <a:off x="2347415" y="4544704"/>
            <a:ext cx="8475260" cy="461665"/>
          </a:xfrm>
          <a:prstGeom prst="rect">
            <a:avLst/>
          </a:prstGeom>
          <a:noFill/>
        </p:spPr>
        <p:txBody>
          <a:bodyPr wrap="square" rtlCol="0">
            <a:spAutoFit/>
          </a:bodyPr>
          <a:lstStyle/>
          <a:p>
            <a:pPr algn="ctr"/>
            <a:r>
              <a:rPr lang="en-US" sz="2400" dirty="0" smtClean="0">
                <a:solidFill>
                  <a:srgbClr val="7030A0"/>
                </a:solidFill>
              </a:rPr>
              <a:t>Lahore College For Women University, Lahore.</a:t>
            </a:r>
            <a:endParaRPr lang="en-US" sz="2400" dirty="0">
              <a:solidFill>
                <a:srgbClr val="7030A0"/>
              </a:solidFill>
            </a:endParaRPr>
          </a:p>
        </p:txBody>
      </p:sp>
    </p:spTree>
    <p:extLst>
      <p:ext uri="{BB962C8B-B14F-4D97-AF65-F5344CB8AC3E}">
        <p14:creationId xmlns:p14="http://schemas.microsoft.com/office/powerpoint/2010/main" val="2081723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945" y="490235"/>
            <a:ext cx="10047514" cy="587602"/>
          </a:xfrm>
        </p:spPr>
        <p:txBody>
          <a:bodyPr/>
          <a:lstStyle/>
          <a:p>
            <a:pPr algn="ctr"/>
            <a:r>
              <a:rPr lang="en-US" b="1" dirty="0" smtClean="0">
                <a:solidFill>
                  <a:schemeClr val="accent6"/>
                </a:solidFill>
              </a:rPr>
              <a:t>Streaming Instabilities</a:t>
            </a:r>
            <a:endParaRPr lang="en-US" b="1" dirty="0">
              <a:solidFill>
                <a:schemeClr val="accent6"/>
              </a:solidFill>
            </a:endParaRP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0"/>
              </p:nvPr>
            </p:nvSpPr>
            <p:spPr>
              <a:xfrm>
                <a:off x="1310185" y="1236160"/>
                <a:ext cx="9927274" cy="3272115"/>
              </a:xfrm>
            </p:spPr>
            <p:txBody>
              <a:bodyPr/>
              <a:lstStyle/>
              <a:p>
                <a:pPr marL="0" indent="0">
                  <a:buNone/>
                </a:pPr>
                <a:r>
                  <a:rPr lang="en-US" sz="2400" dirty="0" smtClean="0"/>
                  <a:t>In this case, either a beam of energetic particles travels through the plasma, or a current is driven through the plasma so that the different species have drifts relative to one another. The drift energy is used to excite waves, and oscillate energy is gained at the expense of the drift energy in the unperturbed state.</a:t>
                </a:r>
              </a:p>
              <a:p>
                <a:pPr marL="0" indent="0">
                  <a:buNone/>
                </a:pPr>
                <a:r>
                  <a:rPr lang="en-US" sz="2400" dirty="0" smtClean="0"/>
                  <a:t>As a simple example of a streaming instability, consider a uniform plasma in which the ions are stationary and the electrons have a velocity </a:t>
                </a:r>
                <a14:m>
                  <m:oMath xmlns:m="http://schemas.openxmlformats.org/officeDocument/2006/math">
                    <m:sSub>
                      <m:sSubPr>
                        <m:ctrlPr>
                          <a:rPr lang="en-US"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𝑽</m:t>
                        </m:r>
                      </m:e>
                      <m:sub>
                        <m:r>
                          <a:rPr lang="en-US" sz="2400" b="1" i="1" smtClean="0">
                            <a:solidFill>
                              <a:srgbClr val="FF0000"/>
                            </a:solidFill>
                            <a:latin typeface="Cambria Math" panose="02040503050406030204" pitchFamily="18" charset="0"/>
                          </a:rPr>
                          <m:t>𝟎</m:t>
                        </m:r>
                      </m:sub>
                    </m:sSub>
                    <m:r>
                      <a:rPr lang="en-US" sz="2400" b="0" i="1" smtClean="0">
                        <a:latin typeface="Cambria Math" panose="02040503050406030204" pitchFamily="18" charset="0"/>
                      </a:rPr>
                      <m:t> </m:t>
                    </m:r>
                  </m:oMath>
                </a14:m>
                <a:r>
                  <a:rPr lang="en-US" sz="2400" dirty="0" smtClean="0"/>
                  <a:t>relative to the ions. That is, the observer is in the frame moving with the “streams” of ions. Let the plasma be cold </a:t>
                </a:r>
                <a14:m>
                  <m:oMath xmlns:m="http://schemas.openxmlformats.org/officeDocument/2006/math">
                    <m:d>
                      <m:dPr>
                        <m:ctrlPr>
                          <a:rPr lang="en-US" sz="2400" b="0" i="1" smtClean="0">
                            <a:solidFill>
                              <a:srgbClr val="FF0000"/>
                            </a:solidFill>
                            <a:latin typeface="Cambria Math" panose="02040503050406030204" pitchFamily="18" charset="0"/>
                          </a:rPr>
                        </m:ctrlPr>
                      </m:dPr>
                      <m:e>
                        <m:r>
                          <a:rPr lang="en-US" sz="2400" b="0" i="1" smtClean="0">
                            <a:solidFill>
                              <a:srgbClr val="FF0000"/>
                            </a:solidFill>
                            <a:latin typeface="Cambria Math" panose="02040503050406030204" pitchFamily="18" charset="0"/>
                          </a:rPr>
                          <m:t>𝐾</m:t>
                        </m:r>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𝑇</m:t>
                            </m:r>
                          </m:e>
                          <m:sub>
                            <m:r>
                              <a:rPr lang="en-US" sz="2400" b="0" i="1" smtClean="0">
                                <a:solidFill>
                                  <a:srgbClr val="FF0000"/>
                                </a:solidFill>
                                <a:latin typeface="Cambria Math" panose="02040503050406030204" pitchFamily="18" charset="0"/>
                              </a:rPr>
                              <m:t>𝑒</m:t>
                            </m:r>
                          </m:sub>
                        </m:sSub>
                        <m:r>
                          <a:rPr lang="en-US" sz="2400" b="0" i="1" smtClean="0">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𝐾</m:t>
                        </m:r>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𝑇</m:t>
                            </m:r>
                          </m:e>
                          <m:sub>
                            <m:r>
                              <a:rPr lang="en-US" sz="2400" b="0" i="1" smtClean="0">
                                <a:solidFill>
                                  <a:srgbClr val="FF0000"/>
                                </a:solidFill>
                                <a:latin typeface="Cambria Math" panose="02040503050406030204" pitchFamily="18" charset="0"/>
                              </a:rPr>
                              <m:t>𝑖</m:t>
                            </m:r>
                          </m:sub>
                        </m:sSub>
                        <m:r>
                          <a:rPr lang="en-US" sz="2400" b="0" i="1" smtClean="0">
                            <a:solidFill>
                              <a:srgbClr val="FF0000"/>
                            </a:solidFill>
                            <a:latin typeface="Cambria Math" panose="02040503050406030204" pitchFamily="18" charset="0"/>
                          </a:rPr>
                          <m:t>=0</m:t>
                        </m:r>
                      </m:e>
                    </m:d>
                    <m:r>
                      <a:rPr lang="en-US" sz="2400" b="0" i="1" smtClean="0">
                        <a:solidFill>
                          <a:srgbClr val="FF0000"/>
                        </a:solidFill>
                        <a:latin typeface="Cambria Math" panose="02040503050406030204" pitchFamily="18" charset="0"/>
                      </a:rPr>
                      <m:t>,</m:t>
                    </m:r>
                  </m:oMath>
                </a14:m>
                <a:r>
                  <a:rPr lang="en-US" sz="2400" b="0" dirty="0" smtClean="0">
                    <a:solidFill>
                      <a:srgbClr val="FF0000"/>
                    </a:solidFill>
                  </a:rPr>
                  <a:t> </a:t>
                </a:r>
                <a:r>
                  <a:rPr lang="en-US" sz="2400" b="0" dirty="0" smtClean="0"/>
                  <a:t>and let there be no magnetic field </a:t>
                </a:r>
                <a14:m>
                  <m:oMath xmlns:m="http://schemas.openxmlformats.org/officeDocument/2006/math">
                    <m:d>
                      <m:dPr>
                        <m:ctrlPr>
                          <a:rPr lang="en-US" sz="2400" b="0" i="1" smtClean="0">
                            <a:solidFill>
                              <a:srgbClr val="FF0000"/>
                            </a:solidFill>
                            <a:latin typeface="Cambria Math" panose="02040503050406030204" pitchFamily="18" charset="0"/>
                          </a:rPr>
                        </m:ctrlPr>
                      </m:dPr>
                      <m:e>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𝐵</m:t>
                            </m:r>
                          </m:e>
                          <m:sub>
                            <m:r>
                              <a:rPr lang="en-US" sz="2400" b="0" i="1" smtClean="0">
                                <a:solidFill>
                                  <a:srgbClr val="FF0000"/>
                                </a:solidFill>
                                <a:latin typeface="Cambria Math" panose="02040503050406030204" pitchFamily="18" charset="0"/>
                              </a:rPr>
                              <m:t>0</m:t>
                            </m:r>
                          </m:sub>
                        </m:sSub>
                        <m:r>
                          <a:rPr lang="en-US" sz="2400" b="0" i="1" smtClean="0">
                            <a:solidFill>
                              <a:srgbClr val="FF0000"/>
                            </a:solidFill>
                            <a:latin typeface="Cambria Math" panose="02040503050406030204" pitchFamily="18" charset="0"/>
                          </a:rPr>
                          <m:t>=0</m:t>
                        </m:r>
                      </m:e>
                    </m:d>
                    <m:r>
                      <a:rPr lang="en-US" sz="2400" b="0" i="1" smtClean="0">
                        <a:latin typeface="Cambria Math" panose="02040503050406030204" pitchFamily="18" charset="0"/>
                      </a:rPr>
                      <m:t>.  </m:t>
                    </m:r>
                  </m:oMath>
                </a14:m>
                <a:endParaRPr lang="en-US" sz="2400" b="0" dirty="0" smtClean="0"/>
              </a:p>
            </p:txBody>
          </p:sp>
        </mc:Choice>
        <mc:Fallback xmlns="">
          <p:sp>
            <p:nvSpPr>
              <p:cNvPr id="3" name="Text Placeholder 2"/>
              <p:cNvSpPr>
                <a:spLocks noGrp="1" noRot="1" noChangeAspect="1" noMove="1" noResize="1" noEditPoints="1" noAdjustHandles="1" noChangeArrowheads="1" noChangeShapeType="1" noTextEdit="1"/>
              </p:cNvSpPr>
              <p:nvPr>
                <p:ph type="body" sz="quarter" idx="10"/>
              </p:nvPr>
            </p:nvSpPr>
            <p:spPr>
              <a:xfrm>
                <a:off x="1310185" y="1236160"/>
                <a:ext cx="9927274" cy="3272115"/>
              </a:xfrm>
              <a:blipFill>
                <a:blip r:embed="rId2"/>
                <a:stretch>
                  <a:fillRect l="-983" t="-2607" r="-1167" b="-1490"/>
                </a:stretch>
              </a:blipFill>
            </p:spPr>
            <p:txBody>
              <a:bodyPr/>
              <a:lstStyle/>
              <a:p>
                <a:r>
                  <a:rPr lang="en-US">
                    <a:noFill/>
                  </a:rPr>
                  <a:t> </a:t>
                </a:r>
              </a:p>
            </p:txBody>
          </p:sp>
        </mc:Fallback>
      </mc:AlternateContent>
      <p:sp>
        <p:nvSpPr>
          <p:cNvPr id="4" name="TextBox 3"/>
          <p:cNvSpPr txBox="1"/>
          <p:nvPr/>
        </p:nvSpPr>
        <p:spPr>
          <a:xfrm>
            <a:off x="1309959" y="4522638"/>
            <a:ext cx="9772023" cy="738664"/>
          </a:xfrm>
          <a:prstGeom prst="rect">
            <a:avLst/>
          </a:prstGeom>
          <a:noFill/>
        </p:spPr>
        <p:txBody>
          <a:bodyPr wrap="square" rtlCol="0">
            <a:spAutoFit/>
          </a:bodyPr>
          <a:lstStyle/>
          <a:p>
            <a:r>
              <a:rPr lang="en-US" sz="2400" dirty="0"/>
              <a:t>Linearized equation of motion for electron is,</a:t>
            </a:r>
          </a:p>
          <a:p>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1310185" y="4923240"/>
                <a:ext cx="9927274" cy="9221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7030A0"/>
                              </a:solidFill>
                              <a:latin typeface="Cambria Math" panose="02040503050406030204" pitchFamily="18" charset="0"/>
                            </a:rPr>
                          </m:ctrlPr>
                        </m:sSubPr>
                        <m:e>
                          <m:r>
                            <a:rPr lang="en-US" sz="2400" i="1">
                              <a:solidFill>
                                <a:srgbClr val="7030A0"/>
                              </a:solidFill>
                              <a:latin typeface="Cambria Math" panose="02040503050406030204" pitchFamily="18" charset="0"/>
                            </a:rPr>
                            <m:t>𝑚</m:t>
                          </m:r>
                        </m:e>
                        <m:sub>
                          <m:r>
                            <a:rPr lang="en-US" sz="2400" i="1">
                              <a:solidFill>
                                <a:srgbClr val="7030A0"/>
                              </a:solidFill>
                              <a:latin typeface="Cambria Math" panose="02040503050406030204" pitchFamily="18" charset="0"/>
                            </a:rPr>
                            <m:t>𝑒</m:t>
                          </m:r>
                        </m:sub>
                      </m:sSub>
                      <m:sSub>
                        <m:sSubPr>
                          <m:ctrlPr>
                            <a:rPr lang="en-US" sz="2400" i="1">
                              <a:solidFill>
                                <a:srgbClr val="7030A0"/>
                              </a:solidFill>
                              <a:latin typeface="Cambria Math" panose="02040503050406030204" pitchFamily="18" charset="0"/>
                            </a:rPr>
                          </m:ctrlPr>
                        </m:sSubPr>
                        <m:e>
                          <m:r>
                            <a:rPr lang="en-US" sz="2400" i="1">
                              <a:solidFill>
                                <a:srgbClr val="7030A0"/>
                              </a:solidFill>
                              <a:latin typeface="Cambria Math" panose="02040503050406030204" pitchFamily="18" charset="0"/>
                            </a:rPr>
                            <m:t>𝑛</m:t>
                          </m:r>
                        </m:e>
                        <m:sub>
                          <m:r>
                            <a:rPr lang="en-US" sz="2400" i="1">
                              <a:solidFill>
                                <a:srgbClr val="7030A0"/>
                              </a:solidFill>
                              <a:latin typeface="Cambria Math" panose="02040503050406030204" pitchFamily="18" charset="0"/>
                            </a:rPr>
                            <m:t>0</m:t>
                          </m:r>
                        </m:sub>
                      </m:sSub>
                      <m:d>
                        <m:dPr>
                          <m:ctrlPr>
                            <a:rPr lang="en-US" sz="2400" i="1">
                              <a:solidFill>
                                <a:srgbClr val="7030A0"/>
                              </a:solidFill>
                              <a:latin typeface="Cambria Math" panose="02040503050406030204" pitchFamily="18" charset="0"/>
                            </a:rPr>
                          </m:ctrlPr>
                        </m:dPr>
                        <m:e>
                          <m:f>
                            <m:fPr>
                              <m:ctrlPr>
                                <a:rPr lang="en-US" sz="2400" i="1">
                                  <a:solidFill>
                                    <a:srgbClr val="7030A0"/>
                                  </a:solidFill>
                                  <a:latin typeface="Cambria Math" panose="02040503050406030204" pitchFamily="18" charset="0"/>
                                </a:rPr>
                              </m:ctrlPr>
                            </m:fPr>
                            <m:num>
                              <m:r>
                                <a:rPr lang="en-US" sz="2400" i="1">
                                  <a:solidFill>
                                    <a:srgbClr val="7030A0"/>
                                  </a:solidFill>
                                  <a:latin typeface="Cambria Math" panose="02040503050406030204" pitchFamily="18" charset="0"/>
                                  <a:ea typeface="Cambria Math" panose="02040503050406030204" pitchFamily="18" charset="0"/>
                                </a:rPr>
                                <m:t>𝜕</m:t>
                              </m:r>
                            </m:num>
                            <m:den>
                              <m:r>
                                <a:rPr lang="en-US" sz="2400" i="1">
                                  <a:solidFill>
                                    <a:srgbClr val="7030A0"/>
                                  </a:solidFill>
                                  <a:latin typeface="Cambria Math" panose="02040503050406030204" pitchFamily="18" charset="0"/>
                                  <a:ea typeface="Cambria Math" panose="02040503050406030204" pitchFamily="18" charset="0"/>
                                </a:rPr>
                                <m:t>𝜕</m:t>
                              </m:r>
                              <m:r>
                                <a:rPr lang="en-US" sz="2400" i="1">
                                  <a:solidFill>
                                    <a:srgbClr val="7030A0"/>
                                  </a:solidFill>
                                  <a:latin typeface="Cambria Math" panose="02040503050406030204" pitchFamily="18" charset="0"/>
                                  <a:ea typeface="Cambria Math" panose="02040503050406030204" pitchFamily="18" charset="0"/>
                                </a:rPr>
                                <m:t>𝑡</m:t>
                              </m:r>
                            </m:den>
                          </m:f>
                          <m:r>
                            <a:rPr lang="en-US" sz="2400" i="1">
                              <a:solidFill>
                                <a:srgbClr val="7030A0"/>
                              </a:solidFill>
                              <a:latin typeface="Cambria Math" panose="02040503050406030204" pitchFamily="18" charset="0"/>
                            </a:rPr>
                            <m:t>+</m:t>
                          </m:r>
                          <m:sSub>
                            <m:sSubPr>
                              <m:ctrlPr>
                                <a:rPr lang="en-US" sz="2400" i="1">
                                  <a:solidFill>
                                    <a:srgbClr val="7030A0"/>
                                  </a:solidFill>
                                  <a:latin typeface="Cambria Math" panose="02040503050406030204" pitchFamily="18" charset="0"/>
                                </a:rPr>
                              </m:ctrlPr>
                            </m:sSubPr>
                            <m:e>
                              <m:r>
                                <a:rPr lang="en-US" sz="2400" i="1">
                                  <a:solidFill>
                                    <a:srgbClr val="7030A0"/>
                                  </a:solidFill>
                                  <a:latin typeface="Cambria Math" panose="02040503050406030204" pitchFamily="18" charset="0"/>
                                </a:rPr>
                                <m:t>𝑉</m:t>
                              </m:r>
                            </m:e>
                            <m:sub>
                              <m:r>
                                <a:rPr lang="en-US" sz="2400" i="1">
                                  <a:solidFill>
                                    <a:srgbClr val="7030A0"/>
                                  </a:solidFill>
                                  <a:latin typeface="Cambria Math" panose="02040503050406030204" pitchFamily="18" charset="0"/>
                                </a:rPr>
                                <m:t>0</m:t>
                              </m:r>
                            </m:sub>
                          </m:sSub>
                          <m:r>
                            <a:rPr lang="en-US" sz="2400" i="1">
                              <a:solidFill>
                                <a:srgbClr val="7030A0"/>
                              </a:solidFill>
                              <a:latin typeface="Cambria Math" panose="02040503050406030204" pitchFamily="18" charset="0"/>
                            </a:rPr>
                            <m:t>.</m:t>
                          </m:r>
                          <m:r>
                            <a:rPr lang="en-US" sz="2400" b="1" i="1">
                              <a:solidFill>
                                <a:srgbClr val="7030A0"/>
                              </a:solidFill>
                              <a:latin typeface="Cambria Math" panose="02040503050406030204" pitchFamily="18" charset="0"/>
                              <a:ea typeface="Cambria Math" panose="02040503050406030204" pitchFamily="18" charset="0"/>
                            </a:rPr>
                            <m:t>𝜵</m:t>
                          </m:r>
                        </m:e>
                      </m:d>
                      <m:sSub>
                        <m:sSubPr>
                          <m:ctrlPr>
                            <a:rPr lang="en-US" sz="2400" b="1" i="1">
                              <a:solidFill>
                                <a:srgbClr val="7030A0"/>
                              </a:solidFill>
                              <a:latin typeface="Cambria Math" panose="02040503050406030204" pitchFamily="18" charset="0"/>
                            </a:rPr>
                          </m:ctrlPr>
                        </m:sSubPr>
                        <m:e>
                          <m:r>
                            <a:rPr lang="en-US" sz="2400" b="1" i="1">
                              <a:solidFill>
                                <a:srgbClr val="7030A0"/>
                              </a:solidFill>
                              <a:latin typeface="Cambria Math" panose="02040503050406030204" pitchFamily="18" charset="0"/>
                            </a:rPr>
                            <m:t>𝑽</m:t>
                          </m:r>
                        </m:e>
                        <m:sub>
                          <m:r>
                            <a:rPr lang="en-US" sz="2400" b="1" i="1">
                              <a:solidFill>
                                <a:srgbClr val="7030A0"/>
                              </a:solidFill>
                              <a:latin typeface="Cambria Math" panose="02040503050406030204" pitchFamily="18" charset="0"/>
                            </a:rPr>
                            <m:t>𝒆</m:t>
                          </m:r>
                          <m:r>
                            <a:rPr lang="en-US" sz="2400" b="1" i="1">
                              <a:solidFill>
                                <a:srgbClr val="7030A0"/>
                              </a:solidFill>
                              <a:latin typeface="Cambria Math" panose="02040503050406030204" pitchFamily="18" charset="0"/>
                            </a:rPr>
                            <m:t>𝟏</m:t>
                          </m:r>
                        </m:sub>
                      </m:sSub>
                      <m:r>
                        <a:rPr lang="en-US" sz="2400" i="1">
                          <a:solidFill>
                            <a:srgbClr val="7030A0"/>
                          </a:solidFill>
                          <a:latin typeface="Cambria Math" panose="02040503050406030204" pitchFamily="18" charset="0"/>
                        </a:rPr>
                        <m:t>=−</m:t>
                      </m:r>
                      <m:r>
                        <a:rPr lang="en-US" sz="2400" i="1">
                          <a:solidFill>
                            <a:srgbClr val="7030A0"/>
                          </a:solidFill>
                          <a:latin typeface="Cambria Math" panose="02040503050406030204" pitchFamily="18" charset="0"/>
                        </a:rPr>
                        <m:t>𝑒</m:t>
                      </m:r>
                      <m:sSub>
                        <m:sSubPr>
                          <m:ctrlPr>
                            <a:rPr lang="en-US" sz="2400" i="1">
                              <a:solidFill>
                                <a:srgbClr val="7030A0"/>
                              </a:solidFill>
                              <a:latin typeface="Cambria Math" panose="02040503050406030204" pitchFamily="18" charset="0"/>
                            </a:rPr>
                          </m:ctrlPr>
                        </m:sSubPr>
                        <m:e>
                          <m:r>
                            <a:rPr lang="en-US" sz="2400" i="1">
                              <a:solidFill>
                                <a:srgbClr val="7030A0"/>
                              </a:solidFill>
                              <a:latin typeface="Cambria Math" panose="02040503050406030204" pitchFamily="18" charset="0"/>
                            </a:rPr>
                            <m:t>𝑛</m:t>
                          </m:r>
                        </m:e>
                        <m:sub>
                          <m:r>
                            <a:rPr lang="en-US" sz="2400" i="1">
                              <a:solidFill>
                                <a:srgbClr val="7030A0"/>
                              </a:solidFill>
                              <a:latin typeface="Cambria Math" panose="02040503050406030204" pitchFamily="18" charset="0"/>
                            </a:rPr>
                            <m:t>0</m:t>
                          </m:r>
                        </m:sub>
                      </m:sSub>
                      <m:sSub>
                        <m:sSubPr>
                          <m:ctrlPr>
                            <a:rPr lang="en-US" sz="2400" b="1" i="1">
                              <a:solidFill>
                                <a:srgbClr val="7030A0"/>
                              </a:solidFill>
                              <a:latin typeface="Cambria Math" panose="02040503050406030204" pitchFamily="18" charset="0"/>
                            </a:rPr>
                          </m:ctrlPr>
                        </m:sSubPr>
                        <m:e>
                          <m:r>
                            <a:rPr lang="en-US" sz="2400" b="1" i="1">
                              <a:solidFill>
                                <a:srgbClr val="7030A0"/>
                              </a:solidFill>
                              <a:latin typeface="Cambria Math" panose="02040503050406030204" pitchFamily="18" charset="0"/>
                            </a:rPr>
                            <m:t>𝑬</m:t>
                          </m:r>
                        </m:e>
                        <m:sub>
                          <m:r>
                            <a:rPr lang="en-US" sz="2400" b="1" i="1">
                              <a:solidFill>
                                <a:srgbClr val="7030A0"/>
                              </a:solidFill>
                              <a:latin typeface="Cambria Math" panose="02040503050406030204" pitchFamily="18" charset="0"/>
                            </a:rPr>
                            <m:t>𝟏</m:t>
                          </m:r>
                        </m:sub>
                      </m:sSub>
                    </m:oMath>
                  </m:oMathPara>
                </a14:m>
                <a:endParaRPr lang="en-US" sz="24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1310185" y="4923240"/>
                <a:ext cx="9927274" cy="92217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309959" y="5812533"/>
                <a:ext cx="10263116" cy="830997"/>
              </a:xfrm>
              <a:prstGeom prst="rect">
                <a:avLst/>
              </a:prstGeom>
              <a:noFill/>
            </p:spPr>
            <p:txBody>
              <a:bodyPr wrap="square" rtlCol="0">
                <a:spAutoFit/>
              </a:bodyPr>
              <a:lstStyle/>
              <a:p>
                <a:r>
                  <a:rPr lang="en-US" sz="2400" dirty="0"/>
                  <a:t>The term </a:t>
                </a:r>
                <a14:m>
                  <m:oMath xmlns:m="http://schemas.openxmlformats.org/officeDocument/2006/math">
                    <m:d>
                      <m:dPr>
                        <m:ctrlPr>
                          <a:rPr lang="en-US" sz="2400" b="1" i="1" smtClean="0">
                            <a:solidFill>
                              <a:srgbClr val="FF0000"/>
                            </a:solidFill>
                            <a:latin typeface="Cambria Math" panose="02040503050406030204" pitchFamily="18" charset="0"/>
                          </a:rPr>
                        </m:ctrlPr>
                      </m:dPr>
                      <m:e>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panose="02040503050406030204" pitchFamily="18" charset="0"/>
                              </a:rPr>
                              <m:t>𝑽</m:t>
                            </m:r>
                          </m:e>
                          <m:sub>
                            <m:r>
                              <a:rPr lang="en-US" sz="2400" b="1" i="1">
                                <a:solidFill>
                                  <a:srgbClr val="FF0000"/>
                                </a:solidFill>
                                <a:latin typeface="Cambria Math" panose="02040503050406030204" pitchFamily="18" charset="0"/>
                              </a:rPr>
                              <m:t>𝒆</m:t>
                            </m:r>
                            <m:r>
                              <a:rPr lang="en-US" sz="2400" b="1" i="1">
                                <a:solidFill>
                                  <a:srgbClr val="FF0000"/>
                                </a:solidFill>
                                <a:latin typeface="Cambria Math" panose="02040503050406030204" pitchFamily="18" charset="0"/>
                              </a:rPr>
                              <m:t>𝟏</m:t>
                            </m:r>
                          </m:sub>
                        </m:sSub>
                        <m:r>
                          <a:rPr lang="en-US" sz="2400" b="1" i="1">
                            <a:solidFill>
                              <a:srgbClr val="FF0000"/>
                            </a:solidFill>
                            <a:latin typeface="Cambria Math" panose="02040503050406030204" pitchFamily="18" charset="0"/>
                          </a:rPr>
                          <m:t>.</m:t>
                        </m:r>
                        <m:r>
                          <a:rPr lang="en-US" sz="2400" b="1" i="1">
                            <a:solidFill>
                              <a:srgbClr val="FF0000"/>
                            </a:solidFill>
                            <a:latin typeface="Cambria Math" panose="02040503050406030204" pitchFamily="18" charset="0"/>
                            <a:ea typeface="Cambria Math" panose="02040503050406030204" pitchFamily="18" charset="0"/>
                          </a:rPr>
                          <m:t>𝜵</m:t>
                        </m:r>
                      </m:e>
                    </m:d>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panose="02040503050406030204" pitchFamily="18" charset="0"/>
                          </a:rPr>
                          <m:t>𝑽</m:t>
                        </m:r>
                      </m:e>
                      <m:sub>
                        <m:r>
                          <a:rPr lang="en-US" sz="2400" b="1" i="1">
                            <a:solidFill>
                              <a:srgbClr val="FF0000"/>
                            </a:solidFill>
                            <a:latin typeface="Cambria Math" panose="02040503050406030204" pitchFamily="18" charset="0"/>
                          </a:rPr>
                          <m:t>𝟎</m:t>
                        </m:r>
                      </m:sub>
                    </m:sSub>
                    <m:r>
                      <a:rPr lang="en-US" sz="2400" i="1">
                        <a:latin typeface="Cambria Math" panose="02040503050406030204" pitchFamily="18" charset="0"/>
                      </a:rPr>
                      <m:t> </m:t>
                    </m:r>
                  </m:oMath>
                </a14:m>
                <a:r>
                  <a:rPr lang="en-US" sz="2400" dirty="0"/>
                  <a:t>in above equation has been dropped because we assume </a:t>
                </a:r>
                <a14:m>
                  <m:oMath xmlns:m="http://schemas.openxmlformats.org/officeDocument/2006/math">
                    <m:sSub>
                      <m:sSubPr>
                        <m:ctrlPr>
                          <a:rPr lang="en-US" sz="2400" b="1" i="1" smtClean="0">
                            <a:solidFill>
                              <a:srgbClr val="FF0000"/>
                            </a:solidFill>
                            <a:latin typeface="Cambria Math" panose="02040503050406030204" pitchFamily="18" charset="0"/>
                          </a:rPr>
                        </m:ctrlPr>
                      </m:sSubPr>
                      <m:e>
                        <m:r>
                          <a:rPr lang="en-US" sz="2400" b="1" i="1">
                            <a:solidFill>
                              <a:srgbClr val="FF0000"/>
                            </a:solidFill>
                            <a:latin typeface="Cambria Math" panose="02040503050406030204" pitchFamily="18" charset="0"/>
                          </a:rPr>
                          <m:t>𝑽</m:t>
                        </m:r>
                      </m:e>
                      <m:sub>
                        <m:r>
                          <a:rPr lang="en-US" sz="2400" b="1" i="1">
                            <a:solidFill>
                              <a:srgbClr val="FF0000"/>
                            </a:solidFill>
                            <a:latin typeface="Cambria Math" panose="02040503050406030204" pitchFamily="18" charset="0"/>
                          </a:rPr>
                          <m:t>𝟎</m:t>
                        </m:r>
                      </m:sub>
                    </m:sSub>
                    <m:r>
                      <a:rPr lang="en-US" sz="2400" i="1">
                        <a:latin typeface="Cambria Math" panose="02040503050406030204" pitchFamily="18" charset="0"/>
                      </a:rPr>
                      <m:t> </m:t>
                    </m:r>
                  </m:oMath>
                </a14:m>
                <a:r>
                  <a:rPr lang="en-US" sz="2400" dirty="0"/>
                  <a:t>to be </a:t>
                </a:r>
                <a:r>
                  <a:rPr lang="en-US" sz="2400" dirty="0" smtClean="0"/>
                  <a:t>uniform.</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309959" y="5812533"/>
                <a:ext cx="10263116" cy="830997"/>
              </a:xfrm>
              <a:prstGeom prst="rect">
                <a:avLst/>
              </a:prstGeom>
              <a:blipFill>
                <a:blip r:embed="rId4"/>
                <a:stretch>
                  <a:fillRect l="-951" t="-5109" b="-15328"/>
                </a:stretch>
              </a:blipFill>
            </p:spPr>
            <p:txBody>
              <a:bodyPr/>
              <a:lstStyle/>
              <a:p>
                <a:r>
                  <a:rPr lang="en-US">
                    <a:noFill/>
                  </a:rPr>
                  <a:t> </a:t>
                </a:r>
              </a:p>
            </p:txBody>
          </p:sp>
        </mc:Fallback>
      </mc:AlternateContent>
    </p:spTree>
    <p:extLst>
      <p:ext uri="{BB962C8B-B14F-4D97-AF65-F5344CB8AC3E}">
        <p14:creationId xmlns:p14="http://schemas.microsoft.com/office/powerpoint/2010/main" val="178323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9117" y="696036"/>
            <a:ext cx="10304060" cy="461665"/>
          </a:xfrm>
          <a:prstGeom prst="rect">
            <a:avLst/>
          </a:prstGeom>
          <a:noFill/>
        </p:spPr>
        <p:txBody>
          <a:bodyPr wrap="square" rtlCol="0">
            <a:spAutoFit/>
          </a:bodyPr>
          <a:lstStyle/>
          <a:p>
            <a:r>
              <a:rPr lang="en-US" sz="2400" dirty="0" smtClean="0"/>
              <a:t>Similarly, linearized equation of motion for ions is,</a:t>
            </a:r>
            <a:endParaRPr lang="en-US" sz="2400" dirty="0"/>
          </a:p>
        </p:txBody>
      </p:sp>
      <mc:AlternateContent xmlns:mc="http://schemas.openxmlformats.org/markup-compatibility/2006" xmlns:a14="http://schemas.microsoft.com/office/drawing/2010/main">
        <mc:Choice Requires="a14">
          <p:sp>
            <p:nvSpPr>
              <p:cNvPr id="8" name="TextBox 7"/>
              <p:cNvSpPr txBox="1"/>
              <p:nvPr/>
            </p:nvSpPr>
            <p:spPr>
              <a:xfrm>
                <a:off x="887105" y="1180111"/>
                <a:ext cx="10085696" cy="7945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𝑚</m:t>
                          </m:r>
                        </m:e>
                        <m:sub>
                          <m:r>
                            <a:rPr lang="en-US" sz="2400" b="0" i="1" smtClean="0">
                              <a:solidFill>
                                <a:srgbClr val="FF0066"/>
                              </a:solidFill>
                              <a:latin typeface="Cambria Math" panose="02040503050406030204" pitchFamily="18" charset="0"/>
                            </a:rPr>
                            <m:t>𝑖</m:t>
                          </m:r>
                        </m:sub>
                      </m:sSub>
                      <m:sSub>
                        <m:sSubPr>
                          <m:ctrlPr>
                            <a:rPr lang="en-US" sz="240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𝑛</m:t>
                          </m:r>
                        </m:e>
                        <m:sub>
                          <m:r>
                            <a:rPr lang="en-US" sz="2400" b="0" i="1" smtClean="0">
                              <a:solidFill>
                                <a:srgbClr val="FF0066"/>
                              </a:solidFill>
                              <a:latin typeface="Cambria Math" panose="02040503050406030204" pitchFamily="18" charset="0"/>
                            </a:rPr>
                            <m:t>0</m:t>
                          </m:r>
                        </m:sub>
                      </m:sSub>
                      <m:f>
                        <m:fPr>
                          <m:ctrlPr>
                            <a:rPr lang="en-US" sz="2400" i="1" smtClean="0">
                              <a:solidFill>
                                <a:srgbClr val="FF0066"/>
                              </a:solidFill>
                              <a:latin typeface="Cambria Math" panose="02040503050406030204" pitchFamily="18" charset="0"/>
                            </a:rPr>
                          </m:ctrlPr>
                        </m:fPr>
                        <m:num>
                          <m:r>
                            <a:rPr lang="en-US" sz="2400" i="1" smtClean="0">
                              <a:solidFill>
                                <a:srgbClr val="FF0066"/>
                              </a:solidFill>
                              <a:latin typeface="Cambria Math" panose="02040503050406030204" pitchFamily="18" charset="0"/>
                              <a:ea typeface="Cambria Math" panose="02040503050406030204" pitchFamily="18" charset="0"/>
                            </a:rPr>
                            <m:t>𝜕</m:t>
                          </m:r>
                          <m:sSub>
                            <m:sSubPr>
                              <m:ctrlPr>
                                <a:rPr lang="en-US" sz="2400" b="1" i="1" smtClean="0">
                                  <a:solidFill>
                                    <a:srgbClr val="FF0066"/>
                                  </a:solidFill>
                                  <a:latin typeface="Cambria Math" panose="02040503050406030204" pitchFamily="18" charset="0"/>
                                  <a:ea typeface="Cambria Math" panose="02040503050406030204" pitchFamily="18" charset="0"/>
                                </a:rPr>
                              </m:ctrlPr>
                            </m:sSubPr>
                            <m:e>
                              <m:r>
                                <a:rPr lang="en-US" sz="2400" b="1" i="1" smtClean="0">
                                  <a:solidFill>
                                    <a:srgbClr val="FF0066"/>
                                  </a:solidFill>
                                  <a:latin typeface="Cambria Math" panose="02040503050406030204" pitchFamily="18" charset="0"/>
                                  <a:ea typeface="Cambria Math" panose="02040503050406030204" pitchFamily="18" charset="0"/>
                                </a:rPr>
                                <m:t>𝑽</m:t>
                              </m:r>
                            </m:e>
                            <m:sub>
                              <m:r>
                                <a:rPr lang="en-US" sz="2400" b="1" i="1" smtClean="0">
                                  <a:solidFill>
                                    <a:srgbClr val="FF0066"/>
                                  </a:solidFill>
                                  <a:latin typeface="Cambria Math" panose="02040503050406030204" pitchFamily="18" charset="0"/>
                                  <a:ea typeface="Cambria Math" panose="02040503050406030204" pitchFamily="18" charset="0"/>
                                </a:rPr>
                                <m:t>𝒊</m:t>
                              </m:r>
                              <m:r>
                                <a:rPr lang="en-US" sz="2400" b="1" i="1" smtClean="0">
                                  <a:solidFill>
                                    <a:srgbClr val="FF0066"/>
                                  </a:solidFill>
                                  <a:latin typeface="Cambria Math" panose="02040503050406030204" pitchFamily="18" charset="0"/>
                                  <a:ea typeface="Cambria Math" panose="02040503050406030204" pitchFamily="18" charset="0"/>
                                </a:rPr>
                                <m:t>𝟏</m:t>
                              </m:r>
                            </m:sub>
                          </m:sSub>
                        </m:num>
                        <m:den>
                          <m:r>
                            <a:rPr lang="en-US" sz="2400" i="1" smtClean="0">
                              <a:solidFill>
                                <a:srgbClr val="FF0066"/>
                              </a:solidFill>
                              <a:latin typeface="Cambria Math" panose="02040503050406030204" pitchFamily="18" charset="0"/>
                              <a:ea typeface="Cambria Math" panose="02040503050406030204" pitchFamily="18" charset="0"/>
                            </a:rPr>
                            <m:t>𝜕</m:t>
                          </m:r>
                          <m:r>
                            <a:rPr lang="en-US" sz="2400" b="0" i="1" smtClean="0">
                              <a:solidFill>
                                <a:srgbClr val="FF0066"/>
                              </a:solidFill>
                              <a:latin typeface="Cambria Math" panose="02040503050406030204" pitchFamily="18" charset="0"/>
                              <a:ea typeface="Cambria Math" panose="02040503050406030204" pitchFamily="18" charset="0"/>
                            </a:rPr>
                            <m:t>𝑡</m:t>
                          </m:r>
                        </m:den>
                      </m:f>
                      <m:r>
                        <a:rPr lang="en-US" sz="2400" b="0" i="1" smtClean="0">
                          <a:solidFill>
                            <a:srgbClr val="FF0066"/>
                          </a:solidFill>
                          <a:latin typeface="Cambria Math" panose="02040503050406030204" pitchFamily="18" charset="0"/>
                        </a:rPr>
                        <m:t>=</m:t>
                      </m:r>
                      <m:r>
                        <a:rPr lang="en-US" sz="2400" b="0" i="1" smtClean="0">
                          <a:solidFill>
                            <a:srgbClr val="FF0066"/>
                          </a:solidFill>
                          <a:latin typeface="Cambria Math" panose="02040503050406030204" pitchFamily="18" charset="0"/>
                        </a:rPr>
                        <m:t>𝑒</m:t>
                      </m:r>
                      <m:sSub>
                        <m:sSubPr>
                          <m:ctrlPr>
                            <a:rPr lang="en-US" sz="2400" b="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𝑛</m:t>
                          </m:r>
                        </m:e>
                        <m:sub>
                          <m:r>
                            <a:rPr lang="en-US" sz="2400" b="0" i="1" smtClean="0">
                              <a:solidFill>
                                <a:srgbClr val="FF0066"/>
                              </a:solidFill>
                              <a:latin typeface="Cambria Math" panose="02040503050406030204" pitchFamily="18" charset="0"/>
                            </a:rPr>
                            <m:t>0</m:t>
                          </m:r>
                        </m:sub>
                      </m:sSub>
                      <m:sSub>
                        <m:sSubPr>
                          <m:ctrlPr>
                            <a:rPr lang="en-US" sz="2400" b="1" i="1" smtClean="0">
                              <a:solidFill>
                                <a:srgbClr val="FF0066"/>
                              </a:solidFill>
                              <a:latin typeface="Cambria Math" panose="02040503050406030204" pitchFamily="18" charset="0"/>
                            </a:rPr>
                          </m:ctrlPr>
                        </m:sSubPr>
                        <m:e>
                          <m:r>
                            <a:rPr lang="en-US" sz="2400" b="1" i="1" smtClean="0">
                              <a:solidFill>
                                <a:srgbClr val="FF0066"/>
                              </a:solidFill>
                              <a:latin typeface="Cambria Math" panose="02040503050406030204" pitchFamily="18" charset="0"/>
                            </a:rPr>
                            <m:t>𝑬</m:t>
                          </m:r>
                        </m:e>
                        <m:sub>
                          <m:r>
                            <a:rPr lang="en-US" sz="2400" b="1" i="1" smtClean="0">
                              <a:solidFill>
                                <a:srgbClr val="FF0066"/>
                              </a:solidFill>
                              <a:latin typeface="Cambria Math" panose="02040503050406030204" pitchFamily="18" charset="0"/>
                            </a:rPr>
                            <m:t>𝟏</m:t>
                          </m:r>
                        </m:sub>
                      </m:sSub>
                    </m:oMath>
                  </m:oMathPara>
                </a14:m>
                <a:endParaRPr lang="en-US" sz="2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887105" y="1180111"/>
                <a:ext cx="10085696" cy="79457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078173" y="2026953"/>
                <a:ext cx="10085696" cy="830997"/>
              </a:xfrm>
              <a:prstGeom prst="rect">
                <a:avLst/>
              </a:prstGeom>
              <a:noFill/>
            </p:spPr>
            <p:txBody>
              <a:bodyPr wrap="square" rtlCol="0">
                <a:spAutoFit/>
              </a:bodyPr>
              <a:lstStyle/>
              <a:p>
                <a:r>
                  <a:rPr lang="en-US" sz="2400" dirty="0" smtClean="0"/>
                  <a:t>The term </a:t>
                </a:r>
                <a14:m>
                  <m:oMath xmlns:m="http://schemas.openxmlformats.org/officeDocument/2006/math">
                    <m:d>
                      <m:dPr>
                        <m:ctrlPr>
                          <a:rPr lang="en-US" sz="2400" b="1" i="1" smtClean="0">
                            <a:solidFill>
                              <a:srgbClr val="FF0000"/>
                            </a:solidFill>
                            <a:latin typeface="Cambria Math" panose="02040503050406030204" pitchFamily="18" charset="0"/>
                          </a:rPr>
                        </m:ctrlPr>
                      </m:dPr>
                      <m:e>
                        <m:sSub>
                          <m:sSubPr>
                            <m:ctrlPr>
                              <a:rPr lang="en-US"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𝑽</m:t>
                            </m:r>
                          </m:e>
                          <m:sub>
                            <m:r>
                              <a:rPr lang="en-US" sz="2400" b="1" i="1" smtClean="0">
                                <a:solidFill>
                                  <a:srgbClr val="FF0000"/>
                                </a:solidFill>
                                <a:latin typeface="Cambria Math" panose="02040503050406030204" pitchFamily="18" charset="0"/>
                              </a:rPr>
                              <m:t>𝟎</m:t>
                            </m:r>
                          </m:sub>
                        </m:sSub>
                        <m:r>
                          <a:rPr lang="en-US" sz="2400" b="1" i="1" smtClean="0">
                            <a:solidFill>
                              <a:srgbClr val="FF0000"/>
                            </a:solidFill>
                            <a:latin typeface="Cambria Math" panose="02040503050406030204" pitchFamily="18" charset="0"/>
                          </a:rPr>
                          <m:t>.</m:t>
                        </m:r>
                        <m:r>
                          <a:rPr lang="en-US" sz="2400" b="1" i="1" smtClean="0">
                            <a:solidFill>
                              <a:srgbClr val="FF0000"/>
                            </a:solidFill>
                            <a:latin typeface="Cambria Math" panose="02040503050406030204" pitchFamily="18" charset="0"/>
                            <a:ea typeface="Cambria Math" panose="02040503050406030204" pitchFamily="18" charset="0"/>
                          </a:rPr>
                          <m:t>𝜵</m:t>
                        </m:r>
                      </m:e>
                    </m:d>
                    <m:sSub>
                      <m:sSubPr>
                        <m:ctrlPr>
                          <a:rPr lang="en-US"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𝑽</m:t>
                        </m:r>
                      </m:e>
                      <m:sub>
                        <m:r>
                          <a:rPr lang="en-US" sz="2400" b="1" i="1" smtClean="0">
                            <a:solidFill>
                              <a:srgbClr val="FF0000"/>
                            </a:solidFill>
                            <a:latin typeface="Cambria Math" panose="02040503050406030204" pitchFamily="18" charset="0"/>
                          </a:rPr>
                          <m:t>𝟏</m:t>
                        </m:r>
                      </m:sub>
                    </m:sSub>
                  </m:oMath>
                </a14:m>
                <a:r>
                  <a:rPr lang="en-US" sz="2400" dirty="0" smtClean="0"/>
                  <a:t>in above equation does not appear because we have taken </a:t>
                </a:r>
                <a14:m>
                  <m:oMath xmlns:m="http://schemas.openxmlformats.org/officeDocument/2006/math">
                    <m:sSub>
                      <m:sSubPr>
                        <m:ctrlPr>
                          <a:rPr lang="en-US" sz="2400" b="1" i="1" smtClean="0">
                            <a:solidFill>
                              <a:srgbClr val="FF0000"/>
                            </a:solidFill>
                            <a:latin typeface="Cambria Math" panose="02040503050406030204" pitchFamily="18" charset="0"/>
                          </a:rPr>
                        </m:ctrlPr>
                      </m:sSubPr>
                      <m:e>
                        <m:r>
                          <a:rPr lang="en-US" sz="2400" b="1" i="1" smtClean="0">
                            <a:solidFill>
                              <a:srgbClr val="FF0000"/>
                            </a:solidFill>
                            <a:latin typeface="Cambria Math" panose="02040503050406030204" pitchFamily="18" charset="0"/>
                          </a:rPr>
                          <m:t>𝑽</m:t>
                        </m:r>
                      </m:e>
                      <m:sub>
                        <m:r>
                          <a:rPr lang="en-US" sz="2400" b="1" i="1" smtClean="0">
                            <a:solidFill>
                              <a:srgbClr val="FF0000"/>
                            </a:solidFill>
                            <a:latin typeface="Cambria Math" panose="02040503050406030204" pitchFamily="18" charset="0"/>
                          </a:rPr>
                          <m:t>𝒊</m:t>
                        </m:r>
                        <m:r>
                          <a:rPr lang="en-US" sz="2400" b="1" i="1" smtClean="0">
                            <a:solidFill>
                              <a:srgbClr val="FF0000"/>
                            </a:solidFill>
                            <a:latin typeface="Cambria Math" panose="02040503050406030204" pitchFamily="18" charset="0"/>
                          </a:rPr>
                          <m:t>𝟎</m:t>
                        </m:r>
                      </m:sub>
                    </m:sSub>
                    <m:r>
                      <a:rPr lang="en-US" sz="2400" b="0" i="1" smtClean="0">
                        <a:latin typeface="Cambria Math" panose="02040503050406030204" pitchFamily="18" charset="0"/>
                      </a:rPr>
                      <m:t>=0</m:t>
                    </m:r>
                  </m:oMath>
                </a14:m>
                <a:endParaRPr lang="en-US"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1078173" y="2026953"/>
                <a:ext cx="10085696" cy="830997"/>
              </a:xfrm>
              <a:prstGeom prst="rect">
                <a:avLst/>
              </a:prstGeom>
              <a:blipFill>
                <a:blip r:embed="rId3"/>
                <a:stretch>
                  <a:fillRect l="-967" t="-5882" b="-735"/>
                </a:stretch>
              </a:blipFill>
            </p:spPr>
            <p:txBody>
              <a:bodyPr/>
              <a:lstStyle/>
              <a:p>
                <a:r>
                  <a:rPr lang="en-US">
                    <a:noFill/>
                  </a:rPr>
                  <a:t> </a:t>
                </a:r>
              </a:p>
            </p:txBody>
          </p:sp>
        </mc:Fallback>
      </mc:AlternateContent>
      <p:sp>
        <p:nvSpPr>
          <p:cNvPr id="11" name="TextBox 10"/>
          <p:cNvSpPr txBox="1"/>
          <p:nvPr/>
        </p:nvSpPr>
        <p:spPr>
          <a:xfrm>
            <a:off x="1119116" y="2889925"/>
            <a:ext cx="10304060" cy="461665"/>
          </a:xfrm>
          <a:prstGeom prst="rect">
            <a:avLst/>
          </a:prstGeom>
          <a:noFill/>
        </p:spPr>
        <p:txBody>
          <a:bodyPr wrap="square" rtlCol="0">
            <a:spAutoFit/>
          </a:bodyPr>
          <a:lstStyle/>
          <a:p>
            <a:r>
              <a:rPr lang="en-US" sz="2400" dirty="0" smtClean="0"/>
              <a:t>By applying sinusoidal character, we get, respectively, as</a:t>
            </a:r>
            <a:endParaRPr lang="en-US" sz="2400" dirty="0"/>
          </a:p>
        </p:txBody>
      </p:sp>
      <p:sp>
        <p:nvSpPr>
          <p:cNvPr id="12" name="TextBox 11"/>
          <p:cNvSpPr txBox="1"/>
          <p:nvPr/>
        </p:nvSpPr>
        <p:spPr>
          <a:xfrm>
            <a:off x="1078173" y="5427091"/>
            <a:ext cx="10345003" cy="763459"/>
          </a:xfrm>
          <a:prstGeom prst="rect">
            <a:avLst/>
          </a:prstGeom>
          <a:noFill/>
        </p:spPr>
        <p:txBody>
          <a:bodyPr wrap="square" rtlCol="0">
            <a:spAutoFit/>
          </a:bodyP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1050877" y="3661878"/>
                <a:ext cx="10345003" cy="670120"/>
              </a:xfrm>
              <a:prstGeom prst="rect">
                <a:avLst/>
              </a:prstGeom>
              <a:noFill/>
            </p:spPr>
            <p:txBody>
              <a:bodyPr wrap="square" rtlCol="0">
                <a:spAutoFit/>
              </a:bodyPr>
              <a:lstStyle/>
              <a:p>
                <a:pPr algn="ctr"/>
                <a14:m>
                  <m:oMath xmlns:m="http://schemas.openxmlformats.org/officeDocument/2006/math">
                    <m:sSub>
                      <m:sSubPr>
                        <m:ctrlPr>
                          <a:rPr lang="en-US" sz="2400" i="1" smtClean="0">
                            <a:solidFill>
                              <a:schemeClr val="accent1"/>
                            </a:solidFill>
                            <a:latin typeface="Cambria Math" panose="02040503050406030204" pitchFamily="18" charset="0"/>
                          </a:rPr>
                        </m:ctrlPr>
                      </m:sSubPr>
                      <m:e>
                        <m:r>
                          <a:rPr lang="en-US" sz="2400" b="0" i="1" smtClean="0">
                            <a:solidFill>
                              <a:schemeClr val="accent1"/>
                            </a:solidFill>
                            <a:latin typeface="Cambria Math" panose="02040503050406030204" pitchFamily="18" charset="0"/>
                          </a:rPr>
                          <m:t>𝑚</m:t>
                        </m:r>
                      </m:e>
                      <m:sub>
                        <m:r>
                          <a:rPr lang="en-US" sz="2400" b="0" i="1" smtClean="0">
                            <a:solidFill>
                              <a:schemeClr val="accent1"/>
                            </a:solidFill>
                            <a:latin typeface="Cambria Math" panose="02040503050406030204" pitchFamily="18" charset="0"/>
                          </a:rPr>
                          <m:t>𝑒</m:t>
                        </m:r>
                      </m:sub>
                    </m:sSub>
                    <m:sSub>
                      <m:sSubPr>
                        <m:ctrlPr>
                          <a:rPr lang="en-US" sz="2400" i="1" smtClean="0">
                            <a:solidFill>
                              <a:schemeClr val="accent1"/>
                            </a:solidFill>
                            <a:latin typeface="Cambria Math" panose="02040503050406030204" pitchFamily="18" charset="0"/>
                          </a:rPr>
                        </m:ctrlPr>
                      </m:sSubPr>
                      <m:e>
                        <m:r>
                          <a:rPr lang="en-US" sz="2400" b="0" i="1" smtClean="0">
                            <a:solidFill>
                              <a:schemeClr val="accent1"/>
                            </a:solidFill>
                            <a:latin typeface="Cambria Math" panose="02040503050406030204" pitchFamily="18" charset="0"/>
                          </a:rPr>
                          <m:t>𝑛</m:t>
                        </m:r>
                      </m:e>
                      <m:sub>
                        <m:r>
                          <a:rPr lang="en-US" sz="2400" b="0" i="1" smtClean="0">
                            <a:solidFill>
                              <a:schemeClr val="accent1"/>
                            </a:solidFill>
                            <a:latin typeface="Cambria Math" panose="02040503050406030204" pitchFamily="18" charset="0"/>
                          </a:rPr>
                          <m:t>0</m:t>
                        </m:r>
                      </m:sub>
                    </m:sSub>
                    <m:d>
                      <m:dPr>
                        <m:ctrlPr>
                          <a:rPr lang="en-US" sz="2400" b="0" i="1" smtClean="0">
                            <a:solidFill>
                              <a:schemeClr val="accent1"/>
                            </a:solidFill>
                            <a:latin typeface="Cambria Math" panose="02040503050406030204" pitchFamily="18" charset="0"/>
                          </a:rPr>
                        </m:ctrlPr>
                      </m:dPr>
                      <m:e>
                        <m:r>
                          <a:rPr lang="en-US" sz="2400" b="0" i="1" smtClean="0">
                            <a:solidFill>
                              <a:schemeClr val="accent1"/>
                            </a:solidFill>
                            <a:latin typeface="Cambria Math" panose="02040503050406030204" pitchFamily="18" charset="0"/>
                          </a:rPr>
                          <m:t>−</m:t>
                        </m:r>
                        <m:r>
                          <a:rPr lang="en-US" sz="2400" b="0" i="1" smtClean="0">
                            <a:solidFill>
                              <a:schemeClr val="accent1"/>
                            </a:solidFill>
                            <a:latin typeface="Cambria Math" panose="02040503050406030204" pitchFamily="18" charset="0"/>
                            <a:ea typeface="Cambria Math" panose="02040503050406030204" pitchFamily="18" charset="0"/>
                          </a:rPr>
                          <m:t>𝜄𝜔</m:t>
                        </m:r>
                        <m:r>
                          <a:rPr lang="en-US" sz="2400" b="0" i="1" smtClean="0">
                            <a:solidFill>
                              <a:schemeClr val="accent1"/>
                            </a:solidFill>
                            <a:latin typeface="Cambria Math" panose="02040503050406030204" pitchFamily="18" charset="0"/>
                            <a:ea typeface="Cambria Math" panose="02040503050406030204" pitchFamily="18" charset="0"/>
                          </a:rPr>
                          <m:t>+</m:t>
                        </m:r>
                        <m:r>
                          <a:rPr lang="en-US" sz="2400" b="0" i="1" smtClean="0">
                            <a:solidFill>
                              <a:schemeClr val="accent1"/>
                            </a:solidFill>
                            <a:latin typeface="Cambria Math" panose="02040503050406030204" pitchFamily="18" charset="0"/>
                            <a:ea typeface="Cambria Math" panose="02040503050406030204" pitchFamily="18" charset="0"/>
                          </a:rPr>
                          <m:t>𝜄</m:t>
                        </m:r>
                        <m:r>
                          <a:rPr lang="en-US" sz="2400" b="0" i="1" smtClean="0">
                            <a:solidFill>
                              <a:schemeClr val="accent1"/>
                            </a:solidFill>
                            <a:latin typeface="Cambria Math" panose="02040503050406030204" pitchFamily="18" charset="0"/>
                            <a:ea typeface="Cambria Math" panose="02040503050406030204" pitchFamily="18" charset="0"/>
                          </a:rPr>
                          <m:t>𝑘</m:t>
                        </m:r>
                        <m:sSub>
                          <m:sSubPr>
                            <m:ctrlPr>
                              <a:rPr lang="en-US" sz="2400" b="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𝑉</m:t>
                            </m:r>
                          </m:e>
                          <m:sub>
                            <m:r>
                              <a:rPr lang="en-US" sz="2400" b="0" i="1" smtClean="0">
                                <a:solidFill>
                                  <a:schemeClr val="accent1"/>
                                </a:solidFill>
                                <a:latin typeface="Cambria Math" panose="02040503050406030204" pitchFamily="18" charset="0"/>
                                <a:ea typeface="Cambria Math" panose="02040503050406030204" pitchFamily="18" charset="0"/>
                              </a:rPr>
                              <m:t>0</m:t>
                            </m:r>
                          </m:sub>
                        </m:sSub>
                      </m:e>
                    </m:d>
                    <m:sSub>
                      <m:sSubPr>
                        <m:ctrlPr>
                          <a:rPr lang="en-US" sz="2400" b="1" i="1" smtClean="0">
                            <a:solidFill>
                              <a:schemeClr val="accent1"/>
                            </a:solidFill>
                            <a:latin typeface="Cambria Math" panose="02040503050406030204" pitchFamily="18" charset="0"/>
                          </a:rPr>
                        </m:ctrlPr>
                      </m:sSubPr>
                      <m:e>
                        <m:r>
                          <a:rPr lang="en-US" sz="2400" b="1" i="1" smtClean="0">
                            <a:solidFill>
                              <a:schemeClr val="accent1"/>
                            </a:solidFill>
                            <a:latin typeface="Cambria Math" panose="02040503050406030204" pitchFamily="18" charset="0"/>
                          </a:rPr>
                          <m:t>𝑽</m:t>
                        </m:r>
                      </m:e>
                      <m:sub>
                        <m:r>
                          <a:rPr lang="en-US" sz="2400" b="1" i="1" smtClean="0">
                            <a:solidFill>
                              <a:schemeClr val="accent1"/>
                            </a:solidFill>
                            <a:latin typeface="Cambria Math" panose="02040503050406030204" pitchFamily="18" charset="0"/>
                          </a:rPr>
                          <m:t>𝒆</m:t>
                        </m:r>
                        <m:r>
                          <a:rPr lang="en-US" sz="2400" b="1" i="1" smtClean="0">
                            <a:solidFill>
                              <a:schemeClr val="accent1"/>
                            </a:solidFill>
                            <a:latin typeface="Cambria Math" panose="02040503050406030204" pitchFamily="18" charset="0"/>
                          </a:rPr>
                          <m:t>𝟏</m:t>
                        </m:r>
                      </m:sub>
                    </m:sSub>
                    <m:r>
                      <a:rPr lang="en-US" sz="2400" b="0" i="1" smtClean="0">
                        <a:solidFill>
                          <a:schemeClr val="accent1"/>
                        </a:solidFill>
                        <a:latin typeface="Cambria Math" panose="02040503050406030204" pitchFamily="18" charset="0"/>
                      </a:rPr>
                      <m:t>=−</m:t>
                    </m:r>
                    <m:r>
                      <a:rPr lang="en-US" sz="2400" b="0" i="1" smtClean="0">
                        <a:solidFill>
                          <a:schemeClr val="accent1"/>
                        </a:solidFill>
                        <a:latin typeface="Cambria Math" panose="02040503050406030204" pitchFamily="18" charset="0"/>
                      </a:rPr>
                      <m:t>𝑒</m:t>
                    </m:r>
                    <m:sSub>
                      <m:sSubPr>
                        <m:ctrlPr>
                          <a:rPr lang="en-US" sz="2400" b="0" i="1" smtClean="0">
                            <a:solidFill>
                              <a:schemeClr val="accent1"/>
                            </a:solidFill>
                            <a:latin typeface="Cambria Math" panose="02040503050406030204" pitchFamily="18" charset="0"/>
                          </a:rPr>
                        </m:ctrlPr>
                      </m:sSubPr>
                      <m:e>
                        <m:r>
                          <a:rPr lang="en-US" sz="2400" b="0" i="1" smtClean="0">
                            <a:solidFill>
                              <a:schemeClr val="accent1"/>
                            </a:solidFill>
                            <a:latin typeface="Cambria Math" panose="02040503050406030204" pitchFamily="18" charset="0"/>
                          </a:rPr>
                          <m:t>𝑛</m:t>
                        </m:r>
                      </m:e>
                      <m:sub>
                        <m:r>
                          <a:rPr lang="en-US" sz="2400" b="0" i="1" smtClean="0">
                            <a:solidFill>
                              <a:schemeClr val="accent1"/>
                            </a:solidFill>
                            <a:latin typeface="Cambria Math" panose="02040503050406030204" pitchFamily="18" charset="0"/>
                          </a:rPr>
                          <m:t>0</m:t>
                        </m:r>
                      </m:sub>
                    </m:sSub>
                    <m:sSub>
                      <m:sSubPr>
                        <m:ctrlPr>
                          <a:rPr lang="en-US" sz="2400" b="1" i="1" smtClean="0">
                            <a:solidFill>
                              <a:schemeClr val="accent1"/>
                            </a:solidFill>
                            <a:latin typeface="Cambria Math" panose="02040503050406030204" pitchFamily="18" charset="0"/>
                          </a:rPr>
                        </m:ctrlPr>
                      </m:sSubPr>
                      <m:e>
                        <m:r>
                          <a:rPr lang="en-US" sz="2400" b="1" i="1" smtClean="0">
                            <a:solidFill>
                              <a:schemeClr val="accent1"/>
                            </a:solidFill>
                            <a:latin typeface="Cambria Math" panose="02040503050406030204" pitchFamily="18" charset="0"/>
                          </a:rPr>
                          <m:t>𝑬</m:t>
                        </m:r>
                      </m:e>
                      <m:sub>
                        <m:r>
                          <a:rPr lang="en-US" sz="2400" b="1" i="1" smtClean="0">
                            <a:solidFill>
                              <a:schemeClr val="accent1"/>
                            </a:solidFill>
                            <a:latin typeface="Cambria Math" panose="02040503050406030204" pitchFamily="18" charset="0"/>
                          </a:rPr>
                          <m:t>𝟏</m:t>
                        </m:r>
                      </m:sub>
                    </m:sSub>
                    <m:r>
                      <a:rPr lang="en-US" sz="2400" b="0" i="1" smtClean="0">
                        <a:latin typeface="Cambria Math" panose="02040503050406030204" pitchFamily="18" charset="0"/>
                      </a:rPr>
                      <m:t> </m:t>
                    </m:r>
                  </m:oMath>
                </a14:m>
                <a:r>
                  <a:rPr lang="en-US" sz="2400" dirty="0" smtClean="0"/>
                  <a:t>                  </a:t>
                </a:r>
                <a14:m>
                  <m:oMath xmlns:m="http://schemas.openxmlformats.org/officeDocument/2006/math">
                    <m:sSub>
                      <m:sSubPr>
                        <m:ctrlPr>
                          <a:rPr lang="en-US" sz="2400" b="1" i="1" dirty="0" smtClean="0">
                            <a:solidFill>
                              <a:schemeClr val="accent6"/>
                            </a:solidFill>
                            <a:latin typeface="Cambria Math" panose="02040503050406030204" pitchFamily="18" charset="0"/>
                          </a:rPr>
                        </m:ctrlPr>
                      </m:sSubPr>
                      <m:e>
                        <m:r>
                          <a:rPr lang="en-US" sz="2400" b="1" i="1" dirty="0" smtClean="0">
                            <a:solidFill>
                              <a:schemeClr val="accent6"/>
                            </a:solidFill>
                            <a:latin typeface="Cambria Math" panose="02040503050406030204" pitchFamily="18" charset="0"/>
                          </a:rPr>
                          <m:t>𝑽</m:t>
                        </m:r>
                      </m:e>
                      <m:sub>
                        <m:r>
                          <a:rPr lang="en-US" sz="2400" b="1" i="1" dirty="0" smtClean="0">
                            <a:solidFill>
                              <a:schemeClr val="accent6"/>
                            </a:solidFill>
                            <a:latin typeface="Cambria Math" panose="02040503050406030204" pitchFamily="18" charset="0"/>
                          </a:rPr>
                          <m:t>𝒆</m:t>
                        </m:r>
                        <m:r>
                          <a:rPr lang="en-US" sz="2400" b="1" i="1" dirty="0" smtClean="0">
                            <a:solidFill>
                              <a:schemeClr val="accent6"/>
                            </a:solidFill>
                            <a:latin typeface="Cambria Math" panose="02040503050406030204" pitchFamily="18" charset="0"/>
                          </a:rPr>
                          <m:t>𝟏</m:t>
                        </m:r>
                      </m:sub>
                    </m:sSub>
                    <m:r>
                      <a:rPr lang="en-US" sz="2400" b="0" i="1" dirty="0" smtClean="0">
                        <a:solidFill>
                          <a:schemeClr val="accent6"/>
                        </a:solidFill>
                        <a:latin typeface="Cambria Math" panose="02040503050406030204" pitchFamily="18" charset="0"/>
                      </a:rPr>
                      <m:t>=−</m:t>
                    </m:r>
                    <m:f>
                      <m:fPr>
                        <m:ctrlPr>
                          <a:rPr lang="en-US" sz="2400" b="0" i="1" dirty="0" smtClean="0">
                            <a:solidFill>
                              <a:schemeClr val="accent6"/>
                            </a:solidFill>
                            <a:latin typeface="Cambria Math" panose="02040503050406030204" pitchFamily="18" charset="0"/>
                          </a:rPr>
                        </m:ctrlPr>
                      </m:fPr>
                      <m:num>
                        <m:r>
                          <a:rPr lang="en-US" sz="2400" b="0" i="1" dirty="0" smtClean="0">
                            <a:solidFill>
                              <a:schemeClr val="accent6"/>
                            </a:solidFill>
                            <a:latin typeface="Cambria Math" panose="02040503050406030204" pitchFamily="18" charset="0"/>
                            <a:ea typeface="Cambria Math" panose="02040503050406030204" pitchFamily="18" charset="0"/>
                          </a:rPr>
                          <m:t>𝜄</m:t>
                        </m:r>
                        <m:r>
                          <a:rPr lang="en-US" sz="2400" b="0" i="1" dirty="0" smtClean="0">
                            <a:solidFill>
                              <a:schemeClr val="accent6"/>
                            </a:solidFill>
                            <a:latin typeface="Cambria Math" panose="02040503050406030204" pitchFamily="18" charset="0"/>
                            <a:ea typeface="Cambria Math" panose="02040503050406030204" pitchFamily="18" charset="0"/>
                          </a:rPr>
                          <m:t>𝑒</m:t>
                        </m:r>
                      </m:num>
                      <m:den>
                        <m:r>
                          <a:rPr lang="en-US" sz="2400" b="0" i="1" dirty="0" smtClean="0">
                            <a:solidFill>
                              <a:schemeClr val="accent6"/>
                            </a:solidFill>
                            <a:latin typeface="Cambria Math" panose="02040503050406030204" pitchFamily="18" charset="0"/>
                          </a:rPr>
                          <m:t>𝑚</m:t>
                        </m:r>
                      </m:den>
                    </m:f>
                    <m:f>
                      <m:fPr>
                        <m:ctrlPr>
                          <a:rPr lang="en-US" sz="2400" b="0" i="1" dirty="0" smtClean="0">
                            <a:solidFill>
                              <a:schemeClr val="accent6"/>
                            </a:solidFill>
                            <a:latin typeface="Cambria Math" panose="02040503050406030204" pitchFamily="18" charset="0"/>
                          </a:rPr>
                        </m:ctrlPr>
                      </m:fPr>
                      <m:num>
                        <m:sSub>
                          <m:sSubPr>
                            <m:ctrlPr>
                              <a:rPr lang="en-US" sz="2400" b="1" i="1" dirty="0" smtClean="0">
                                <a:solidFill>
                                  <a:schemeClr val="accent6"/>
                                </a:solidFill>
                                <a:latin typeface="Cambria Math" panose="02040503050406030204" pitchFamily="18" charset="0"/>
                              </a:rPr>
                            </m:ctrlPr>
                          </m:sSubPr>
                          <m:e>
                            <m:r>
                              <a:rPr lang="en-US" sz="2400" b="1" i="1" dirty="0" smtClean="0">
                                <a:solidFill>
                                  <a:schemeClr val="accent6"/>
                                </a:solidFill>
                                <a:latin typeface="Cambria Math" panose="02040503050406030204" pitchFamily="18" charset="0"/>
                              </a:rPr>
                              <m:t>𝑬</m:t>
                            </m:r>
                          </m:e>
                          <m:sub>
                            <m:r>
                              <a:rPr lang="en-US" sz="2400" b="1" i="1" dirty="0" smtClean="0">
                                <a:solidFill>
                                  <a:schemeClr val="accent6"/>
                                </a:solidFill>
                                <a:latin typeface="Cambria Math" panose="02040503050406030204" pitchFamily="18" charset="0"/>
                              </a:rPr>
                              <m:t>𝟏</m:t>
                            </m:r>
                          </m:sub>
                        </m:sSub>
                      </m:num>
                      <m:den>
                        <m:r>
                          <a:rPr lang="en-US" sz="2400" b="0" i="1" dirty="0" smtClean="0">
                            <a:solidFill>
                              <a:schemeClr val="accent6"/>
                            </a:solidFill>
                            <a:latin typeface="Cambria Math" panose="02040503050406030204" pitchFamily="18" charset="0"/>
                            <a:ea typeface="Cambria Math" panose="02040503050406030204" pitchFamily="18" charset="0"/>
                          </a:rPr>
                          <m:t>𝜔</m:t>
                        </m:r>
                        <m:r>
                          <a:rPr lang="en-US" sz="2400" b="0" i="1" dirty="0" smtClean="0">
                            <a:solidFill>
                              <a:schemeClr val="accent6"/>
                            </a:solidFill>
                            <a:latin typeface="Cambria Math" panose="02040503050406030204" pitchFamily="18" charset="0"/>
                            <a:ea typeface="Cambria Math" panose="02040503050406030204" pitchFamily="18" charset="0"/>
                          </a:rPr>
                          <m:t>−</m:t>
                        </m:r>
                        <m:r>
                          <a:rPr lang="en-US" sz="2400" b="0" i="1" dirty="0" smtClean="0">
                            <a:solidFill>
                              <a:schemeClr val="accent6"/>
                            </a:solidFill>
                            <a:latin typeface="Cambria Math" panose="02040503050406030204" pitchFamily="18" charset="0"/>
                            <a:ea typeface="Cambria Math" panose="02040503050406030204" pitchFamily="18" charset="0"/>
                          </a:rPr>
                          <m:t>𝑘</m:t>
                        </m:r>
                        <m:sSub>
                          <m:sSubPr>
                            <m:ctrlPr>
                              <a:rPr lang="en-US" sz="2400" b="0" i="1" dirty="0" smtClean="0">
                                <a:solidFill>
                                  <a:schemeClr val="accent6"/>
                                </a:solidFill>
                                <a:latin typeface="Cambria Math" panose="02040503050406030204" pitchFamily="18" charset="0"/>
                                <a:ea typeface="Cambria Math" panose="02040503050406030204" pitchFamily="18" charset="0"/>
                              </a:rPr>
                            </m:ctrlPr>
                          </m:sSubPr>
                          <m:e>
                            <m:r>
                              <a:rPr lang="en-US" sz="2400" b="0" i="1" dirty="0" smtClean="0">
                                <a:solidFill>
                                  <a:schemeClr val="accent6"/>
                                </a:solidFill>
                                <a:latin typeface="Cambria Math" panose="02040503050406030204" pitchFamily="18" charset="0"/>
                                <a:ea typeface="Cambria Math" panose="02040503050406030204" pitchFamily="18" charset="0"/>
                              </a:rPr>
                              <m:t>𝑉</m:t>
                            </m:r>
                          </m:e>
                          <m:sub>
                            <m:r>
                              <a:rPr lang="en-US" sz="2400" b="0" i="1" dirty="0" smtClean="0">
                                <a:solidFill>
                                  <a:schemeClr val="accent6"/>
                                </a:solidFill>
                                <a:latin typeface="Cambria Math" panose="02040503050406030204" pitchFamily="18" charset="0"/>
                                <a:ea typeface="Cambria Math" panose="02040503050406030204" pitchFamily="18" charset="0"/>
                              </a:rPr>
                              <m:t>0</m:t>
                            </m:r>
                          </m:sub>
                        </m:sSub>
                      </m:den>
                    </m:f>
                  </m:oMath>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050877" y="3661878"/>
                <a:ext cx="10345003" cy="6701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078173" y="4543828"/>
                <a:ext cx="10345003" cy="634661"/>
              </a:xfrm>
              <a:prstGeom prst="rect">
                <a:avLst/>
              </a:prstGeom>
              <a:noFill/>
            </p:spPr>
            <p:txBody>
              <a:bodyPr wrap="square" rtlCol="0">
                <a:spAutoFit/>
              </a:bodyPr>
              <a:lstStyle/>
              <a:p>
                <a:pPr algn="ctr"/>
                <a14:m>
                  <m:oMath xmlns:m="http://schemas.openxmlformats.org/officeDocument/2006/math">
                    <m:r>
                      <a:rPr lang="en-US" sz="2400" b="0" i="1" smtClean="0">
                        <a:solidFill>
                          <a:srgbClr val="7030A0"/>
                        </a:solidFill>
                        <a:latin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𝜄𝜔</m:t>
                    </m:r>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𝑚</m:t>
                        </m:r>
                      </m:e>
                      <m:sub>
                        <m:r>
                          <a:rPr lang="en-US" sz="2400" b="0" i="1" smtClean="0">
                            <a:solidFill>
                              <a:srgbClr val="7030A0"/>
                            </a:solidFill>
                            <a:latin typeface="Cambria Math" panose="02040503050406030204" pitchFamily="18" charset="0"/>
                            <a:ea typeface="Cambria Math" panose="02040503050406030204" pitchFamily="18" charset="0"/>
                          </a:rPr>
                          <m:t>𝑖</m:t>
                        </m:r>
                      </m:sub>
                    </m:sSub>
                    <m:sSub>
                      <m:sSubPr>
                        <m:ctrlPr>
                          <a:rPr lang="en-US" sz="2400" b="1" i="1" smtClean="0">
                            <a:solidFill>
                              <a:srgbClr val="7030A0"/>
                            </a:solidFill>
                            <a:latin typeface="Cambria Math" panose="02040503050406030204" pitchFamily="18" charset="0"/>
                            <a:ea typeface="Cambria Math" panose="02040503050406030204" pitchFamily="18" charset="0"/>
                          </a:rPr>
                        </m:ctrlPr>
                      </m:sSubPr>
                      <m:e>
                        <m:r>
                          <a:rPr lang="en-US" sz="2400" b="1" i="1" smtClean="0">
                            <a:solidFill>
                              <a:srgbClr val="7030A0"/>
                            </a:solidFill>
                            <a:latin typeface="Cambria Math" panose="02040503050406030204" pitchFamily="18" charset="0"/>
                            <a:ea typeface="Cambria Math" panose="02040503050406030204" pitchFamily="18" charset="0"/>
                          </a:rPr>
                          <m:t>𝑽</m:t>
                        </m:r>
                      </m:e>
                      <m:sub>
                        <m:r>
                          <a:rPr lang="en-US" sz="2400" b="1" i="1" smtClean="0">
                            <a:solidFill>
                              <a:srgbClr val="7030A0"/>
                            </a:solidFill>
                            <a:latin typeface="Cambria Math" panose="02040503050406030204" pitchFamily="18" charset="0"/>
                            <a:ea typeface="Cambria Math" panose="02040503050406030204" pitchFamily="18" charset="0"/>
                          </a:rPr>
                          <m:t>𝒊</m:t>
                        </m:r>
                        <m:r>
                          <a:rPr lang="en-US" sz="2400" b="1" i="1" smtClean="0">
                            <a:solidFill>
                              <a:srgbClr val="7030A0"/>
                            </a:solidFill>
                            <a:latin typeface="Cambria Math" panose="02040503050406030204" pitchFamily="18" charset="0"/>
                            <a:ea typeface="Cambria Math" panose="02040503050406030204" pitchFamily="18" charset="0"/>
                          </a:rPr>
                          <m:t>𝟏</m:t>
                        </m:r>
                      </m:sub>
                    </m:sSub>
                    <m:r>
                      <a:rPr lang="en-US" sz="2400" b="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𝑒</m:t>
                    </m:r>
                    <m:sSub>
                      <m:sSubPr>
                        <m:ctrlPr>
                          <a:rPr lang="en-US" sz="2400" b="1" i="1" smtClean="0">
                            <a:solidFill>
                              <a:srgbClr val="7030A0"/>
                            </a:solidFill>
                            <a:latin typeface="Cambria Math" panose="02040503050406030204" pitchFamily="18" charset="0"/>
                            <a:ea typeface="Cambria Math" panose="02040503050406030204" pitchFamily="18" charset="0"/>
                          </a:rPr>
                        </m:ctrlPr>
                      </m:sSubPr>
                      <m:e>
                        <m:r>
                          <a:rPr lang="en-US" sz="2400" b="1" i="1" smtClean="0">
                            <a:solidFill>
                              <a:srgbClr val="7030A0"/>
                            </a:solidFill>
                            <a:latin typeface="Cambria Math" panose="02040503050406030204" pitchFamily="18" charset="0"/>
                            <a:ea typeface="Cambria Math" panose="02040503050406030204" pitchFamily="18" charset="0"/>
                          </a:rPr>
                          <m:t>𝑬</m:t>
                        </m:r>
                      </m:e>
                      <m:sub>
                        <m:r>
                          <a:rPr lang="en-US" sz="2400" b="1" i="1" smtClean="0">
                            <a:solidFill>
                              <a:srgbClr val="7030A0"/>
                            </a:solidFill>
                            <a:latin typeface="Cambria Math" panose="02040503050406030204" pitchFamily="18" charset="0"/>
                            <a:ea typeface="Cambria Math" panose="02040503050406030204" pitchFamily="18" charset="0"/>
                          </a:rPr>
                          <m:t>𝟏</m:t>
                        </m:r>
                      </m:sub>
                    </m:sSub>
                    <m:r>
                      <a:rPr lang="en-US" sz="2400" b="0" i="1" smtClean="0">
                        <a:solidFill>
                          <a:srgbClr val="C00000"/>
                        </a:solidFill>
                        <a:latin typeface="Cambria Math" panose="02040503050406030204" pitchFamily="18" charset="0"/>
                        <a:ea typeface="Cambria Math" panose="02040503050406030204" pitchFamily="18" charset="0"/>
                      </a:rPr>
                      <m:t>    </m:t>
                    </m:r>
                  </m:oMath>
                </a14:m>
                <a:r>
                  <a:rPr lang="en-US" sz="2400" dirty="0" smtClean="0">
                    <a:solidFill>
                      <a:srgbClr val="C00000"/>
                    </a:solidFill>
                  </a:rPr>
                  <a:t>      </a:t>
                </a:r>
                <a:r>
                  <a:rPr lang="en-US" sz="2400" dirty="0" smtClean="0">
                    <a:solidFill>
                      <a:srgbClr val="FF0066"/>
                    </a:solidFill>
                  </a:rPr>
                  <a:t> </a:t>
                </a:r>
                <a14:m>
                  <m:oMath xmlns:m="http://schemas.openxmlformats.org/officeDocument/2006/math">
                    <m:sSub>
                      <m:sSubPr>
                        <m:ctrlPr>
                          <a:rPr lang="en-US" sz="2400" b="1" i="1" dirty="0" smtClean="0">
                            <a:solidFill>
                              <a:srgbClr val="FF0066"/>
                            </a:solidFill>
                            <a:latin typeface="Cambria Math" panose="02040503050406030204" pitchFamily="18" charset="0"/>
                          </a:rPr>
                        </m:ctrlPr>
                      </m:sSubPr>
                      <m:e>
                        <m:r>
                          <a:rPr lang="en-US" sz="2400" b="1" i="1" dirty="0" smtClean="0">
                            <a:solidFill>
                              <a:srgbClr val="FF0066"/>
                            </a:solidFill>
                            <a:latin typeface="Cambria Math" panose="02040503050406030204" pitchFamily="18" charset="0"/>
                          </a:rPr>
                          <m:t>𝑽</m:t>
                        </m:r>
                      </m:e>
                      <m:sub>
                        <m:r>
                          <a:rPr lang="en-US" sz="2400" b="1" i="1" dirty="0" smtClean="0">
                            <a:solidFill>
                              <a:srgbClr val="FF0066"/>
                            </a:solidFill>
                            <a:latin typeface="Cambria Math" panose="02040503050406030204" pitchFamily="18" charset="0"/>
                          </a:rPr>
                          <m:t>𝒊</m:t>
                        </m:r>
                        <m:r>
                          <a:rPr lang="en-US" sz="2400" b="1" i="1" dirty="0" smtClean="0">
                            <a:solidFill>
                              <a:srgbClr val="FF0066"/>
                            </a:solidFill>
                            <a:latin typeface="Cambria Math" panose="02040503050406030204" pitchFamily="18" charset="0"/>
                          </a:rPr>
                          <m:t>𝟏</m:t>
                        </m:r>
                      </m:sub>
                    </m:sSub>
                    <m:r>
                      <a:rPr lang="en-US" sz="2400" b="0" i="1" dirty="0" smtClean="0">
                        <a:solidFill>
                          <a:srgbClr val="FF0066"/>
                        </a:solidFill>
                        <a:latin typeface="Cambria Math" panose="02040503050406030204" pitchFamily="18" charset="0"/>
                      </a:rPr>
                      <m:t>=</m:t>
                    </m:r>
                    <m:f>
                      <m:fPr>
                        <m:ctrlPr>
                          <a:rPr lang="en-US" sz="2400" b="0" i="1" dirty="0" smtClean="0">
                            <a:solidFill>
                              <a:srgbClr val="FF0066"/>
                            </a:solidFill>
                            <a:latin typeface="Cambria Math" panose="02040503050406030204" pitchFamily="18" charset="0"/>
                          </a:rPr>
                        </m:ctrlPr>
                      </m:fPr>
                      <m:num>
                        <m:r>
                          <a:rPr lang="en-US" sz="2400" b="0" i="1" dirty="0" smtClean="0">
                            <a:solidFill>
                              <a:srgbClr val="FF0066"/>
                            </a:solidFill>
                            <a:latin typeface="Cambria Math" panose="02040503050406030204" pitchFamily="18" charset="0"/>
                            <a:ea typeface="Cambria Math" panose="02040503050406030204" pitchFamily="18" charset="0"/>
                          </a:rPr>
                          <m:t>𝜄</m:t>
                        </m:r>
                        <m:r>
                          <a:rPr lang="en-US" sz="2400" b="0" i="1" dirty="0" smtClean="0">
                            <a:solidFill>
                              <a:srgbClr val="FF0066"/>
                            </a:solidFill>
                            <a:latin typeface="Cambria Math" panose="02040503050406030204" pitchFamily="18" charset="0"/>
                            <a:ea typeface="Cambria Math" panose="02040503050406030204" pitchFamily="18" charset="0"/>
                          </a:rPr>
                          <m:t>𝑒</m:t>
                        </m:r>
                      </m:num>
                      <m:den>
                        <m:sSub>
                          <m:sSubPr>
                            <m:ctrlPr>
                              <a:rPr lang="en-US" sz="2400" b="0" i="1" dirty="0" smtClean="0">
                                <a:solidFill>
                                  <a:srgbClr val="FF0066"/>
                                </a:solidFill>
                                <a:latin typeface="Cambria Math" panose="02040503050406030204" pitchFamily="18" charset="0"/>
                              </a:rPr>
                            </m:ctrlPr>
                          </m:sSubPr>
                          <m:e>
                            <m:r>
                              <a:rPr lang="en-US" sz="2400" b="0" i="1" dirty="0" smtClean="0">
                                <a:solidFill>
                                  <a:srgbClr val="FF0066"/>
                                </a:solidFill>
                                <a:latin typeface="Cambria Math" panose="02040503050406030204" pitchFamily="18" charset="0"/>
                              </a:rPr>
                              <m:t>𝑚</m:t>
                            </m:r>
                          </m:e>
                          <m:sub>
                            <m:r>
                              <a:rPr lang="en-US" sz="2400" b="0" i="1" dirty="0" smtClean="0">
                                <a:solidFill>
                                  <a:srgbClr val="FF0066"/>
                                </a:solidFill>
                                <a:latin typeface="Cambria Math" panose="02040503050406030204" pitchFamily="18" charset="0"/>
                              </a:rPr>
                              <m:t>𝑖</m:t>
                            </m:r>
                          </m:sub>
                        </m:sSub>
                        <m:r>
                          <a:rPr lang="en-US" sz="2400" b="0" i="1" dirty="0" smtClean="0">
                            <a:solidFill>
                              <a:srgbClr val="FF0066"/>
                            </a:solidFill>
                            <a:latin typeface="Cambria Math" panose="02040503050406030204" pitchFamily="18" charset="0"/>
                            <a:ea typeface="Cambria Math" panose="02040503050406030204" pitchFamily="18" charset="0"/>
                          </a:rPr>
                          <m:t>𝜔</m:t>
                        </m:r>
                      </m:den>
                    </m:f>
                    <m:sSub>
                      <m:sSubPr>
                        <m:ctrlPr>
                          <a:rPr lang="en-US" sz="2400" b="1" i="1" dirty="0" smtClean="0">
                            <a:solidFill>
                              <a:srgbClr val="FF0066"/>
                            </a:solidFill>
                            <a:latin typeface="Cambria Math" panose="02040503050406030204" pitchFamily="18" charset="0"/>
                          </a:rPr>
                        </m:ctrlPr>
                      </m:sSubPr>
                      <m:e>
                        <m:r>
                          <a:rPr lang="en-US" sz="2400" b="1" i="1" dirty="0" smtClean="0">
                            <a:solidFill>
                              <a:srgbClr val="FF0066"/>
                            </a:solidFill>
                            <a:latin typeface="Cambria Math" panose="02040503050406030204" pitchFamily="18" charset="0"/>
                          </a:rPr>
                          <m:t>𝑬</m:t>
                        </m:r>
                      </m:e>
                      <m:sub>
                        <m:r>
                          <a:rPr lang="en-US" sz="2400" b="1" i="1" dirty="0" smtClean="0">
                            <a:solidFill>
                              <a:srgbClr val="FF0066"/>
                            </a:solidFill>
                            <a:latin typeface="Cambria Math" panose="02040503050406030204" pitchFamily="18" charset="0"/>
                          </a:rPr>
                          <m:t>𝟏</m:t>
                        </m:r>
                      </m:sub>
                    </m:sSub>
                  </m:oMath>
                </a14:m>
                <a:endParaRPr lang="en-US" sz="2400" b="1" dirty="0"/>
              </a:p>
            </p:txBody>
          </p:sp>
        </mc:Choice>
        <mc:Fallback xmlns="">
          <p:sp>
            <p:nvSpPr>
              <p:cNvPr id="3" name="TextBox 2"/>
              <p:cNvSpPr txBox="1">
                <a:spLocks noRot="1" noChangeAspect="1" noMove="1" noResize="1" noEditPoints="1" noAdjustHandles="1" noChangeArrowheads="1" noChangeShapeType="1" noTextEdit="1"/>
              </p:cNvSpPr>
              <p:nvPr/>
            </p:nvSpPr>
            <p:spPr>
              <a:xfrm>
                <a:off x="1078173" y="4543828"/>
                <a:ext cx="10345003" cy="634661"/>
              </a:xfrm>
              <a:prstGeom prst="rect">
                <a:avLst/>
              </a:prstGeom>
              <a:blipFill>
                <a:blip r:embed="rId5"/>
                <a:stretch>
                  <a:fillRect/>
                </a:stretch>
              </a:blipFill>
            </p:spPr>
            <p:txBody>
              <a:bodyPr/>
              <a:lstStyle/>
              <a:p>
                <a:r>
                  <a:rPr lang="en-US">
                    <a:noFill/>
                  </a:rPr>
                  <a:t> </a:t>
                </a:r>
              </a:p>
            </p:txBody>
          </p:sp>
        </mc:Fallback>
      </mc:AlternateContent>
      <p:sp>
        <p:nvSpPr>
          <p:cNvPr id="5" name="TextBox 4"/>
          <p:cNvSpPr txBox="1"/>
          <p:nvPr/>
        </p:nvSpPr>
        <p:spPr>
          <a:xfrm>
            <a:off x="1078173" y="5390319"/>
            <a:ext cx="10467833" cy="461665"/>
          </a:xfrm>
          <a:prstGeom prst="rect">
            <a:avLst/>
          </a:prstGeom>
          <a:noFill/>
        </p:spPr>
        <p:txBody>
          <a:bodyPr wrap="square" rtlCol="0">
            <a:spAutoFit/>
          </a:bodyPr>
          <a:lstStyle/>
          <a:p>
            <a:r>
              <a:rPr lang="en-US" sz="2400" dirty="0" smtClean="0"/>
              <a:t>Linearized Continuity equation for electrons is</a:t>
            </a:r>
            <a:r>
              <a:rPr lang="en-US" dirty="0" smtClean="0"/>
              <a:t>,</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887105" y="5977719"/>
                <a:ext cx="10672549" cy="7945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chemeClr val="accent1"/>
                              </a:solidFill>
                              <a:latin typeface="Cambria Math" panose="02040503050406030204" pitchFamily="18" charset="0"/>
                            </a:rPr>
                          </m:ctrlPr>
                        </m:fPr>
                        <m:num>
                          <m:r>
                            <a:rPr lang="en-US" sz="2400" i="1" smtClean="0">
                              <a:solidFill>
                                <a:schemeClr val="accent1"/>
                              </a:solidFill>
                              <a:latin typeface="Cambria Math" panose="02040503050406030204" pitchFamily="18" charset="0"/>
                              <a:ea typeface="Cambria Math" panose="02040503050406030204" pitchFamily="18" charset="0"/>
                            </a:rPr>
                            <m:t>𝜕</m:t>
                          </m:r>
                          <m:sSub>
                            <m:sSubPr>
                              <m:ctrlPr>
                                <a:rPr lang="en-US" sz="240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𝑛</m:t>
                              </m:r>
                            </m:e>
                            <m:sub>
                              <m:r>
                                <a:rPr lang="en-US" sz="2400" b="0" i="1" smtClean="0">
                                  <a:solidFill>
                                    <a:schemeClr val="accent1"/>
                                  </a:solidFill>
                                  <a:latin typeface="Cambria Math" panose="02040503050406030204" pitchFamily="18" charset="0"/>
                                  <a:ea typeface="Cambria Math" panose="02040503050406030204" pitchFamily="18" charset="0"/>
                                </a:rPr>
                                <m:t>𝑒</m:t>
                              </m:r>
                              <m:r>
                                <a:rPr lang="en-US" sz="2400" b="0" i="1" smtClean="0">
                                  <a:solidFill>
                                    <a:schemeClr val="accent1"/>
                                  </a:solidFill>
                                  <a:latin typeface="Cambria Math" panose="02040503050406030204" pitchFamily="18" charset="0"/>
                                  <a:ea typeface="Cambria Math" panose="02040503050406030204" pitchFamily="18" charset="0"/>
                                </a:rPr>
                                <m:t>1</m:t>
                              </m:r>
                            </m:sub>
                          </m:sSub>
                        </m:num>
                        <m:den>
                          <m:r>
                            <a:rPr lang="en-US" sz="2400" i="1" smtClean="0">
                              <a:solidFill>
                                <a:schemeClr val="accent1"/>
                              </a:solidFill>
                              <a:latin typeface="Cambria Math" panose="02040503050406030204" pitchFamily="18" charset="0"/>
                              <a:ea typeface="Cambria Math" panose="02040503050406030204" pitchFamily="18" charset="0"/>
                            </a:rPr>
                            <m:t>𝜕</m:t>
                          </m:r>
                          <m:r>
                            <a:rPr lang="en-US" sz="2400" b="0" i="1" smtClean="0">
                              <a:solidFill>
                                <a:schemeClr val="accent1"/>
                              </a:solidFill>
                              <a:latin typeface="Cambria Math" panose="02040503050406030204" pitchFamily="18" charset="0"/>
                              <a:ea typeface="Cambria Math" panose="02040503050406030204" pitchFamily="18" charset="0"/>
                            </a:rPr>
                            <m:t>𝑡</m:t>
                          </m:r>
                        </m:den>
                      </m:f>
                      <m:r>
                        <a:rPr lang="en-US" sz="2400" b="0" i="1" smtClean="0">
                          <a:solidFill>
                            <a:schemeClr val="accent1"/>
                          </a:solidFill>
                          <a:latin typeface="Cambria Math" panose="02040503050406030204" pitchFamily="18" charset="0"/>
                        </a:rPr>
                        <m:t>+</m:t>
                      </m:r>
                      <m:sSub>
                        <m:sSubPr>
                          <m:ctrlPr>
                            <a:rPr lang="en-US" sz="2400" b="0" i="1" smtClean="0">
                              <a:solidFill>
                                <a:schemeClr val="accent1"/>
                              </a:solidFill>
                              <a:latin typeface="Cambria Math" panose="02040503050406030204" pitchFamily="18" charset="0"/>
                            </a:rPr>
                          </m:ctrlPr>
                        </m:sSubPr>
                        <m:e>
                          <m:r>
                            <a:rPr lang="en-US" sz="2400" b="0" i="1" smtClean="0">
                              <a:solidFill>
                                <a:schemeClr val="accent1"/>
                              </a:solidFill>
                              <a:latin typeface="Cambria Math" panose="02040503050406030204" pitchFamily="18" charset="0"/>
                            </a:rPr>
                            <m:t>𝑛</m:t>
                          </m:r>
                        </m:e>
                        <m:sub>
                          <m:r>
                            <a:rPr lang="en-US" sz="2400" b="0" i="1" smtClean="0">
                              <a:solidFill>
                                <a:schemeClr val="accent1"/>
                              </a:solidFill>
                              <a:latin typeface="Cambria Math" panose="02040503050406030204" pitchFamily="18" charset="0"/>
                            </a:rPr>
                            <m:t>0</m:t>
                          </m:r>
                        </m:sub>
                      </m:sSub>
                      <m:r>
                        <a:rPr lang="en-US" sz="2400" b="1" i="1" smtClean="0">
                          <a:solidFill>
                            <a:schemeClr val="accent1"/>
                          </a:solidFill>
                          <a:latin typeface="Cambria Math" panose="02040503050406030204" pitchFamily="18" charset="0"/>
                          <a:ea typeface="Cambria Math" panose="02040503050406030204" pitchFamily="18" charset="0"/>
                        </a:rPr>
                        <m:t>𝜵</m:t>
                      </m:r>
                      <m:r>
                        <a:rPr lang="en-US" sz="2400" b="1" i="1" smtClean="0">
                          <a:solidFill>
                            <a:schemeClr val="accent1"/>
                          </a:solidFill>
                          <a:latin typeface="Cambria Math" panose="02040503050406030204" pitchFamily="18" charset="0"/>
                          <a:ea typeface="Cambria Math" panose="02040503050406030204" pitchFamily="18" charset="0"/>
                        </a:rPr>
                        <m:t>.</m:t>
                      </m:r>
                      <m:sSub>
                        <m:sSubPr>
                          <m:ctrlPr>
                            <a:rPr lang="en-US" sz="2400" b="1" i="1" smtClean="0">
                              <a:solidFill>
                                <a:schemeClr val="accent1"/>
                              </a:solidFill>
                              <a:latin typeface="Cambria Math" panose="02040503050406030204" pitchFamily="18" charset="0"/>
                              <a:ea typeface="Cambria Math" panose="02040503050406030204" pitchFamily="18" charset="0"/>
                            </a:rPr>
                          </m:ctrlPr>
                        </m:sSubPr>
                        <m:e>
                          <m:r>
                            <a:rPr lang="en-US" sz="2400" b="1" i="1" smtClean="0">
                              <a:solidFill>
                                <a:schemeClr val="accent1"/>
                              </a:solidFill>
                              <a:latin typeface="Cambria Math" panose="02040503050406030204" pitchFamily="18" charset="0"/>
                              <a:ea typeface="Cambria Math" panose="02040503050406030204" pitchFamily="18" charset="0"/>
                            </a:rPr>
                            <m:t>𝑽</m:t>
                          </m:r>
                        </m:e>
                        <m:sub>
                          <m:r>
                            <a:rPr lang="en-US" sz="2400" b="1" i="1" smtClean="0">
                              <a:solidFill>
                                <a:schemeClr val="accent1"/>
                              </a:solidFill>
                              <a:latin typeface="Cambria Math" panose="02040503050406030204" pitchFamily="18" charset="0"/>
                              <a:ea typeface="Cambria Math" panose="02040503050406030204" pitchFamily="18" charset="0"/>
                            </a:rPr>
                            <m:t>𝒆</m:t>
                          </m:r>
                          <m:r>
                            <a:rPr lang="en-US" sz="2400" b="1" i="1" smtClean="0">
                              <a:solidFill>
                                <a:schemeClr val="accent1"/>
                              </a:solidFill>
                              <a:latin typeface="Cambria Math" panose="02040503050406030204" pitchFamily="18" charset="0"/>
                              <a:ea typeface="Cambria Math" panose="02040503050406030204" pitchFamily="18" charset="0"/>
                            </a:rPr>
                            <m:t>𝟏</m:t>
                          </m:r>
                        </m:sub>
                      </m:sSub>
                      <m:r>
                        <a:rPr lang="en-US" sz="2400" b="0" i="1" smtClean="0">
                          <a:solidFill>
                            <a:schemeClr val="accent1"/>
                          </a:solidFill>
                          <a:latin typeface="Cambria Math" panose="02040503050406030204" pitchFamily="18" charset="0"/>
                          <a:ea typeface="Cambria Math" panose="02040503050406030204" pitchFamily="18" charset="0"/>
                        </a:rPr>
                        <m:t>+</m:t>
                      </m:r>
                      <m:d>
                        <m:dPr>
                          <m:ctrlPr>
                            <a:rPr lang="en-US" sz="2400" b="0" i="1" smtClean="0">
                              <a:solidFill>
                                <a:schemeClr val="accent1"/>
                              </a:solidFill>
                              <a:latin typeface="Cambria Math" panose="02040503050406030204" pitchFamily="18" charset="0"/>
                              <a:ea typeface="Cambria Math" panose="02040503050406030204" pitchFamily="18" charset="0"/>
                            </a:rPr>
                          </m:ctrlPr>
                        </m:dPr>
                        <m:e>
                          <m:sSub>
                            <m:sSubPr>
                              <m:ctrlPr>
                                <a:rPr lang="en-US" sz="2400" b="1" i="1" smtClean="0">
                                  <a:solidFill>
                                    <a:schemeClr val="accent1"/>
                                  </a:solidFill>
                                  <a:latin typeface="Cambria Math" panose="02040503050406030204" pitchFamily="18" charset="0"/>
                                  <a:ea typeface="Cambria Math" panose="02040503050406030204" pitchFamily="18" charset="0"/>
                                </a:rPr>
                              </m:ctrlPr>
                            </m:sSubPr>
                            <m:e>
                              <m:r>
                                <a:rPr lang="en-US" sz="2400" b="1" i="1" smtClean="0">
                                  <a:solidFill>
                                    <a:schemeClr val="accent1"/>
                                  </a:solidFill>
                                  <a:latin typeface="Cambria Math" panose="02040503050406030204" pitchFamily="18" charset="0"/>
                                  <a:ea typeface="Cambria Math" panose="02040503050406030204" pitchFamily="18" charset="0"/>
                                </a:rPr>
                                <m:t>𝑽</m:t>
                              </m:r>
                            </m:e>
                            <m:sub>
                              <m:r>
                                <a:rPr lang="en-US" sz="2400" b="1" i="1" smtClean="0">
                                  <a:solidFill>
                                    <a:schemeClr val="accent1"/>
                                  </a:solidFill>
                                  <a:latin typeface="Cambria Math" panose="02040503050406030204" pitchFamily="18" charset="0"/>
                                  <a:ea typeface="Cambria Math" panose="02040503050406030204" pitchFamily="18" charset="0"/>
                                </a:rPr>
                                <m:t>𝟎</m:t>
                              </m:r>
                            </m:sub>
                          </m:sSub>
                          <m:r>
                            <a:rPr lang="en-US" sz="2400" b="1" i="1" smtClean="0">
                              <a:solidFill>
                                <a:schemeClr val="accent1"/>
                              </a:solidFill>
                              <a:latin typeface="Cambria Math" panose="02040503050406030204" pitchFamily="18" charset="0"/>
                              <a:ea typeface="Cambria Math" panose="02040503050406030204" pitchFamily="18" charset="0"/>
                            </a:rPr>
                            <m:t>.</m:t>
                          </m:r>
                          <m:r>
                            <a:rPr lang="en-US" sz="2400" b="1" i="1" smtClean="0">
                              <a:solidFill>
                                <a:schemeClr val="accent1"/>
                              </a:solidFill>
                              <a:latin typeface="Cambria Math" panose="02040503050406030204" pitchFamily="18" charset="0"/>
                              <a:ea typeface="Cambria Math" panose="02040503050406030204" pitchFamily="18" charset="0"/>
                            </a:rPr>
                            <m:t>𝜵</m:t>
                          </m:r>
                        </m:e>
                      </m:d>
                      <m:sSub>
                        <m:sSubPr>
                          <m:ctrlPr>
                            <a:rPr lang="en-US" sz="2400" b="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𝑛</m:t>
                          </m:r>
                        </m:e>
                        <m:sub>
                          <m:r>
                            <a:rPr lang="en-US" sz="2400" b="0" i="1" smtClean="0">
                              <a:solidFill>
                                <a:schemeClr val="accent1"/>
                              </a:solidFill>
                              <a:latin typeface="Cambria Math" panose="02040503050406030204" pitchFamily="18" charset="0"/>
                              <a:ea typeface="Cambria Math" panose="02040503050406030204" pitchFamily="18" charset="0"/>
                            </a:rPr>
                            <m:t>𝑒</m:t>
                          </m:r>
                          <m:r>
                            <a:rPr lang="en-US" sz="2400" b="0" i="1" smtClean="0">
                              <a:solidFill>
                                <a:schemeClr val="accent1"/>
                              </a:solidFill>
                              <a:latin typeface="Cambria Math" panose="02040503050406030204" pitchFamily="18" charset="0"/>
                              <a:ea typeface="Cambria Math" panose="02040503050406030204" pitchFamily="18" charset="0"/>
                            </a:rPr>
                            <m:t>1</m:t>
                          </m:r>
                        </m:sub>
                      </m:sSub>
                      <m:r>
                        <a:rPr lang="en-US" sz="2400" b="0" i="1" smtClean="0">
                          <a:solidFill>
                            <a:schemeClr val="accent1"/>
                          </a:solidFill>
                          <a:latin typeface="Cambria Math" panose="02040503050406030204" pitchFamily="18" charset="0"/>
                          <a:ea typeface="Cambria Math" panose="02040503050406030204" pitchFamily="18" charset="0"/>
                        </a:rPr>
                        <m:t>=0</m:t>
                      </m:r>
                    </m:oMath>
                  </m:oMathPara>
                </a14:m>
                <a:endParaRPr lang="en-US" sz="2400" dirty="0">
                  <a:solidFill>
                    <a:schemeClr val="accent1"/>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887105" y="5977719"/>
                <a:ext cx="10672549" cy="794576"/>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7889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5"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1337481" y="464024"/>
                <a:ext cx="1046783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US" sz="2400" b="0" i="1" smtClean="0">
                              <a:solidFill>
                                <a:schemeClr val="accent6"/>
                              </a:solidFill>
                              <a:latin typeface="Cambria Math" panose="02040503050406030204" pitchFamily="18" charset="0"/>
                            </a:rPr>
                          </m:ctrlPr>
                        </m:dPr>
                        <m:e>
                          <m:r>
                            <a:rPr lang="en-US" sz="2400" b="0" i="1" smtClean="0">
                              <a:solidFill>
                                <a:schemeClr val="accent6"/>
                              </a:solidFill>
                              <a:latin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𝜄𝜔</m:t>
                          </m:r>
                          <m:r>
                            <a:rPr lang="en-US" sz="2400" b="0" i="1" smtClean="0">
                              <a:solidFill>
                                <a:schemeClr val="accent6"/>
                              </a:solidFill>
                              <a:latin typeface="Cambria Math" panose="02040503050406030204" pitchFamily="18" charset="0"/>
                              <a:ea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𝜄</m:t>
                          </m:r>
                          <m:r>
                            <a:rPr lang="en-US" sz="2400" b="0" i="1" smtClean="0">
                              <a:solidFill>
                                <a:schemeClr val="accent6"/>
                              </a:solidFill>
                              <a:latin typeface="Cambria Math" panose="02040503050406030204" pitchFamily="18" charset="0"/>
                              <a:ea typeface="Cambria Math" panose="02040503050406030204" pitchFamily="18" charset="0"/>
                            </a:rPr>
                            <m:t>𝑘</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𝑉</m:t>
                              </m:r>
                            </m:e>
                            <m:sub>
                              <m:r>
                                <a:rPr lang="en-US" sz="2400" b="0" i="1" smtClean="0">
                                  <a:solidFill>
                                    <a:schemeClr val="accent6"/>
                                  </a:solidFill>
                                  <a:latin typeface="Cambria Math" panose="02040503050406030204" pitchFamily="18" charset="0"/>
                                  <a:ea typeface="Cambria Math" panose="02040503050406030204" pitchFamily="18" charset="0"/>
                                </a:rPr>
                                <m:t>0</m:t>
                              </m:r>
                            </m:sub>
                          </m:sSub>
                        </m:e>
                      </m:d>
                      <m:sSub>
                        <m:sSubPr>
                          <m:ctrlPr>
                            <a:rPr lang="en-US" sz="2400" b="0" i="1" smtClean="0">
                              <a:solidFill>
                                <a:schemeClr val="accent6"/>
                              </a:solidFill>
                              <a:latin typeface="Cambria Math" panose="02040503050406030204" pitchFamily="18" charset="0"/>
                            </a:rPr>
                          </m:ctrlPr>
                        </m:sSubPr>
                        <m:e>
                          <m:r>
                            <a:rPr lang="en-US" sz="2400" b="0" i="1" smtClean="0">
                              <a:solidFill>
                                <a:schemeClr val="accent6"/>
                              </a:solidFill>
                              <a:latin typeface="Cambria Math" panose="02040503050406030204" pitchFamily="18" charset="0"/>
                            </a:rPr>
                            <m:t>𝑛</m:t>
                          </m:r>
                        </m:e>
                        <m:sub>
                          <m:r>
                            <a:rPr lang="en-US" sz="2400" b="0" i="1" smtClean="0">
                              <a:solidFill>
                                <a:schemeClr val="accent6"/>
                              </a:solidFill>
                              <a:latin typeface="Cambria Math" panose="02040503050406030204" pitchFamily="18" charset="0"/>
                            </a:rPr>
                            <m:t>𝑒</m:t>
                          </m:r>
                          <m:r>
                            <a:rPr lang="en-US" sz="2400" b="0" i="1" smtClean="0">
                              <a:solidFill>
                                <a:schemeClr val="accent6"/>
                              </a:solidFill>
                              <a:latin typeface="Cambria Math" panose="02040503050406030204" pitchFamily="18" charset="0"/>
                            </a:rPr>
                            <m:t>1</m:t>
                          </m:r>
                        </m:sub>
                      </m:sSub>
                      <m:r>
                        <a:rPr lang="en-US" sz="2400" b="0" i="1" smtClean="0">
                          <a:solidFill>
                            <a:schemeClr val="accent6"/>
                          </a:solidFill>
                          <a:latin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𝜄</m:t>
                      </m:r>
                      <m:r>
                        <a:rPr lang="en-US" sz="2400" b="0" i="1" smtClean="0">
                          <a:solidFill>
                            <a:schemeClr val="accent6"/>
                          </a:solidFill>
                          <a:latin typeface="Cambria Math" panose="02040503050406030204" pitchFamily="18" charset="0"/>
                          <a:ea typeface="Cambria Math" panose="02040503050406030204" pitchFamily="18" charset="0"/>
                        </a:rPr>
                        <m:t>𝑘</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𝑛</m:t>
                          </m:r>
                        </m:e>
                        <m:sub>
                          <m:r>
                            <a:rPr lang="en-US" sz="2400" b="0" i="1" smtClean="0">
                              <a:solidFill>
                                <a:schemeClr val="accent6"/>
                              </a:solidFill>
                              <a:latin typeface="Cambria Math" panose="02040503050406030204" pitchFamily="18" charset="0"/>
                              <a:ea typeface="Cambria Math" panose="02040503050406030204" pitchFamily="18" charset="0"/>
                            </a:rPr>
                            <m:t>0</m:t>
                          </m:r>
                        </m:sub>
                      </m:sSub>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𝑉</m:t>
                          </m:r>
                        </m:e>
                        <m:sub>
                          <m:r>
                            <a:rPr lang="en-US" sz="2400" b="0" i="1" smtClean="0">
                              <a:solidFill>
                                <a:schemeClr val="accent6"/>
                              </a:solidFill>
                              <a:latin typeface="Cambria Math" panose="02040503050406030204" pitchFamily="18" charset="0"/>
                              <a:ea typeface="Cambria Math" panose="02040503050406030204" pitchFamily="18" charset="0"/>
                            </a:rPr>
                            <m:t>𝑒</m:t>
                          </m:r>
                          <m:r>
                            <a:rPr lang="en-US" sz="2400" b="0" i="1" smtClean="0">
                              <a:solidFill>
                                <a:schemeClr val="accent6"/>
                              </a:solidFill>
                              <a:latin typeface="Cambria Math" panose="02040503050406030204" pitchFamily="18" charset="0"/>
                              <a:ea typeface="Cambria Math" panose="02040503050406030204" pitchFamily="18" charset="0"/>
                            </a:rPr>
                            <m:t>1</m:t>
                          </m:r>
                        </m:sub>
                      </m:sSub>
                      <m:r>
                        <a:rPr lang="en-US" sz="2400" b="0" i="1" smtClean="0">
                          <a:solidFill>
                            <a:schemeClr val="accent6"/>
                          </a:solidFill>
                          <a:latin typeface="Cambria Math" panose="02040503050406030204" pitchFamily="18" charset="0"/>
                          <a:ea typeface="Cambria Math" panose="02040503050406030204" pitchFamily="18" charset="0"/>
                        </a:rPr>
                        <m:t>=0</m:t>
                      </m:r>
                    </m:oMath>
                  </m:oMathPara>
                </a14:m>
                <a:endParaRPr lang="en-US" sz="2400" dirty="0">
                  <a:solidFill>
                    <a:schemeClr val="accent6"/>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337481" y="464024"/>
                <a:ext cx="10467832" cy="461665"/>
              </a:xfrm>
              <a:prstGeom prst="rect">
                <a:avLst/>
              </a:prstGeom>
              <a:blipFill>
                <a:blip r:embed="rId2"/>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337481" y="1187355"/>
                <a:ext cx="10481480" cy="85632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𝑛</m:t>
                          </m:r>
                        </m:e>
                        <m:sub>
                          <m:r>
                            <a:rPr lang="en-US" sz="2400" b="0" i="1" smtClean="0">
                              <a:solidFill>
                                <a:srgbClr val="7030A0"/>
                              </a:solidFill>
                              <a:latin typeface="Cambria Math" panose="02040503050406030204" pitchFamily="18" charset="0"/>
                            </a:rPr>
                            <m:t>𝑒</m:t>
                          </m:r>
                          <m:r>
                            <a:rPr lang="en-US" sz="2400" b="0" i="1" smtClean="0">
                              <a:solidFill>
                                <a:srgbClr val="7030A0"/>
                              </a:solidFill>
                              <a:latin typeface="Cambria Math" panose="02040503050406030204" pitchFamily="18" charset="0"/>
                            </a:rPr>
                            <m:t>1</m:t>
                          </m:r>
                        </m:sub>
                      </m:sSub>
                      <m:r>
                        <a:rPr lang="en-US" sz="2400" b="0" i="1" smtClean="0">
                          <a:solidFill>
                            <a:srgbClr val="7030A0"/>
                          </a:solidFill>
                          <a:latin typeface="Cambria Math" panose="02040503050406030204" pitchFamily="18" charset="0"/>
                        </a:rPr>
                        <m:t>=</m:t>
                      </m:r>
                      <m:f>
                        <m:fPr>
                          <m:ctrlPr>
                            <a:rPr lang="en-US" sz="2400" b="0" i="1" smtClean="0">
                              <a:solidFill>
                                <a:srgbClr val="7030A0"/>
                              </a:solidFill>
                              <a:latin typeface="Cambria Math" panose="02040503050406030204" pitchFamily="18" charset="0"/>
                            </a:rPr>
                          </m:ctrlPr>
                        </m:fPr>
                        <m:num>
                          <m:r>
                            <a:rPr lang="en-US" sz="2400" b="0" i="1" smtClean="0">
                              <a:solidFill>
                                <a:srgbClr val="7030A0"/>
                              </a:solidFill>
                              <a:latin typeface="Cambria Math" panose="02040503050406030204" pitchFamily="18" charset="0"/>
                            </a:rPr>
                            <m:t>𝑘</m:t>
                          </m:r>
                          <m:sSub>
                            <m:sSubPr>
                              <m:ctrlPr>
                                <a:rPr lang="en-US" sz="2400" b="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𝑛</m:t>
                              </m:r>
                            </m:e>
                            <m:sub>
                              <m:r>
                                <a:rPr lang="en-US" sz="2400" b="0" i="1" smtClean="0">
                                  <a:solidFill>
                                    <a:srgbClr val="7030A0"/>
                                  </a:solidFill>
                                  <a:latin typeface="Cambria Math" panose="02040503050406030204" pitchFamily="18" charset="0"/>
                                </a:rPr>
                                <m:t>0</m:t>
                              </m:r>
                            </m:sub>
                          </m:sSub>
                        </m:num>
                        <m:den>
                          <m:r>
                            <a:rPr lang="en-US" sz="2400" b="0" i="1" smtClean="0">
                              <a:solidFill>
                                <a:srgbClr val="7030A0"/>
                              </a:solidFill>
                              <a:latin typeface="Cambria Math" panose="02040503050406030204" pitchFamily="18" charset="0"/>
                              <a:ea typeface="Cambria Math" panose="02040503050406030204" pitchFamily="18" charset="0"/>
                            </a:rPr>
                            <m:t>𝜔</m:t>
                          </m:r>
                          <m:r>
                            <a:rPr lang="en-US" sz="2400" b="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𝑘</m:t>
                          </m:r>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𝑉</m:t>
                              </m:r>
                            </m:e>
                            <m:sub>
                              <m:r>
                                <a:rPr lang="en-US" sz="2400" b="0" i="1" smtClean="0">
                                  <a:solidFill>
                                    <a:srgbClr val="7030A0"/>
                                  </a:solidFill>
                                  <a:latin typeface="Cambria Math" panose="02040503050406030204" pitchFamily="18" charset="0"/>
                                  <a:ea typeface="Cambria Math" panose="02040503050406030204" pitchFamily="18" charset="0"/>
                                </a:rPr>
                                <m:t>0</m:t>
                              </m:r>
                            </m:sub>
                          </m:sSub>
                        </m:den>
                      </m:f>
                      <m:sSub>
                        <m:sSubPr>
                          <m:ctrlPr>
                            <a:rPr lang="en-US" sz="2400" b="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𝑉</m:t>
                          </m:r>
                        </m:e>
                        <m:sub>
                          <m:r>
                            <a:rPr lang="en-US" sz="2400" b="0" i="1" smtClean="0">
                              <a:solidFill>
                                <a:srgbClr val="7030A0"/>
                              </a:solidFill>
                              <a:latin typeface="Cambria Math" panose="02040503050406030204" pitchFamily="18" charset="0"/>
                            </a:rPr>
                            <m:t>𝑒</m:t>
                          </m:r>
                          <m:r>
                            <a:rPr lang="en-US" sz="2400" b="0" i="1" smtClean="0">
                              <a:solidFill>
                                <a:srgbClr val="7030A0"/>
                              </a:solidFill>
                              <a:latin typeface="Cambria Math" panose="02040503050406030204" pitchFamily="18" charset="0"/>
                            </a:rPr>
                            <m:t>1</m:t>
                          </m:r>
                        </m:sub>
                      </m:sSub>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337481" y="1187355"/>
                <a:ext cx="10481480" cy="85632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337481" y="2251881"/>
                <a:ext cx="10467832" cy="461665"/>
              </a:xfrm>
              <a:prstGeom prst="rect">
                <a:avLst/>
              </a:prstGeom>
              <a:noFill/>
            </p:spPr>
            <p:txBody>
              <a:bodyPr wrap="square" rtlCol="0">
                <a:spAutoFit/>
              </a:bodyPr>
              <a:lstStyle/>
              <a:p>
                <a:r>
                  <a:rPr lang="en-US" sz="2400" dirty="0" smtClean="0"/>
                  <a:t>By substituting the value of </a:t>
                </a:r>
                <a14:m>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𝑉</m:t>
                        </m:r>
                      </m:e>
                      <m:sub>
                        <m:r>
                          <a:rPr lang="en-US" sz="2400" b="0" i="1" smtClean="0">
                            <a:solidFill>
                              <a:srgbClr val="FF0000"/>
                            </a:solidFill>
                            <a:latin typeface="Cambria Math" panose="02040503050406030204" pitchFamily="18" charset="0"/>
                          </a:rPr>
                          <m:t>𝑒</m:t>
                        </m:r>
                        <m:r>
                          <a:rPr lang="en-US" sz="2400" b="0" i="1" smtClean="0">
                            <a:solidFill>
                              <a:srgbClr val="FF0000"/>
                            </a:solidFill>
                            <a:latin typeface="Cambria Math" panose="02040503050406030204" pitchFamily="18" charset="0"/>
                          </a:rPr>
                          <m:t>1</m:t>
                        </m:r>
                      </m:sub>
                    </m:sSub>
                    <m:r>
                      <a:rPr lang="en-US" sz="2400" b="0" i="1" smtClean="0">
                        <a:latin typeface="Cambria Math" panose="02040503050406030204" pitchFamily="18" charset="0"/>
                      </a:rPr>
                      <m:t> </m:t>
                    </m:r>
                  </m:oMath>
                </a14:m>
                <a:r>
                  <a:rPr lang="en-US" sz="2400" dirty="0" smtClean="0"/>
                  <a:t>from eq. of motion for electron, we have</a:t>
                </a:r>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1337481" y="2251881"/>
                <a:ext cx="10467832" cy="461665"/>
              </a:xfrm>
              <a:prstGeom prst="rect">
                <a:avLst/>
              </a:prstGeom>
              <a:blipFill>
                <a:blip r:embed="rId4"/>
                <a:stretch>
                  <a:fillRect l="-873"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323833" y="2975212"/>
                <a:ext cx="10481480" cy="8590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𝑛</m:t>
                          </m:r>
                        </m:e>
                        <m:sub>
                          <m:r>
                            <a:rPr lang="en-US" sz="2400" b="0" i="1" smtClean="0">
                              <a:solidFill>
                                <a:srgbClr val="FF0066"/>
                              </a:solidFill>
                              <a:latin typeface="Cambria Math" panose="02040503050406030204" pitchFamily="18" charset="0"/>
                            </a:rPr>
                            <m:t>𝑒</m:t>
                          </m:r>
                          <m:r>
                            <a:rPr lang="en-US" sz="2400" b="0" i="1" smtClean="0">
                              <a:solidFill>
                                <a:srgbClr val="FF0066"/>
                              </a:solidFill>
                              <a:latin typeface="Cambria Math" panose="02040503050406030204" pitchFamily="18" charset="0"/>
                            </a:rPr>
                            <m:t>1</m:t>
                          </m:r>
                        </m:sub>
                      </m:sSub>
                      <m:r>
                        <a:rPr lang="en-US" sz="2400" b="0" i="1" smtClean="0">
                          <a:solidFill>
                            <a:srgbClr val="FF0066"/>
                          </a:solidFill>
                          <a:latin typeface="Cambria Math" panose="02040503050406030204" pitchFamily="18" charset="0"/>
                        </a:rPr>
                        <m:t>=−</m:t>
                      </m:r>
                      <m:f>
                        <m:fPr>
                          <m:ctrlPr>
                            <a:rPr lang="en-US" sz="2400" b="0" i="1" smtClean="0">
                              <a:solidFill>
                                <a:srgbClr val="FF0066"/>
                              </a:solidFill>
                              <a:latin typeface="Cambria Math" panose="02040503050406030204" pitchFamily="18" charset="0"/>
                            </a:rPr>
                          </m:ctrlPr>
                        </m:fPr>
                        <m:num>
                          <m:r>
                            <a:rPr lang="en-US" sz="2400" b="0" i="1" smtClean="0">
                              <a:solidFill>
                                <a:srgbClr val="FF0066"/>
                              </a:solidFill>
                              <a:latin typeface="Cambria Math" panose="02040503050406030204" pitchFamily="18" charset="0"/>
                              <a:ea typeface="Cambria Math" panose="02040503050406030204" pitchFamily="18" charset="0"/>
                            </a:rPr>
                            <m:t>𝜄</m:t>
                          </m:r>
                          <m:r>
                            <a:rPr lang="en-US" sz="2400" b="0" i="1" smtClean="0">
                              <a:solidFill>
                                <a:srgbClr val="FF0066"/>
                              </a:solidFill>
                              <a:latin typeface="Cambria Math" panose="02040503050406030204" pitchFamily="18" charset="0"/>
                              <a:ea typeface="Cambria Math" panose="02040503050406030204" pitchFamily="18" charset="0"/>
                            </a:rPr>
                            <m:t>𝑒𝑘</m:t>
                          </m:r>
                          <m:sSub>
                            <m:sSubPr>
                              <m:ctrlPr>
                                <a:rPr lang="en-US" sz="2400" b="0" i="1" smtClean="0">
                                  <a:solidFill>
                                    <a:srgbClr val="FF0066"/>
                                  </a:solidFill>
                                  <a:latin typeface="Cambria Math" panose="02040503050406030204" pitchFamily="18" charset="0"/>
                                  <a:ea typeface="Cambria Math" panose="02040503050406030204" pitchFamily="18" charset="0"/>
                                </a:rPr>
                              </m:ctrlPr>
                            </m:sSubPr>
                            <m:e>
                              <m:r>
                                <a:rPr lang="en-US" sz="2400" b="0" i="1" smtClean="0">
                                  <a:solidFill>
                                    <a:srgbClr val="FF0066"/>
                                  </a:solidFill>
                                  <a:latin typeface="Cambria Math" panose="02040503050406030204" pitchFamily="18" charset="0"/>
                                  <a:ea typeface="Cambria Math" panose="02040503050406030204" pitchFamily="18" charset="0"/>
                                </a:rPr>
                                <m:t>𝑛</m:t>
                              </m:r>
                            </m:e>
                            <m:sub>
                              <m:r>
                                <a:rPr lang="en-US" sz="2400" b="0" i="1" smtClean="0">
                                  <a:solidFill>
                                    <a:srgbClr val="FF0066"/>
                                  </a:solidFill>
                                  <a:latin typeface="Cambria Math" panose="02040503050406030204" pitchFamily="18" charset="0"/>
                                  <a:ea typeface="Cambria Math" panose="02040503050406030204" pitchFamily="18" charset="0"/>
                                </a:rPr>
                                <m:t>0</m:t>
                              </m:r>
                            </m:sub>
                          </m:sSub>
                        </m:num>
                        <m:den>
                          <m:sSub>
                            <m:sSubPr>
                              <m:ctrlPr>
                                <a:rPr lang="en-US" sz="2400" b="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𝑚</m:t>
                              </m:r>
                            </m:e>
                            <m:sub>
                              <m:r>
                                <a:rPr lang="en-US" sz="2400" b="0" i="1" smtClean="0">
                                  <a:solidFill>
                                    <a:srgbClr val="FF0066"/>
                                  </a:solidFill>
                                  <a:latin typeface="Cambria Math" panose="02040503050406030204" pitchFamily="18" charset="0"/>
                                </a:rPr>
                                <m:t>𝑒</m:t>
                              </m:r>
                            </m:sub>
                          </m:sSub>
                          <m:sSup>
                            <m:sSupPr>
                              <m:ctrlPr>
                                <a:rPr lang="en-US" sz="2400" b="0" i="1" smtClean="0">
                                  <a:solidFill>
                                    <a:srgbClr val="FF0066"/>
                                  </a:solidFill>
                                  <a:latin typeface="Cambria Math" panose="02040503050406030204" pitchFamily="18" charset="0"/>
                                </a:rPr>
                              </m:ctrlPr>
                            </m:sSupPr>
                            <m:e>
                              <m:r>
                                <a:rPr lang="en-US" sz="2400" b="0" i="1" smtClean="0">
                                  <a:solidFill>
                                    <a:srgbClr val="FF0066"/>
                                  </a:solidFill>
                                  <a:latin typeface="Cambria Math" panose="02040503050406030204" pitchFamily="18" charset="0"/>
                                </a:rPr>
                                <m:t>(</m:t>
                              </m:r>
                              <m:r>
                                <a:rPr lang="en-US" sz="2400" b="0" i="1" smtClean="0">
                                  <a:solidFill>
                                    <a:srgbClr val="FF0066"/>
                                  </a:solidFill>
                                  <a:latin typeface="Cambria Math" panose="02040503050406030204" pitchFamily="18" charset="0"/>
                                  <a:ea typeface="Cambria Math" panose="02040503050406030204" pitchFamily="18" charset="0"/>
                                </a:rPr>
                                <m:t>𝜔</m:t>
                              </m:r>
                              <m:r>
                                <a:rPr lang="en-US" sz="2400" b="0" i="1" smtClean="0">
                                  <a:solidFill>
                                    <a:srgbClr val="FF0066"/>
                                  </a:solidFill>
                                  <a:latin typeface="Cambria Math" panose="02040503050406030204" pitchFamily="18" charset="0"/>
                                  <a:ea typeface="Cambria Math" panose="02040503050406030204" pitchFamily="18" charset="0"/>
                                </a:rPr>
                                <m:t>−</m:t>
                              </m:r>
                              <m:r>
                                <a:rPr lang="en-US" sz="2400" b="0" i="1" smtClean="0">
                                  <a:solidFill>
                                    <a:srgbClr val="FF0066"/>
                                  </a:solidFill>
                                  <a:latin typeface="Cambria Math" panose="02040503050406030204" pitchFamily="18" charset="0"/>
                                  <a:ea typeface="Cambria Math" panose="02040503050406030204" pitchFamily="18" charset="0"/>
                                </a:rPr>
                                <m:t>𝑘</m:t>
                              </m:r>
                              <m:sSub>
                                <m:sSubPr>
                                  <m:ctrlPr>
                                    <a:rPr lang="en-US" sz="2400" b="0" i="1" smtClean="0">
                                      <a:solidFill>
                                        <a:srgbClr val="FF0066"/>
                                      </a:solidFill>
                                      <a:latin typeface="Cambria Math" panose="02040503050406030204" pitchFamily="18" charset="0"/>
                                      <a:ea typeface="Cambria Math" panose="02040503050406030204" pitchFamily="18" charset="0"/>
                                    </a:rPr>
                                  </m:ctrlPr>
                                </m:sSubPr>
                                <m:e>
                                  <m:r>
                                    <a:rPr lang="en-US" sz="2400" b="0" i="1" smtClean="0">
                                      <a:solidFill>
                                        <a:srgbClr val="FF0066"/>
                                      </a:solidFill>
                                      <a:latin typeface="Cambria Math" panose="02040503050406030204" pitchFamily="18" charset="0"/>
                                      <a:ea typeface="Cambria Math" panose="02040503050406030204" pitchFamily="18" charset="0"/>
                                    </a:rPr>
                                    <m:t>𝑉</m:t>
                                  </m:r>
                                </m:e>
                                <m:sub>
                                  <m:r>
                                    <a:rPr lang="en-US" sz="2400" b="0" i="1" smtClean="0">
                                      <a:solidFill>
                                        <a:srgbClr val="FF0066"/>
                                      </a:solidFill>
                                      <a:latin typeface="Cambria Math" panose="02040503050406030204" pitchFamily="18" charset="0"/>
                                      <a:ea typeface="Cambria Math" panose="02040503050406030204" pitchFamily="18" charset="0"/>
                                    </a:rPr>
                                    <m:t>𝑜</m:t>
                                  </m:r>
                                </m:sub>
                              </m:sSub>
                              <m:r>
                                <a:rPr lang="en-US" sz="2400" b="0" i="1" smtClean="0">
                                  <a:solidFill>
                                    <a:srgbClr val="FF0066"/>
                                  </a:solidFill>
                                  <a:latin typeface="Cambria Math" panose="02040503050406030204" pitchFamily="18" charset="0"/>
                                  <a:ea typeface="Cambria Math" panose="02040503050406030204" pitchFamily="18" charset="0"/>
                                </a:rPr>
                                <m:t>)</m:t>
                              </m:r>
                            </m:e>
                            <m:sup>
                              <m:r>
                                <a:rPr lang="en-US" sz="2400" b="0" i="1" smtClean="0">
                                  <a:solidFill>
                                    <a:srgbClr val="FF0066"/>
                                  </a:solidFill>
                                  <a:latin typeface="Cambria Math" panose="02040503050406030204" pitchFamily="18" charset="0"/>
                                </a:rPr>
                                <m:t>2</m:t>
                              </m:r>
                            </m:sup>
                          </m:sSup>
                        </m:den>
                      </m:f>
                      <m:r>
                        <a:rPr lang="en-US" sz="2400" b="0" i="1" smtClean="0">
                          <a:solidFill>
                            <a:srgbClr val="FF0066"/>
                          </a:solidFill>
                          <a:latin typeface="Cambria Math" panose="02040503050406030204" pitchFamily="18" charset="0"/>
                        </a:rPr>
                        <m:t>𝐸</m:t>
                      </m:r>
                    </m:oMath>
                  </m:oMathPara>
                </a14:m>
                <a:endParaRPr lang="en-US" sz="2400" dirty="0">
                  <a:solidFill>
                    <a:srgbClr val="FF0066"/>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323833" y="2975212"/>
                <a:ext cx="10481480" cy="859081"/>
              </a:xfrm>
              <a:prstGeom prst="rect">
                <a:avLst/>
              </a:prstGeom>
              <a:blipFill>
                <a:blip r:embed="rId5"/>
                <a:stretch>
                  <a:fillRect/>
                </a:stretch>
              </a:blipFill>
            </p:spPr>
            <p:txBody>
              <a:bodyPr/>
              <a:lstStyle/>
              <a:p>
                <a:r>
                  <a:rPr lang="en-US">
                    <a:noFill/>
                  </a:rPr>
                  <a:t> </a:t>
                </a:r>
              </a:p>
            </p:txBody>
          </p:sp>
        </mc:Fallback>
      </mc:AlternateContent>
      <p:sp>
        <p:nvSpPr>
          <p:cNvPr id="9" name="TextBox 8"/>
          <p:cNvSpPr txBox="1"/>
          <p:nvPr/>
        </p:nvSpPr>
        <p:spPr>
          <a:xfrm>
            <a:off x="1337481" y="4080680"/>
            <a:ext cx="10235820" cy="461665"/>
          </a:xfrm>
          <a:prstGeom prst="rect">
            <a:avLst/>
          </a:prstGeom>
          <a:noFill/>
        </p:spPr>
        <p:txBody>
          <a:bodyPr wrap="square" rtlCol="0">
            <a:spAutoFit/>
          </a:bodyPr>
          <a:lstStyle/>
          <a:p>
            <a:r>
              <a:rPr lang="en-US" sz="2400" dirty="0" smtClean="0"/>
              <a:t>Linearized Continuity equation for ions is</a:t>
            </a:r>
            <a:r>
              <a:rPr lang="en-US" dirty="0" smtClean="0"/>
              <a:t>,</a:t>
            </a:r>
            <a:endParaRPr lang="en-US" dirty="0"/>
          </a:p>
        </p:txBody>
      </p:sp>
      <mc:AlternateContent xmlns:mc="http://schemas.openxmlformats.org/markup-compatibility/2006" xmlns:a14="http://schemas.microsoft.com/office/drawing/2010/main">
        <mc:Choice Requires="a14">
          <p:sp>
            <p:nvSpPr>
              <p:cNvPr id="10" name="TextBox 9"/>
              <p:cNvSpPr txBox="1"/>
              <p:nvPr/>
            </p:nvSpPr>
            <p:spPr>
              <a:xfrm>
                <a:off x="1323833" y="4763069"/>
                <a:ext cx="10276764" cy="7945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chemeClr val="accent1"/>
                              </a:solidFill>
                              <a:latin typeface="Cambria Math" panose="02040503050406030204" pitchFamily="18" charset="0"/>
                            </a:rPr>
                          </m:ctrlPr>
                        </m:fPr>
                        <m:num>
                          <m:r>
                            <a:rPr lang="en-US" sz="2400" i="1" smtClean="0">
                              <a:solidFill>
                                <a:schemeClr val="accent1"/>
                              </a:solidFill>
                              <a:latin typeface="Cambria Math" panose="02040503050406030204" pitchFamily="18" charset="0"/>
                              <a:ea typeface="Cambria Math" panose="02040503050406030204" pitchFamily="18" charset="0"/>
                            </a:rPr>
                            <m:t>𝜕</m:t>
                          </m:r>
                          <m:sSub>
                            <m:sSubPr>
                              <m:ctrlPr>
                                <a:rPr lang="en-US" sz="240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𝑛</m:t>
                              </m:r>
                            </m:e>
                            <m:sub>
                              <m:r>
                                <a:rPr lang="en-US" sz="2400" b="0" i="1" smtClean="0">
                                  <a:solidFill>
                                    <a:schemeClr val="accent1"/>
                                  </a:solidFill>
                                  <a:latin typeface="Cambria Math" panose="02040503050406030204" pitchFamily="18" charset="0"/>
                                  <a:ea typeface="Cambria Math" panose="02040503050406030204" pitchFamily="18" charset="0"/>
                                </a:rPr>
                                <m:t>𝑖</m:t>
                              </m:r>
                              <m:r>
                                <a:rPr lang="en-US" sz="2400" b="0" i="1" smtClean="0">
                                  <a:solidFill>
                                    <a:schemeClr val="accent1"/>
                                  </a:solidFill>
                                  <a:latin typeface="Cambria Math" panose="02040503050406030204" pitchFamily="18" charset="0"/>
                                  <a:ea typeface="Cambria Math" panose="02040503050406030204" pitchFamily="18" charset="0"/>
                                </a:rPr>
                                <m:t>1</m:t>
                              </m:r>
                            </m:sub>
                          </m:sSub>
                        </m:num>
                        <m:den>
                          <m:r>
                            <a:rPr lang="en-US" sz="2400" i="1" smtClean="0">
                              <a:solidFill>
                                <a:schemeClr val="accent1"/>
                              </a:solidFill>
                              <a:latin typeface="Cambria Math" panose="02040503050406030204" pitchFamily="18" charset="0"/>
                              <a:ea typeface="Cambria Math" panose="02040503050406030204" pitchFamily="18" charset="0"/>
                            </a:rPr>
                            <m:t>𝜕</m:t>
                          </m:r>
                          <m:r>
                            <a:rPr lang="en-US" sz="2400" b="0" i="1" smtClean="0">
                              <a:solidFill>
                                <a:schemeClr val="accent1"/>
                              </a:solidFill>
                              <a:latin typeface="Cambria Math" panose="02040503050406030204" pitchFamily="18" charset="0"/>
                              <a:ea typeface="Cambria Math" panose="02040503050406030204" pitchFamily="18" charset="0"/>
                            </a:rPr>
                            <m:t>𝑡</m:t>
                          </m:r>
                        </m:den>
                      </m:f>
                      <m:r>
                        <a:rPr lang="en-US" sz="2400" b="0" i="1" smtClean="0">
                          <a:solidFill>
                            <a:schemeClr val="accent1"/>
                          </a:solidFill>
                          <a:latin typeface="Cambria Math" panose="02040503050406030204" pitchFamily="18" charset="0"/>
                        </a:rPr>
                        <m:t>+</m:t>
                      </m:r>
                      <m:sSub>
                        <m:sSubPr>
                          <m:ctrlPr>
                            <a:rPr lang="en-US" sz="2400" b="0" i="1" smtClean="0">
                              <a:solidFill>
                                <a:schemeClr val="accent1"/>
                              </a:solidFill>
                              <a:latin typeface="Cambria Math" panose="02040503050406030204" pitchFamily="18" charset="0"/>
                            </a:rPr>
                          </m:ctrlPr>
                        </m:sSubPr>
                        <m:e>
                          <m:r>
                            <a:rPr lang="en-US" sz="2400" b="0" i="1" smtClean="0">
                              <a:solidFill>
                                <a:schemeClr val="accent1"/>
                              </a:solidFill>
                              <a:latin typeface="Cambria Math" panose="02040503050406030204" pitchFamily="18" charset="0"/>
                            </a:rPr>
                            <m:t>𝑛</m:t>
                          </m:r>
                        </m:e>
                        <m:sub>
                          <m:r>
                            <a:rPr lang="en-US" sz="2400" b="0" i="1" smtClean="0">
                              <a:solidFill>
                                <a:schemeClr val="accent1"/>
                              </a:solidFill>
                              <a:latin typeface="Cambria Math" panose="02040503050406030204" pitchFamily="18" charset="0"/>
                            </a:rPr>
                            <m:t>0</m:t>
                          </m:r>
                        </m:sub>
                      </m:sSub>
                      <m:r>
                        <a:rPr lang="en-US" sz="2400" b="1" i="1" smtClean="0">
                          <a:solidFill>
                            <a:schemeClr val="accent1"/>
                          </a:solidFill>
                          <a:latin typeface="Cambria Math" panose="02040503050406030204" pitchFamily="18" charset="0"/>
                          <a:ea typeface="Cambria Math" panose="02040503050406030204" pitchFamily="18" charset="0"/>
                        </a:rPr>
                        <m:t>𝜵</m:t>
                      </m:r>
                      <m:r>
                        <a:rPr lang="en-US" sz="2400" b="1" i="1" smtClean="0">
                          <a:solidFill>
                            <a:schemeClr val="accent1"/>
                          </a:solidFill>
                          <a:latin typeface="Cambria Math" panose="02040503050406030204" pitchFamily="18" charset="0"/>
                          <a:ea typeface="Cambria Math" panose="02040503050406030204" pitchFamily="18" charset="0"/>
                        </a:rPr>
                        <m:t>.</m:t>
                      </m:r>
                      <m:sSub>
                        <m:sSubPr>
                          <m:ctrlPr>
                            <a:rPr lang="en-US" sz="2400" b="1" i="1" smtClean="0">
                              <a:solidFill>
                                <a:schemeClr val="accent1"/>
                              </a:solidFill>
                              <a:latin typeface="Cambria Math" panose="02040503050406030204" pitchFamily="18" charset="0"/>
                              <a:ea typeface="Cambria Math" panose="02040503050406030204" pitchFamily="18" charset="0"/>
                            </a:rPr>
                          </m:ctrlPr>
                        </m:sSubPr>
                        <m:e>
                          <m:r>
                            <a:rPr lang="en-US" sz="2400" b="1" i="1" smtClean="0">
                              <a:solidFill>
                                <a:schemeClr val="accent1"/>
                              </a:solidFill>
                              <a:latin typeface="Cambria Math" panose="02040503050406030204" pitchFamily="18" charset="0"/>
                              <a:ea typeface="Cambria Math" panose="02040503050406030204" pitchFamily="18" charset="0"/>
                            </a:rPr>
                            <m:t>𝑽</m:t>
                          </m:r>
                        </m:e>
                        <m:sub>
                          <m:r>
                            <a:rPr lang="en-US" sz="2400" b="1" i="1" smtClean="0">
                              <a:solidFill>
                                <a:schemeClr val="accent1"/>
                              </a:solidFill>
                              <a:latin typeface="Cambria Math" panose="02040503050406030204" pitchFamily="18" charset="0"/>
                              <a:ea typeface="Cambria Math" panose="02040503050406030204" pitchFamily="18" charset="0"/>
                            </a:rPr>
                            <m:t>𝒊</m:t>
                          </m:r>
                          <m:r>
                            <a:rPr lang="en-US" sz="2400" b="1" i="1" smtClean="0">
                              <a:solidFill>
                                <a:schemeClr val="accent1"/>
                              </a:solidFill>
                              <a:latin typeface="Cambria Math" panose="02040503050406030204" pitchFamily="18" charset="0"/>
                              <a:ea typeface="Cambria Math" panose="02040503050406030204" pitchFamily="18" charset="0"/>
                            </a:rPr>
                            <m:t>𝟏</m:t>
                          </m:r>
                        </m:sub>
                      </m:sSub>
                      <m:r>
                        <a:rPr lang="en-US" sz="2400" b="0" i="1" smtClean="0">
                          <a:solidFill>
                            <a:schemeClr val="accent1"/>
                          </a:solidFill>
                          <a:latin typeface="Cambria Math" panose="02040503050406030204" pitchFamily="18" charset="0"/>
                          <a:ea typeface="Cambria Math" panose="02040503050406030204" pitchFamily="18" charset="0"/>
                        </a:rPr>
                        <m:t>=0</m:t>
                      </m:r>
                    </m:oMath>
                  </m:oMathPara>
                </a14:m>
                <a:endParaRPr lang="en-US" sz="2400" dirty="0">
                  <a:solidFill>
                    <a:schemeClr val="accent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323833" y="4763069"/>
                <a:ext cx="10276764" cy="79457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323833" y="5883816"/>
                <a:ext cx="1024946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accent6"/>
                          </a:solidFill>
                          <a:latin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𝜄𝜔</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𝑛</m:t>
                          </m:r>
                        </m:e>
                        <m:sub>
                          <m:r>
                            <a:rPr lang="en-US" sz="2400" b="0" i="1" smtClean="0">
                              <a:solidFill>
                                <a:schemeClr val="accent6"/>
                              </a:solidFill>
                              <a:latin typeface="Cambria Math" panose="02040503050406030204" pitchFamily="18" charset="0"/>
                              <a:ea typeface="Cambria Math" panose="02040503050406030204" pitchFamily="18" charset="0"/>
                            </a:rPr>
                            <m:t>𝑖</m:t>
                          </m:r>
                          <m:r>
                            <a:rPr lang="en-US" sz="2400" b="0" i="1" smtClean="0">
                              <a:solidFill>
                                <a:schemeClr val="accent6"/>
                              </a:solidFill>
                              <a:latin typeface="Cambria Math" panose="02040503050406030204" pitchFamily="18" charset="0"/>
                              <a:ea typeface="Cambria Math" panose="02040503050406030204" pitchFamily="18" charset="0"/>
                            </a:rPr>
                            <m:t>1</m:t>
                          </m:r>
                        </m:sub>
                      </m:sSub>
                      <m:r>
                        <a:rPr lang="en-US" sz="2400" b="0" i="1" smtClean="0">
                          <a:solidFill>
                            <a:schemeClr val="accent6"/>
                          </a:solidFill>
                          <a:latin typeface="Cambria Math" panose="02040503050406030204" pitchFamily="18" charset="0"/>
                          <a:ea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𝜄</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𝑛</m:t>
                          </m:r>
                        </m:e>
                        <m:sub>
                          <m:r>
                            <a:rPr lang="en-US" sz="2400" b="0" i="1" smtClean="0">
                              <a:solidFill>
                                <a:schemeClr val="accent6"/>
                              </a:solidFill>
                              <a:latin typeface="Cambria Math" panose="02040503050406030204" pitchFamily="18" charset="0"/>
                              <a:ea typeface="Cambria Math" panose="02040503050406030204" pitchFamily="18" charset="0"/>
                            </a:rPr>
                            <m:t>0</m:t>
                          </m:r>
                        </m:sub>
                      </m:sSub>
                      <m:r>
                        <a:rPr lang="en-US" sz="2400" b="0" i="1" smtClean="0">
                          <a:solidFill>
                            <a:schemeClr val="accent6"/>
                          </a:solidFill>
                          <a:latin typeface="Cambria Math" panose="02040503050406030204" pitchFamily="18" charset="0"/>
                          <a:ea typeface="Cambria Math" panose="02040503050406030204" pitchFamily="18" charset="0"/>
                        </a:rPr>
                        <m:t>𝑘</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𝑉</m:t>
                          </m:r>
                        </m:e>
                        <m:sub>
                          <m:r>
                            <a:rPr lang="en-US" sz="2400" b="0" i="1" smtClean="0">
                              <a:solidFill>
                                <a:schemeClr val="accent6"/>
                              </a:solidFill>
                              <a:latin typeface="Cambria Math" panose="02040503050406030204" pitchFamily="18" charset="0"/>
                              <a:ea typeface="Cambria Math" panose="02040503050406030204" pitchFamily="18" charset="0"/>
                            </a:rPr>
                            <m:t>𝑖</m:t>
                          </m:r>
                          <m:r>
                            <a:rPr lang="en-US" sz="2400" b="0" i="1" smtClean="0">
                              <a:solidFill>
                                <a:schemeClr val="accent6"/>
                              </a:solidFill>
                              <a:latin typeface="Cambria Math" panose="02040503050406030204" pitchFamily="18" charset="0"/>
                              <a:ea typeface="Cambria Math" panose="02040503050406030204" pitchFamily="18" charset="0"/>
                            </a:rPr>
                            <m:t>1</m:t>
                          </m:r>
                        </m:sub>
                      </m:sSub>
                      <m:r>
                        <a:rPr lang="en-US" sz="2400" b="0" i="1" smtClean="0">
                          <a:solidFill>
                            <a:schemeClr val="accent6"/>
                          </a:solidFill>
                          <a:latin typeface="Cambria Math" panose="02040503050406030204" pitchFamily="18" charset="0"/>
                          <a:ea typeface="Cambria Math" panose="02040503050406030204" pitchFamily="18" charset="0"/>
                        </a:rPr>
                        <m:t>=0</m:t>
                      </m:r>
                    </m:oMath>
                  </m:oMathPara>
                </a14:m>
                <a:endParaRPr lang="en-US" sz="2400" dirty="0">
                  <a:solidFill>
                    <a:schemeClr val="accent6"/>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323833" y="5883816"/>
                <a:ext cx="10249468" cy="461665"/>
              </a:xfrm>
              <a:prstGeom prst="rect">
                <a:avLst/>
              </a:prstGeom>
              <a:blipFill>
                <a:blip r:embed="rId7"/>
                <a:stretch>
                  <a:fillRect b="-2632"/>
                </a:stretch>
              </a:blipFill>
            </p:spPr>
            <p:txBody>
              <a:bodyPr/>
              <a:lstStyle/>
              <a:p>
                <a:r>
                  <a:rPr lang="en-US">
                    <a:noFill/>
                  </a:rPr>
                  <a:t> </a:t>
                </a:r>
              </a:p>
            </p:txBody>
          </p:sp>
        </mc:Fallback>
      </mc:AlternateContent>
    </p:spTree>
    <p:extLst>
      <p:ext uri="{BB962C8B-B14F-4D97-AF65-F5344CB8AC3E}">
        <p14:creationId xmlns:p14="http://schemas.microsoft.com/office/powerpoint/2010/main" val="138415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1419367" y="313899"/>
                <a:ext cx="10153934" cy="7936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𝑛</m:t>
                          </m:r>
                        </m:e>
                        <m:sub>
                          <m:r>
                            <a:rPr lang="en-US" sz="2400" b="0" i="1" smtClean="0">
                              <a:solidFill>
                                <a:srgbClr val="7030A0"/>
                              </a:solidFill>
                              <a:latin typeface="Cambria Math" panose="02040503050406030204" pitchFamily="18" charset="0"/>
                            </a:rPr>
                            <m:t>𝑖</m:t>
                          </m:r>
                          <m:r>
                            <a:rPr lang="en-US" sz="2400" b="0" i="1" smtClean="0">
                              <a:solidFill>
                                <a:srgbClr val="7030A0"/>
                              </a:solidFill>
                              <a:latin typeface="Cambria Math" panose="02040503050406030204" pitchFamily="18" charset="0"/>
                            </a:rPr>
                            <m:t>1</m:t>
                          </m:r>
                        </m:sub>
                      </m:sSub>
                      <m:r>
                        <a:rPr lang="en-US" sz="2400" b="0" i="1" smtClean="0">
                          <a:solidFill>
                            <a:srgbClr val="7030A0"/>
                          </a:solidFill>
                          <a:latin typeface="Cambria Math" panose="02040503050406030204" pitchFamily="18" charset="0"/>
                        </a:rPr>
                        <m:t>=</m:t>
                      </m:r>
                      <m:f>
                        <m:fPr>
                          <m:ctrlPr>
                            <a:rPr lang="en-US" sz="2400" b="0" i="1" smtClean="0">
                              <a:solidFill>
                                <a:srgbClr val="7030A0"/>
                              </a:solidFill>
                              <a:latin typeface="Cambria Math" panose="02040503050406030204" pitchFamily="18" charset="0"/>
                            </a:rPr>
                          </m:ctrlPr>
                        </m:fPr>
                        <m:num>
                          <m:sSub>
                            <m:sSubPr>
                              <m:ctrlPr>
                                <a:rPr lang="en-US" sz="2400" b="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𝑛</m:t>
                              </m:r>
                            </m:e>
                            <m:sub>
                              <m:r>
                                <a:rPr lang="en-US" sz="2400" b="0" i="1" smtClean="0">
                                  <a:solidFill>
                                    <a:srgbClr val="7030A0"/>
                                  </a:solidFill>
                                  <a:latin typeface="Cambria Math" panose="02040503050406030204" pitchFamily="18" charset="0"/>
                                </a:rPr>
                                <m:t>0</m:t>
                              </m:r>
                            </m:sub>
                          </m:sSub>
                          <m:r>
                            <a:rPr lang="en-US" sz="2400" b="0" i="1" smtClean="0">
                              <a:solidFill>
                                <a:srgbClr val="7030A0"/>
                              </a:solidFill>
                              <a:latin typeface="Cambria Math" panose="02040503050406030204" pitchFamily="18" charset="0"/>
                            </a:rPr>
                            <m:t>𝑘</m:t>
                          </m:r>
                          <m:sSub>
                            <m:sSubPr>
                              <m:ctrlPr>
                                <a:rPr lang="en-US" sz="2400" b="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𝑉</m:t>
                              </m:r>
                            </m:e>
                            <m:sub>
                              <m:r>
                                <a:rPr lang="en-US" sz="2400" b="0" i="1" smtClean="0">
                                  <a:solidFill>
                                    <a:srgbClr val="7030A0"/>
                                  </a:solidFill>
                                  <a:latin typeface="Cambria Math" panose="02040503050406030204" pitchFamily="18" charset="0"/>
                                </a:rPr>
                                <m:t>𝑖</m:t>
                              </m:r>
                              <m:r>
                                <a:rPr lang="en-US" sz="2400" b="0" i="1" smtClean="0">
                                  <a:solidFill>
                                    <a:srgbClr val="7030A0"/>
                                  </a:solidFill>
                                  <a:latin typeface="Cambria Math" panose="02040503050406030204" pitchFamily="18" charset="0"/>
                                </a:rPr>
                                <m:t>1</m:t>
                              </m:r>
                            </m:sub>
                          </m:sSub>
                        </m:num>
                        <m:den>
                          <m:r>
                            <a:rPr lang="en-US" sz="2400" b="0" i="1" smtClean="0">
                              <a:solidFill>
                                <a:srgbClr val="7030A0"/>
                              </a:solidFill>
                              <a:latin typeface="Cambria Math" panose="02040503050406030204" pitchFamily="18" charset="0"/>
                              <a:ea typeface="Cambria Math" panose="02040503050406030204" pitchFamily="18" charset="0"/>
                            </a:rPr>
                            <m:t>𝜔</m:t>
                          </m:r>
                        </m:den>
                      </m:f>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1419367" y="313899"/>
                <a:ext cx="10153934" cy="79361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392072" y="1392072"/>
                <a:ext cx="10208525" cy="461665"/>
              </a:xfrm>
              <a:prstGeom prst="rect">
                <a:avLst/>
              </a:prstGeom>
              <a:noFill/>
            </p:spPr>
            <p:txBody>
              <a:bodyPr wrap="square" rtlCol="0">
                <a:spAutoFit/>
              </a:bodyPr>
              <a:lstStyle/>
              <a:p>
                <a:r>
                  <a:rPr lang="en-US" sz="2400" dirty="0" smtClean="0"/>
                  <a:t>Substituting the value of </a:t>
                </a:r>
                <a14:m>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𝑉</m:t>
                        </m:r>
                      </m:e>
                      <m:sub>
                        <m:r>
                          <a:rPr lang="en-US" sz="2400" b="0" i="1" smtClean="0">
                            <a:solidFill>
                              <a:srgbClr val="FF0000"/>
                            </a:solidFill>
                            <a:latin typeface="Cambria Math" panose="02040503050406030204" pitchFamily="18" charset="0"/>
                          </a:rPr>
                          <m:t>𝑖</m:t>
                        </m:r>
                        <m:r>
                          <a:rPr lang="en-US" sz="2400" b="0" i="1" smtClean="0">
                            <a:solidFill>
                              <a:srgbClr val="FF0000"/>
                            </a:solidFill>
                            <a:latin typeface="Cambria Math" panose="02040503050406030204" pitchFamily="18" charset="0"/>
                          </a:rPr>
                          <m:t>1</m:t>
                        </m:r>
                      </m:sub>
                    </m:sSub>
                    <m:r>
                      <a:rPr lang="en-US" sz="2400" b="0" i="1" smtClean="0">
                        <a:latin typeface="Cambria Math" panose="02040503050406030204" pitchFamily="18" charset="0"/>
                      </a:rPr>
                      <m:t> </m:t>
                    </m:r>
                  </m:oMath>
                </a14:m>
                <a:r>
                  <a:rPr lang="en-US" sz="2400" dirty="0" smtClean="0"/>
                  <a:t>from eq</a:t>
                </a:r>
                <a:r>
                  <a:rPr lang="en-US" sz="2400" dirty="0"/>
                  <a:t>.</a:t>
                </a:r>
                <a:r>
                  <a:rPr lang="en-US" sz="2400" dirty="0" smtClean="0"/>
                  <a:t> of motion for ions, we have</a:t>
                </a:r>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392072" y="1392072"/>
                <a:ext cx="10208525" cy="461665"/>
              </a:xfrm>
              <a:prstGeom prst="rect">
                <a:avLst/>
              </a:prstGeom>
              <a:blipFill>
                <a:blip r:embed="rId3"/>
                <a:stretch>
                  <a:fillRect l="-896"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419367" y="2019869"/>
                <a:ext cx="10276764" cy="85600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𝑛</m:t>
                          </m:r>
                        </m:e>
                        <m:sub>
                          <m:r>
                            <a:rPr lang="en-US" sz="2400" b="0" i="1" smtClean="0">
                              <a:solidFill>
                                <a:srgbClr val="FF0066"/>
                              </a:solidFill>
                              <a:latin typeface="Cambria Math" panose="02040503050406030204" pitchFamily="18" charset="0"/>
                            </a:rPr>
                            <m:t>𝑖</m:t>
                          </m:r>
                          <m:r>
                            <a:rPr lang="en-US" sz="2400" b="0" i="1" smtClean="0">
                              <a:solidFill>
                                <a:srgbClr val="FF0066"/>
                              </a:solidFill>
                              <a:latin typeface="Cambria Math" panose="02040503050406030204" pitchFamily="18" charset="0"/>
                            </a:rPr>
                            <m:t>1</m:t>
                          </m:r>
                        </m:sub>
                      </m:sSub>
                      <m:r>
                        <a:rPr lang="en-US" sz="2400" b="0" i="1" smtClean="0">
                          <a:solidFill>
                            <a:srgbClr val="FF0066"/>
                          </a:solidFill>
                          <a:latin typeface="Cambria Math" panose="02040503050406030204" pitchFamily="18" charset="0"/>
                        </a:rPr>
                        <m:t>=</m:t>
                      </m:r>
                      <m:f>
                        <m:fPr>
                          <m:ctrlPr>
                            <a:rPr lang="en-US" sz="2400" b="0" i="1" smtClean="0">
                              <a:solidFill>
                                <a:srgbClr val="FF0066"/>
                              </a:solidFill>
                              <a:latin typeface="Cambria Math" panose="02040503050406030204" pitchFamily="18" charset="0"/>
                            </a:rPr>
                          </m:ctrlPr>
                        </m:fPr>
                        <m:num>
                          <m:sSub>
                            <m:sSubPr>
                              <m:ctrlPr>
                                <a:rPr lang="en-US" sz="2400" b="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𝑛</m:t>
                              </m:r>
                            </m:e>
                            <m:sub>
                              <m:r>
                                <a:rPr lang="en-US" sz="2400" b="0" i="1" smtClean="0">
                                  <a:solidFill>
                                    <a:srgbClr val="FF0066"/>
                                  </a:solidFill>
                                  <a:latin typeface="Cambria Math" panose="02040503050406030204" pitchFamily="18" charset="0"/>
                                </a:rPr>
                                <m:t>0</m:t>
                              </m:r>
                            </m:sub>
                          </m:sSub>
                          <m:r>
                            <a:rPr lang="en-US" sz="2400" b="0" i="1" smtClean="0">
                              <a:solidFill>
                                <a:srgbClr val="FF0066"/>
                              </a:solidFill>
                              <a:latin typeface="Cambria Math" panose="02040503050406030204" pitchFamily="18" charset="0"/>
                              <a:ea typeface="Cambria Math" panose="02040503050406030204" pitchFamily="18" charset="0"/>
                            </a:rPr>
                            <m:t>𝜄</m:t>
                          </m:r>
                          <m:r>
                            <a:rPr lang="en-US" sz="2400" b="0" i="1" smtClean="0">
                              <a:solidFill>
                                <a:srgbClr val="FF0066"/>
                              </a:solidFill>
                              <a:latin typeface="Cambria Math" panose="02040503050406030204" pitchFamily="18" charset="0"/>
                              <a:ea typeface="Cambria Math" panose="02040503050406030204" pitchFamily="18" charset="0"/>
                            </a:rPr>
                            <m:t>𝑒𝑘</m:t>
                          </m:r>
                        </m:num>
                        <m:den>
                          <m:sSub>
                            <m:sSubPr>
                              <m:ctrlPr>
                                <a:rPr lang="en-US" sz="2400" b="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𝑚</m:t>
                              </m:r>
                            </m:e>
                            <m:sub>
                              <m:r>
                                <a:rPr lang="en-US" sz="2400" b="0" i="1" smtClean="0">
                                  <a:solidFill>
                                    <a:srgbClr val="FF0066"/>
                                  </a:solidFill>
                                  <a:latin typeface="Cambria Math" panose="02040503050406030204" pitchFamily="18" charset="0"/>
                                </a:rPr>
                                <m:t>𝑖</m:t>
                              </m:r>
                            </m:sub>
                          </m:sSub>
                          <m:sSup>
                            <m:sSupPr>
                              <m:ctrlPr>
                                <a:rPr lang="en-US" sz="2400" b="0" i="1" smtClean="0">
                                  <a:solidFill>
                                    <a:srgbClr val="FF0066"/>
                                  </a:solidFill>
                                  <a:latin typeface="Cambria Math" panose="02040503050406030204" pitchFamily="18" charset="0"/>
                                </a:rPr>
                              </m:ctrlPr>
                            </m:sSupPr>
                            <m:e>
                              <m:r>
                                <a:rPr lang="en-US" sz="2400" b="0" i="1" smtClean="0">
                                  <a:solidFill>
                                    <a:srgbClr val="FF0066"/>
                                  </a:solidFill>
                                  <a:latin typeface="Cambria Math" panose="02040503050406030204" pitchFamily="18" charset="0"/>
                                  <a:ea typeface="Cambria Math" panose="02040503050406030204" pitchFamily="18" charset="0"/>
                                </a:rPr>
                                <m:t>𝜔</m:t>
                              </m:r>
                            </m:e>
                            <m:sup>
                              <m:r>
                                <a:rPr lang="en-US" sz="2400" b="0" i="1" smtClean="0">
                                  <a:solidFill>
                                    <a:srgbClr val="FF0066"/>
                                  </a:solidFill>
                                  <a:latin typeface="Cambria Math" panose="02040503050406030204" pitchFamily="18" charset="0"/>
                                </a:rPr>
                                <m:t>2</m:t>
                              </m:r>
                            </m:sup>
                          </m:sSup>
                        </m:den>
                      </m:f>
                      <m:r>
                        <a:rPr lang="en-US" sz="2400" b="0" i="1" smtClean="0">
                          <a:solidFill>
                            <a:srgbClr val="FF0066"/>
                          </a:solidFill>
                          <a:latin typeface="Cambria Math" panose="02040503050406030204" pitchFamily="18" charset="0"/>
                        </a:rPr>
                        <m:t>𝐸</m:t>
                      </m:r>
                    </m:oMath>
                  </m:oMathPara>
                </a14:m>
                <a:endParaRPr lang="en-US" sz="2400" dirty="0">
                  <a:solidFill>
                    <a:srgbClr val="FF0066"/>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419367" y="2019869"/>
                <a:ext cx="10276764" cy="856004"/>
              </a:xfrm>
              <a:prstGeom prst="rect">
                <a:avLst/>
              </a:prstGeom>
              <a:blipFill>
                <a:blip r:embed="rId4"/>
                <a:stretch>
                  <a:fillRect/>
                </a:stretch>
              </a:blipFill>
            </p:spPr>
            <p:txBody>
              <a:bodyPr/>
              <a:lstStyle/>
              <a:p>
                <a:r>
                  <a:rPr lang="en-US">
                    <a:noFill/>
                  </a:rPr>
                  <a:t> </a:t>
                </a:r>
              </a:p>
            </p:txBody>
          </p:sp>
        </mc:Fallback>
      </mc:AlternateContent>
      <p:sp>
        <p:nvSpPr>
          <p:cNvPr id="7" name="TextBox 6"/>
          <p:cNvSpPr txBox="1"/>
          <p:nvPr/>
        </p:nvSpPr>
        <p:spPr>
          <a:xfrm>
            <a:off x="1419367" y="2875873"/>
            <a:ext cx="10153934" cy="461665"/>
          </a:xfrm>
          <a:prstGeom prst="rect">
            <a:avLst/>
          </a:prstGeom>
          <a:noFill/>
        </p:spPr>
        <p:txBody>
          <a:bodyPr wrap="square" rtlCol="0">
            <a:spAutoFit/>
          </a:bodyPr>
          <a:lstStyle/>
          <a:p>
            <a:r>
              <a:rPr lang="en-US" sz="2400" dirty="0" smtClean="0"/>
              <a:t>Poisson’s equation can be written as,</a:t>
            </a:r>
            <a:endParaRPr lang="en-US" sz="2400" dirty="0"/>
          </a:p>
        </p:txBody>
      </p:sp>
      <mc:AlternateContent xmlns:mc="http://schemas.openxmlformats.org/markup-compatibility/2006" xmlns:a14="http://schemas.microsoft.com/office/drawing/2010/main">
        <mc:Choice Requires="a14">
          <p:sp>
            <p:nvSpPr>
              <p:cNvPr id="8" name="TextBox 7"/>
              <p:cNvSpPr txBox="1"/>
              <p:nvPr/>
            </p:nvSpPr>
            <p:spPr>
              <a:xfrm>
                <a:off x="1392072" y="3603009"/>
                <a:ext cx="1020852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chemeClr val="accent1"/>
                          </a:solidFill>
                          <a:latin typeface="Cambria Math" panose="02040503050406030204" pitchFamily="18" charset="0"/>
                          <a:ea typeface="Cambria Math" panose="02040503050406030204" pitchFamily="18" charset="0"/>
                        </a:rPr>
                        <m:t>𝜵</m:t>
                      </m:r>
                      <m:r>
                        <a:rPr lang="en-US" sz="2400" b="1" i="1" smtClean="0">
                          <a:solidFill>
                            <a:schemeClr val="accent1"/>
                          </a:solidFill>
                          <a:latin typeface="Cambria Math" panose="02040503050406030204" pitchFamily="18" charset="0"/>
                          <a:ea typeface="Cambria Math" panose="02040503050406030204" pitchFamily="18" charset="0"/>
                        </a:rPr>
                        <m:t>.</m:t>
                      </m:r>
                      <m:sSub>
                        <m:sSubPr>
                          <m:ctrlPr>
                            <a:rPr lang="en-US" sz="2400" b="1" i="1" smtClean="0">
                              <a:solidFill>
                                <a:schemeClr val="accent1"/>
                              </a:solidFill>
                              <a:latin typeface="Cambria Math" panose="02040503050406030204" pitchFamily="18" charset="0"/>
                              <a:ea typeface="Cambria Math" panose="02040503050406030204" pitchFamily="18" charset="0"/>
                            </a:rPr>
                          </m:ctrlPr>
                        </m:sSubPr>
                        <m:e>
                          <m:r>
                            <a:rPr lang="en-US" sz="2400" b="1" i="1" smtClean="0">
                              <a:solidFill>
                                <a:schemeClr val="accent1"/>
                              </a:solidFill>
                              <a:latin typeface="Cambria Math" panose="02040503050406030204" pitchFamily="18" charset="0"/>
                              <a:ea typeface="Cambria Math" panose="02040503050406030204" pitchFamily="18" charset="0"/>
                            </a:rPr>
                            <m:t>𝑬</m:t>
                          </m:r>
                        </m:e>
                        <m:sub>
                          <m:r>
                            <a:rPr lang="en-US" sz="2400" b="1" i="1" smtClean="0">
                              <a:solidFill>
                                <a:schemeClr val="accent1"/>
                              </a:solidFill>
                              <a:latin typeface="Cambria Math" panose="02040503050406030204" pitchFamily="18" charset="0"/>
                              <a:ea typeface="Cambria Math" panose="02040503050406030204" pitchFamily="18" charset="0"/>
                            </a:rPr>
                            <m:t>𝟏</m:t>
                          </m:r>
                        </m:sub>
                      </m:sSub>
                      <m:r>
                        <a:rPr lang="en-US" sz="2400" b="0" i="1" smtClean="0">
                          <a:solidFill>
                            <a:schemeClr val="accent1"/>
                          </a:solidFill>
                          <a:latin typeface="Cambria Math" panose="02040503050406030204" pitchFamily="18" charset="0"/>
                          <a:ea typeface="Cambria Math" panose="02040503050406030204" pitchFamily="18" charset="0"/>
                        </a:rPr>
                        <m:t>=4</m:t>
                      </m:r>
                      <m:r>
                        <a:rPr lang="en-US" sz="2400" b="0" i="1" smtClean="0">
                          <a:solidFill>
                            <a:schemeClr val="accent1"/>
                          </a:solidFill>
                          <a:latin typeface="Cambria Math" panose="02040503050406030204" pitchFamily="18" charset="0"/>
                          <a:ea typeface="Cambria Math" panose="02040503050406030204" pitchFamily="18" charset="0"/>
                        </a:rPr>
                        <m:t>𝜋</m:t>
                      </m:r>
                      <m:r>
                        <a:rPr lang="en-US" sz="2400" b="0" i="1" smtClean="0">
                          <a:solidFill>
                            <a:schemeClr val="accent1"/>
                          </a:solidFill>
                          <a:latin typeface="Cambria Math" panose="02040503050406030204" pitchFamily="18" charset="0"/>
                          <a:ea typeface="Cambria Math" panose="02040503050406030204" pitchFamily="18" charset="0"/>
                        </a:rPr>
                        <m:t>𝑒</m:t>
                      </m:r>
                      <m:r>
                        <a:rPr lang="en-US" sz="2400" b="0" i="1" smtClean="0">
                          <a:solidFill>
                            <a:schemeClr val="accent1"/>
                          </a:solidFill>
                          <a:latin typeface="Cambria Math" panose="02040503050406030204" pitchFamily="18" charset="0"/>
                          <a:ea typeface="Cambria Math" panose="02040503050406030204" pitchFamily="18" charset="0"/>
                        </a:rPr>
                        <m:t>(</m:t>
                      </m:r>
                      <m:sSub>
                        <m:sSubPr>
                          <m:ctrlPr>
                            <a:rPr lang="en-US" sz="2400" b="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𝑛</m:t>
                          </m:r>
                        </m:e>
                        <m:sub>
                          <m:r>
                            <a:rPr lang="en-US" sz="2400" b="0" i="1" smtClean="0">
                              <a:solidFill>
                                <a:schemeClr val="accent1"/>
                              </a:solidFill>
                              <a:latin typeface="Cambria Math" panose="02040503050406030204" pitchFamily="18" charset="0"/>
                              <a:ea typeface="Cambria Math" panose="02040503050406030204" pitchFamily="18" charset="0"/>
                            </a:rPr>
                            <m:t>𝑖</m:t>
                          </m:r>
                          <m:r>
                            <a:rPr lang="en-US" sz="2400" b="0" i="1" smtClean="0">
                              <a:solidFill>
                                <a:schemeClr val="accent1"/>
                              </a:solidFill>
                              <a:latin typeface="Cambria Math" panose="02040503050406030204" pitchFamily="18" charset="0"/>
                              <a:ea typeface="Cambria Math" panose="02040503050406030204" pitchFamily="18" charset="0"/>
                            </a:rPr>
                            <m:t>1</m:t>
                          </m:r>
                        </m:sub>
                      </m:sSub>
                      <m:r>
                        <a:rPr lang="en-US" sz="2400" b="0" i="1" smtClean="0">
                          <a:solidFill>
                            <a:schemeClr val="accent1"/>
                          </a:solidFill>
                          <a:latin typeface="Cambria Math" panose="02040503050406030204" pitchFamily="18" charset="0"/>
                          <a:ea typeface="Cambria Math" panose="02040503050406030204" pitchFamily="18" charset="0"/>
                        </a:rPr>
                        <m:t>−</m:t>
                      </m:r>
                      <m:sSub>
                        <m:sSubPr>
                          <m:ctrlPr>
                            <a:rPr lang="en-US" sz="2400" b="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𝑛</m:t>
                          </m:r>
                        </m:e>
                        <m:sub>
                          <m:r>
                            <a:rPr lang="en-US" sz="2400" b="0" i="1" smtClean="0">
                              <a:solidFill>
                                <a:schemeClr val="accent1"/>
                              </a:solidFill>
                              <a:latin typeface="Cambria Math" panose="02040503050406030204" pitchFamily="18" charset="0"/>
                              <a:ea typeface="Cambria Math" panose="02040503050406030204" pitchFamily="18" charset="0"/>
                            </a:rPr>
                            <m:t>𝑒</m:t>
                          </m:r>
                          <m:r>
                            <a:rPr lang="en-US" sz="2400" b="0" i="1" smtClean="0">
                              <a:solidFill>
                                <a:schemeClr val="accent1"/>
                              </a:solidFill>
                              <a:latin typeface="Cambria Math" panose="02040503050406030204" pitchFamily="18" charset="0"/>
                              <a:ea typeface="Cambria Math" panose="02040503050406030204" pitchFamily="18" charset="0"/>
                            </a:rPr>
                            <m:t>1</m:t>
                          </m:r>
                        </m:sub>
                      </m:sSub>
                      <m:r>
                        <a:rPr lang="en-US" sz="2400" b="0" i="1" smtClean="0">
                          <a:solidFill>
                            <a:schemeClr val="accent1"/>
                          </a:solidFill>
                          <a:latin typeface="Cambria Math" panose="02040503050406030204" pitchFamily="18" charset="0"/>
                          <a:ea typeface="Cambria Math" panose="02040503050406030204" pitchFamily="18" charset="0"/>
                        </a:rPr>
                        <m:t>)</m:t>
                      </m:r>
                    </m:oMath>
                  </m:oMathPara>
                </a14:m>
                <a:endParaRPr lang="en-US" sz="2400" dirty="0">
                  <a:solidFill>
                    <a:schemeClr val="accent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392072" y="3603009"/>
                <a:ext cx="10208525" cy="461665"/>
              </a:xfrm>
              <a:prstGeom prst="rect">
                <a:avLst/>
              </a:prstGeom>
              <a:blipFill>
                <a:blip r:embed="rId5"/>
                <a:stretch>
                  <a:fillRect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392072" y="4312693"/>
                <a:ext cx="10181229" cy="461665"/>
              </a:xfrm>
              <a:prstGeom prst="rect">
                <a:avLst/>
              </a:prstGeom>
              <a:noFill/>
            </p:spPr>
            <p:txBody>
              <a:bodyPr wrap="square" rtlCol="0">
                <a:spAutoFit/>
              </a:bodyPr>
              <a:lstStyle/>
              <a:p>
                <a:r>
                  <a:rPr lang="en-US" sz="2400" dirty="0" smtClean="0"/>
                  <a:t>Now, substitute the value of </a:t>
                </a:r>
                <a14:m>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𝑛</m:t>
                        </m:r>
                      </m:e>
                      <m:sub>
                        <m:r>
                          <a:rPr lang="en-US" sz="2400" b="0" i="1" smtClean="0">
                            <a:solidFill>
                              <a:srgbClr val="FF0000"/>
                            </a:solidFill>
                            <a:latin typeface="Cambria Math" panose="02040503050406030204" pitchFamily="18" charset="0"/>
                          </a:rPr>
                          <m:t>𝑖</m:t>
                        </m:r>
                        <m:r>
                          <a:rPr lang="en-US" sz="2400" b="0" i="1" smtClean="0">
                            <a:solidFill>
                              <a:srgbClr val="FF0000"/>
                            </a:solidFill>
                            <a:latin typeface="Cambria Math" panose="02040503050406030204" pitchFamily="18" charset="0"/>
                          </a:rPr>
                          <m:t>1</m:t>
                        </m:r>
                      </m:sub>
                    </m:sSub>
                    <m:r>
                      <a:rPr lang="en-US" sz="2400" b="0" i="1" smtClean="0">
                        <a:latin typeface="Cambria Math" panose="02040503050406030204" pitchFamily="18" charset="0"/>
                      </a:rPr>
                      <m:t> </m:t>
                    </m:r>
                  </m:oMath>
                </a14:m>
                <a:r>
                  <a:rPr lang="en-US" sz="2400" dirty="0" smtClean="0"/>
                  <a:t>&amp; </a:t>
                </a:r>
                <a14:m>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𝑛</m:t>
                        </m:r>
                      </m:e>
                      <m:sub>
                        <m:r>
                          <a:rPr lang="en-US" sz="2400" b="0" i="1" smtClean="0">
                            <a:solidFill>
                              <a:srgbClr val="FF0000"/>
                            </a:solidFill>
                            <a:latin typeface="Cambria Math" panose="02040503050406030204" pitchFamily="18" charset="0"/>
                          </a:rPr>
                          <m:t>𝑒</m:t>
                        </m:r>
                        <m:r>
                          <a:rPr lang="en-US" sz="2400" b="0" i="1" smtClean="0">
                            <a:solidFill>
                              <a:srgbClr val="FF0000"/>
                            </a:solidFill>
                            <a:latin typeface="Cambria Math" panose="02040503050406030204" pitchFamily="18" charset="0"/>
                          </a:rPr>
                          <m:t>1</m:t>
                        </m:r>
                      </m:sub>
                    </m:sSub>
                    <m:r>
                      <a:rPr lang="en-US" sz="2400" b="0" i="1" smtClean="0">
                        <a:latin typeface="Cambria Math" panose="02040503050406030204" pitchFamily="18" charset="0"/>
                      </a:rPr>
                      <m:t>, </m:t>
                    </m:r>
                  </m:oMath>
                </a14:m>
                <a:r>
                  <a:rPr lang="en-US" sz="2400" dirty="0" smtClean="0"/>
                  <a:t>we have</a:t>
                </a:r>
                <a:endParaRPr lang="en-US"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1392072" y="4312693"/>
                <a:ext cx="10181229" cy="461665"/>
              </a:xfrm>
              <a:prstGeom prst="rect">
                <a:avLst/>
              </a:prstGeom>
              <a:blipFill>
                <a:blip r:embed="rId6"/>
                <a:stretch>
                  <a:fillRect l="-898"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392072" y="4926842"/>
                <a:ext cx="10181229" cy="8590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chemeClr val="accent6"/>
                          </a:solidFill>
                          <a:latin typeface="Cambria Math" panose="02040503050406030204" pitchFamily="18" charset="0"/>
                          <a:ea typeface="Cambria Math" panose="02040503050406030204" pitchFamily="18" charset="0"/>
                        </a:rPr>
                        <m:t>𝜵</m:t>
                      </m:r>
                      <m:r>
                        <a:rPr lang="en-US" sz="2400" b="1" i="1" smtClean="0">
                          <a:solidFill>
                            <a:schemeClr val="accent6"/>
                          </a:solidFill>
                          <a:latin typeface="Cambria Math" panose="02040503050406030204" pitchFamily="18" charset="0"/>
                          <a:ea typeface="Cambria Math" panose="02040503050406030204" pitchFamily="18" charset="0"/>
                        </a:rPr>
                        <m:t>.</m:t>
                      </m:r>
                      <m:sSub>
                        <m:sSubPr>
                          <m:ctrlPr>
                            <a:rPr lang="en-US" sz="2400" b="1" i="1" smtClean="0">
                              <a:solidFill>
                                <a:schemeClr val="accent6"/>
                              </a:solidFill>
                              <a:latin typeface="Cambria Math" panose="02040503050406030204" pitchFamily="18" charset="0"/>
                              <a:ea typeface="Cambria Math" panose="02040503050406030204" pitchFamily="18" charset="0"/>
                            </a:rPr>
                          </m:ctrlPr>
                        </m:sSubPr>
                        <m:e>
                          <m:r>
                            <a:rPr lang="en-US" sz="2400" b="1" i="1" smtClean="0">
                              <a:solidFill>
                                <a:schemeClr val="accent6"/>
                              </a:solidFill>
                              <a:latin typeface="Cambria Math" panose="02040503050406030204" pitchFamily="18" charset="0"/>
                              <a:ea typeface="Cambria Math" panose="02040503050406030204" pitchFamily="18" charset="0"/>
                            </a:rPr>
                            <m:t>𝑬</m:t>
                          </m:r>
                        </m:e>
                        <m:sub>
                          <m:r>
                            <a:rPr lang="en-US" sz="2400" b="1" i="1" smtClean="0">
                              <a:solidFill>
                                <a:schemeClr val="accent6"/>
                              </a:solidFill>
                              <a:latin typeface="Cambria Math" panose="02040503050406030204" pitchFamily="18" charset="0"/>
                              <a:ea typeface="Cambria Math" panose="02040503050406030204" pitchFamily="18" charset="0"/>
                            </a:rPr>
                            <m:t>𝟏</m:t>
                          </m:r>
                        </m:sub>
                      </m:sSub>
                      <m:r>
                        <a:rPr lang="en-US" sz="2400" b="0" i="1" smtClean="0">
                          <a:solidFill>
                            <a:schemeClr val="accent6"/>
                          </a:solidFill>
                          <a:latin typeface="Cambria Math" panose="02040503050406030204" pitchFamily="18" charset="0"/>
                          <a:ea typeface="Cambria Math" panose="02040503050406030204" pitchFamily="18" charset="0"/>
                        </a:rPr>
                        <m:t>=4</m:t>
                      </m:r>
                      <m:r>
                        <a:rPr lang="en-US" sz="2400" b="0" i="1" smtClean="0">
                          <a:solidFill>
                            <a:schemeClr val="accent6"/>
                          </a:solidFill>
                          <a:latin typeface="Cambria Math" panose="02040503050406030204" pitchFamily="18" charset="0"/>
                          <a:ea typeface="Cambria Math" panose="02040503050406030204" pitchFamily="18" charset="0"/>
                        </a:rPr>
                        <m:t>𝜋</m:t>
                      </m:r>
                      <m:r>
                        <a:rPr lang="en-US" sz="2400" b="0" i="1" smtClean="0">
                          <a:solidFill>
                            <a:schemeClr val="accent6"/>
                          </a:solidFill>
                          <a:latin typeface="Cambria Math" panose="02040503050406030204" pitchFamily="18" charset="0"/>
                          <a:ea typeface="Cambria Math" panose="02040503050406030204" pitchFamily="18" charset="0"/>
                        </a:rPr>
                        <m:t>𝑒</m:t>
                      </m:r>
                      <m:r>
                        <a:rPr lang="en-US" sz="2400" b="0" i="1" smtClean="0">
                          <a:solidFill>
                            <a:schemeClr val="accent6"/>
                          </a:solidFill>
                          <a:latin typeface="Cambria Math" panose="02040503050406030204" pitchFamily="18" charset="0"/>
                          <a:ea typeface="Cambria Math" panose="02040503050406030204" pitchFamily="18" charset="0"/>
                        </a:rPr>
                        <m:t>(</m:t>
                      </m:r>
                      <m:f>
                        <m:fPr>
                          <m:ctrlPr>
                            <a:rPr lang="en-US" sz="2400" b="0" i="1" smtClean="0">
                              <a:solidFill>
                                <a:schemeClr val="accent6"/>
                              </a:solidFill>
                              <a:latin typeface="Cambria Math" panose="02040503050406030204" pitchFamily="18" charset="0"/>
                              <a:ea typeface="Cambria Math" panose="02040503050406030204" pitchFamily="18" charset="0"/>
                            </a:rPr>
                          </m:ctrlPr>
                        </m:fPr>
                        <m:num>
                          <m:r>
                            <a:rPr lang="en-US" sz="2400" b="0" i="1" smtClean="0">
                              <a:solidFill>
                                <a:schemeClr val="accent6"/>
                              </a:solidFill>
                              <a:latin typeface="Cambria Math" panose="02040503050406030204" pitchFamily="18" charset="0"/>
                              <a:ea typeface="Cambria Math" panose="02040503050406030204" pitchFamily="18" charset="0"/>
                            </a:rPr>
                            <m:t>𝜄</m:t>
                          </m:r>
                          <m:r>
                            <a:rPr lang="en-US" sz="2400" b="0" i="1" smtClean="0">
                              <a:solidFill>
                                <a:schemeClr val="accent6"/>
                              </a:solidFill>
                              <a:latin typeface="Cambria Math" panose="02040503050406030204" pitchFamily="18" charset="0"/>
                              <a:ea typeface="Cambria Math" panose="02040503050406030204" pitchFamily="18" charset="0"/>
                            </a:rPr>
                            <m:t>𝑒𝑘</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𝑛</m:t>
                              </m:r>
                            </m:e>
                            <m:sub>
                              <m:r>
                                <a:rPr lang="en-US" sz="2400" b="0" i="1" smtClean="0">
                                  <a:solidFill>
                                    <a:schemeClr val="accent6"/>
                                  </a:solidFill>
                                  <a:latin typeface="Cambria Math" panose="02040503050406030204" pitchFamily="18" charset="0"/>
                                  <a:ea typeface="Cambria Math" panose="02040503050406030204" pitchFamily="18" charset="0"/>
                                </a:rPr>
                                <m:t>0</m:t>
                              </m:r>
                            </m:sub>
                          </m:sSub>
                        </m:num>
                        <m:den>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𝑚</m:t>
                              </m:r>
                            </m:e>
                            <m:sub>
                              <m:r>
                                <a:rPr lang="en-US" sz="2400" b="0" i="1" smtClean="0">
                                  <a:solidFill>
                                    <a:schemeClr val="accent6"/>
                                  </a:solidFill>
                                  <a:latin typeface="Cambria Math" panose="02040503050406030204" pitchFamily="18" charset="0"/>
                                  <a:ea typeface="Cambria Math" panose="02040503050406030204" pitchFamily="18" charset="0"/>
                                </a:rPr>
                                <m:t>𝑖</m:t>
                              </m:r>
                            </m:sub>
                          </m:sSub>
                          <m:sSup>
                            <m:sSupPr>
                              <m:ctrlPr>
                                <a:rPr lang="en-US" sz="2400" b="0" i="1" smtClean="0">
                                  <a:solidFill>
                                    <a:schemeClr val="accent6"/>
                                  </a:solidFill>
                                  <a:latin typeface="Cambria Math" panose="02040503050406030204" pitchFamily="18" charset="0"/>
                                  <a:ea typeface="Cambria Math" panose="02040503050406030204" pitchFamily="18" charset="0"/>
                                </a:rPr>
                              </m:ctrlPr>
                            </m:sSupPr>
                            <m:e>
                              <m:r>
                                <a:rPr lang="en-US" sz="2400" b="0" i="1" smtClean="0">
                                  <a:solidFill>
                                    <a:schemeClr val="accent6"/>
                                  </a:solidFill>
                                  <a:latin typeface="Cambria Math" panose="02040503050406030204" pitchFamily="18" charset="0"/>
                                  <a:ea typeface="Cambria Math" panose="02040503050406030204" pitchFamily="18" charset="0"/>
                                </a:rPr>
                                <m:t>𝜔</m:t>
                              </m:r>
                            </m:e>
                            <m:sup>
                              <m:r>
                                <a:rPr lang="en-US" sz="2400" b="0" i="1" smtClean="0">
                                  <a:solidFill>
                                    <a:schemeClr val="accent6"/>
                                  </a:solidFill>
                                  <a:latin typeface="Cambria Math" panose="02040503050406030204" pitchFamily="18" charset="0"/>
                                  <a:ea typeface="Cambria Math" panose="02040503050406030204" pitchFamily="18" charset="0"/>
                                </a:rPr>
                                <m:t>2</m:t>
                              </m:r>
                            </m:sup>
                          </m:sSup>
                        </m:den>
                      </m:f>
                      <m:r>
                        <a:rPr lang="en-US" sz="2400" b="0" i="1" smtClean="0">
                          <a:solidFill>
                            <a:schemeClr val="accent6"/>
                          </a:solidFill>
                          <a:latin typeface="Cambria Math" panose="02040503050406030204" pitchFamily="18" charset="0"/>
                          <a:ea typeface="Cambria Math" panose="02040503050406030204" pitchFamily="18" charset="0"/>
                        </a:rPr>
                        <m:t>+</m:t>
                      </m:r>
                      <m:f>
                        <m:fPr>
                          <m:ctrlPr>
                            <a:rPr lang="en-US" sz="2400" b="0" i="1" smtClean="0">
                              <a:solidFill>
                                <a:schemeClr val="accent6"/>
                              </a:solidFill>
                              <a:latin typeface="Cambria Math" panose="02040503050406030204" pitchFamily="18" charset="0"/>
                              <a:ea typeface="Cambria Math" panose="02040503050406030204" pitchFamily="18" charset="0"/>
                            </a:rPr>
                          </m:ctrlPr>
                        </m:fPr>
                        <m:num>
                          <m:r>
                            <a:rPr lang="en-US" sz="2400" b="0" i="1" smtClean="0">
                              <a:solidFill>
                                <a:schemeClr val="accent6"/>
                              </a:solidFill>
                              <a:latin typeface="Cambria Math" panose="02040503050406030204" pitchFamily="18" charset="0"/>
                              <a:ea typeface="Cambria Math" panose="02040503050406030204" pitchFamily="18" charset="0"/>
                            </a:rPr>
                            <m:t>𝜄</m:t>
                          </m:r>
                          <m:r>
                            <a:rPr lang="en-US" sz="2400" b="0" i="1" smtClean="0">
                              <a:solidFill>
                                <a:schemeClr val="accent6"/>
                              </a:solidFill>
                              <a:latin typeface="Cambria Math" panose="02040503050406030204" pitchFamily="18" charset="0"/>
                              <a:ea typeface="Cambria Math" panose="02040503050406030204" pitchFamily="18" charset="0"/>
                            </a:rPr>
                            <m:t>𝑒𝑘</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𝑛</m:t>
                              </m:r>
                            </m:e>
                            <m:sub>
                              <m:r>
                                <a:rPr lang="en-US" sz="2400" b="0" i="1" smtClean="0">
                                  <a:solidFill>
                                    <a:schemeClr val="accent6"/>
                                  </a:solidFill>
                                  <a:latin typeface="Cambria Math" panose="02040503050406030204" pitchFamily="18" charset="0"/>
                                  <a:ea typeface="Cambria Math" panose="02040503050406030204" pitchFamily="18" charset="0"/>
                                </a:rPr>
                                <m:t>0</m:t>
                              </m:r>
                            </m:sub>
                          </m:sSub>
                        </m:num>
                        <m:den>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𝑚</m:t>
                              </m:r>
                            </m:e>
                            <m:sub>
                              <m:r>
                                <a:rPr lang="en-US" sz="2400" b="0" i="1" smtClean="0">
                                  <a:solidFill>
                                    <a:schemeClr val="accent6"/>
                                  </a:solidFill>
                                  <a:latin typeface="Cambria Math" panose="02040503050406030204" pitchFamily="18" charset="0"/>
                                  <a:ea typeface="Cambria Math" panose="02040503050406030204" pitchFamily="18" charset="0"/>
                                </a:rPr>
                                <m:t>𝑒</m:t>
                              </m:r>
                            </m:sub>
                          </m:sSub>
                          <m:sSup>
                            <m:sSupPr>
                              <m:ctrlPr>
                                <a:rPr lang="en-US" sz="2400" b="0" i="1" smtClean="0">
                                  <a:solidFill>
                                    <a:schemeClr val="accent6"/>
                                  </a:solidFill>
                                  <a:latin typeface="Cambria Math" panose="02040503050406030204" pitchFamily="18" charset="0"/>
                                  <a:ea typeface="Cambria Math" panose="02040503050406030204" pitchFamily="18" charset="0"/>
                                </a:rPr>
                              </m:ctrlPr>
                            </m:sSupPr>
                            <m:e>
                              <m:r>
                                <a:rPr lang="en-US" sz="2400" b="0" i="1" smtClean="0">
                                  <a:solidFill>
                                    <a:schemeClr val="accent6"/>
                                  </a:solidFill>
                                  <a:latin typeface="Cambria Math" panose="02040503050406030204" pitchFamily="18" charset="0"/>
                                  <a:ea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𝜔</m:t>
                              </m:r>
                              <m:r>
                                <a:rPr lang="en-US" sz="2400" b="0" i="1" smtClean="0">
                                  <a:solidFill>
                                    <a:schemeClr val="accent6"/>
                                  </a:solidFill>
                                  <a:latin typeface="Cambria Math" panose="02040503050406030204" pitchFamily="18" charset="0"/>
                                  <a:ea typeface="Cambria Math" panose="02040503050406030204" pitchFamily="18" charset="0"/>
                                </a:rPr>
                                <m:t>−</m:t>
                              </m:r>
                              <m:r>
                                <a:rPr lang="en-US" sz="2400" b="0" i="1" smtClean="0">
                                  <a:solidFill>
                                    <a:schemeClr val="accent6"/>
                                  </a:solidFill>
                                  <a:latin typeface="Cambria Math" panose="02040503050406030204" pitchFamily="18" charset="0"/>
                                  <a:ea typeface="Cambria Math" panose="02040503050406030204" pitchFamily="18" charset="0"/>
                                </a:rPr>
                                <m:t>𝑘</m:t>
                              </m:r>
                              <m:sSub>
                                <m:sSubPr>
                                  <m:ctrlPr>
                                    <a:rPr lang="en-US" sz="2400" b="0" i="1" smtClean="0">
                                      <a:solidFill>
                                        <a:schemeClr val="accent6"/>
                                      </a:solidFill>
                                      <a:latin typeface="Cambria Math" panose="02040503050406030204" pitchFamily="18" charset="0"/>
                                      <a:ea typeface="Cambria Math" panose="02040503050406030204" pitchFamily="18" charset="0"/>
                                    </a:rPr>
                                  </m:ctrlPr>
                                </m:sSubPr>
                                <m:e>
                                  <m:r>
                                    <a:rPr lang="en-US" sz="2400" b="0" i="1" smtClean="0">
                                      <a:solidFill>
                                        <a:schemeClr val="accent6"/>
                                      </a:solidFill>
                                      <a:latin typeface="Cambria Math" panose="02040503050406030204" pitchFamily="18" charset="0"/>
                                      <a:ea typeface="Cambria Math" panose="02040503050406030204" pitchFamily="18" charset="0"/>
                                    </a:rPr>
                                    <m:t>𝑉</m:t>
                                  </m:r>
                                </m:e>
                                <m:sub>
                                  <m:r>
                                    <a:rPr lang="en-US" sz="2400" b="0" i="1" smtClean="0">
                                      <a:solidFill>
                                        <a:schemeClr val="accent6"/>
                                      </a:solidFill>
                                      <a:latin typeface="Cambria Math" panose="02040503050406030204" pitchFamily="18" charset="0"/>
                                      <a:ea typeface="Cambria Math" panose="02040503050406030204" pitchFamily="18" charset="0"/>
                                    </a:rPr>
                                    <m:t>0</m:t>
                                  </m:r>
                                </m:sub>
                              </m:sSub>
                              <m:r>
                                <a:rPr lang="en-US" sz="2400" b="0" i="1" smtClean="0">
                                  <a:solidFill>
                                    <a:schemeClr val="accent6"/>
                                  </a:solidFill>
                                  <a:latin typeface="Cambria Math" panose="02040503050406030204" pitchFamily="18" charset="0"/>
                                  <a:ea typeface="Cambria Math" panose="02040503050406030204" pitchFamily="18" charset="0"/>
                                </a:rPr>
                                <m:t>)</m:t>
                              </m:r>
                            </m:e>
                            <m:sup>
                              <m:r>
                                <a:rPr lang="en-US" sz="2400" b="0" i="1" smtClean="0">
                                  <a:solidFill>
                                    <a:schemeClr val="accent6"/>
                                  </a:solidFill>
                                  <a:latin typeface="Cambria Math" panose="02040503050406030204" pitchFamily="18" charset="0"/>
                                  <a:ea typeface="Cambria Math" panose="02040503050406030204" pitchFamily="18" charset="0"/>
                                </a:rPr>
                                <m:t>2</m:t>
                              </m:r>
                            </m:sup>
                          </m:sSup>
                        </m:den>
                      </m:f>
                      <m:r>
                        <a:rPr lang="en-US" sz="2400" b="0" i="1" smtClean="0">
                          <a:solidFill>
                            <a:schemeClr val="accent6"/>
                          </a:solidFill>
                          <a:latin typeface="Cambria Math" panose="02040503050406030204" pitchFamily="18" charset="0"/>
                          <a:ea typeface="Cambria Math" panose="02040503050406030204" pitchFamily="18" charset="0"/>
                        </a:rPr>
                        <m:t>)</m:t>
                      </m:r>
                      <m:sSub>
                        <m:sSubPr>
                          <m:ctrlPr>
                            <a:rPr lang="en-US" sz="2400" b="1" i="1" smtClean="0">
                              <a:solidFill>
                                <a:schemeClr val="accent6"/>
                              </a:solidFill>
                              <a:latin typeface="Cambria Math" panose="02040503050406030204" pitchFamily="18" charset="0"/>
                              <a:ea typeface="Cambria Math" panose="02040503050406030204" pitchFamily="18" charset="0"/>
                            </a:rPr>
                          </m:ctrlPr>
                        </m:sSubPr>
                        <m:e>
                          <m:r>
                            <a:rPr lang="en-US" sz="2400" b="1" i="1" smtClean="0">
                              <a:solidFill>
                                <a:schemeClr val="accent6"/>
                              </a:solidFill>
                              <a:latin typeface="Cambria Math" panose="02040503050406030204" pitchFamily="18" charset="0"/>
                              <a:ea typeface="Cambria Math" panose="02040503050406030204" pitchFamily="18" charset="0"/>
                            </a:rPr>
                            <m:t>𝑬</m:t>
                          </m:r>
                        </m:e>
                        <m:sub>
                          <m:r>
                            <a:rPr lang="en-US" sz="2400" b="1" i="1" smtClean="0">
                              <a:solidFill>
                                <a:schemeClr val="accent6"/>
                              </a:solidFill>
                              <a:latin typeface="Cambria Math" panose="02040503050406030204" pitchFamily="18" charset="0"/>
                              <a:ea typeface="Cambria Math" panose="02040503050406030204" pitchFamily="18" charset="0"/>
                            </a:rPr>
                            <m:t>𝟏</m:t>
                          </m:r>
                        </m:sub>
                      </m:sSub>
                    </m:oMath>
                  </m:oMathPara>
                </a14:m>
                <a:endParaRPr lang="en-US" sz="2400" b="1" dirty="0"/>
              </a:p>
            </p:txBody>
          </p:sp>
        </mc:Choice>
        <mc:Fallback xmlns="">
          <p:sp>
            <p:nvSpPr>
              <p:cNvPr id="10" name="TextBox 9"/>
              <p:cNvSpPr txBox="1">
                <a:spLocks noRot="1" noChangeAspect="1" noMove="1" noResize="1" noEditPoints="1" noAdjustHandles="1" noChangeArrowheads="1" noChangeShapeType="1" noTextEdit="1"/>
              </p:cNvSpPr>
              <p:nvPr/>
            </p:nvSpPr>
            <p:spPr>
              <a:xfrm>
                <a:off x="1392072" y="4926842"/>
                <a:ext cx="10181229" cy="859081"/>
              </a:xfrm>
              <a:prstGeom prst="rect">
                <a:avLst/>
              </a:prstGeom>
              <a:blipFill>
                <a:blip r:embed="rId7"/>
                <a:stretch>
                  <a:fillRect/>
                </a:stretch>
              </a:blipFill>
            </p:spPr>
            <p:txBody>
              <a:bodyPr/>
              <a:lstStyle/>
              <a:p>
                <a:r>
                  <a:rPr lang="en-US">
                    <a:noFill/>
                  </a:rPr>
                  <a:t> </a:t>
                </a:r>
              </a:p>
            </p:txBody>
          </p:sp>
        </mc:Fallback>
      </mc:AlternateContent>
      <p:sp>
        <p:nvSpPr>
          <p:cNvPr id="11" name="TextBox 10"/>
          <p:cNvSpPr txBox="1"/>
          <p:nvPr/>
        </p:nvSpPr>
        <p:spPr>
          <a:xfrm>
            <a:off x="1392072" y="5977719"/>
            <a:ext cx="10208525" cy="461665"/>
          </a:xfrm>
          <a:prstGeom prst="rect">
            <a:avLst/>
          </a:prstGeom>
          <a:noFill/>
        </p:spPr>
        <p:txBody>
          <a:bodyPr wrap="square" rtlCol="0">
            <a:spAutoFit/>
          </a:bodyPr>
          <a:lstStyle/>
          <a:p>
            <a:r>
              <a:rPr lang="en-US" sz="2400" dirty="0" smtClean="0"/>
              <a:t>By applying sinusoidal character on above equation, we have</a:t>
            </a:r>
            <a:endParaRPr lang="en-US" sz="2400" dirty="0"/>
          </a:p>
        </p:txBody>
      </p:sp>
    </p:spTree>
    <p:extLst>
      <p:ext uri="{BB962C8B-B14F-4D97-AF65-F5344CB8AC3E}">
        <p14:creationId xmlns:p14="http://schemas.microsoft.com/office/powerpoint/2010/main" val="229791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1351128" y="341194"/>
                <a:ext cx="10222173" cy="7903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7030A0"/>
                          </a:solidFill>
                          <a:latin typeface="Cambria Math" panose="02040503050406030204" pitchFamily="18" charset="0"/>
                          <a:ea typeface="Cambria Math" panose="02040503050406030204" pitchFamily="18" charset="0"/>
                        </a:rPr>
                        <m:t>𝜄</m:t>
                      </m:r>
                      <m:r>
                        <a:rPr lang="en-US" sz="2400" b="0" i="1" smtClean="0">
                          <a:solidFill>
                            <a:srgbClr val="7030A0"/>
                          </a:solidFill>
                          <a:latin typeface="Cambria Math" panose="02040503050406030204" pitchFamily="18" charset="0"/>
                          <a:ea typeface="Cambria Math" panose="02040503050406030204" pitchFamily="18" charset="0"/>
                        </a:rPr>
                        <m:t>𝑘</m:t>
                      </m:r>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𝐸</m:t>
                          </m:r>
                        </m:e>
                        <m:sub>
                          <m:r>
                            <a:rPr lang="en-US" sz="2400" b="0" i="1" smtClean="0">
                              <a:solidFill>
                                <a:srgbClr val="7030A0"/>
                              </a:solidFill>
                              <a:latin typeface="Cambria Math" panose="02040503050406030204" pitchFamily="18" charset="0"/>
                              <a:ea typeface="Cambria Math" panose="02040503050406030204" pitchFamily="18" charset="0"/>
                            </a:rPr>
                            <m:t>1</m:t>
                          </m:r>
                        </m:sub>
                      </m:sSub>
                      <m:r>
                        <a:rPr lang="en-US" sz="2400" b="0" i="1" smtClean="0">
                          <a:solidFill>
                            <a:srgbClr val="7030A0"/>
                          </a:solidFill>
                          <a:latin typeface="Cambria Math" panose="02040503050406030204" pitchFamily="18" charset="0"/>
                          <a:ea typeface="Cambria Math" panose="02040503050406030204" pitchFamily="18" charset="0"/>
                        </a:rPr>
                        <m:t>=4</m:t>
                      </m:r>
                      <m:r>
                        <a:rPr lang="en-US" sz="2400" b="0" i="1" smtClean="0">
                          <a:solidFill>
                            <a:srgbClr val="7030A0"/>
                          </a:solidFill>
                          <a:latin typeface="Cambria Math" panose="02040503050406030204" pitchFamily="18" charset="0"/>
                          <a:ea typeface="Cambria Math" panose="02040503050406030204" pitchFamily="18" charset="0"/>
                        </a:rPr>
                        <m:t>𝜋</m:t>
                      </m:r>
                      <m:r>
                        <a:rPr lang="en-US" sz="2400" b="0" i="1" smtClean="0">
                          <a:solidFill>
                            <a:srgbClr val="7030A0"/>
                          </a:solidFill>
                          <a:latin typeface="Cambria Math" panose="02040503050406030204" pitchFamily="18" charset="0"/>
                          <a:ea typeface="Cambria Math" panose="02040503050406030204" pitchFamily="18" charset="0"/>
                        </a:rPr>
                        <m:t>𝑒</m:t>
                      </m:r>
                      <m:r>
                        <a:rPr lang="en-US" sz="2400" b="0" i="1" smtClean="0">
                          <a:solidFill>
                            <a:srgbClr val="7030A0"/>
                          </a:solidFill>
                          <a:latin typeface="Cambria Math" panose="02040503050406030204" pitchFamily="18" charset="0"/>
                          <a:ea typeface="Cambria Math" panose="02040503050406030204" pitchFamily="18" charset="0"/>
                        </a:rPr>
                        <m:t>(</m:t>
                      </m:r>
                      <m:f>
                        <m:fPr>
                          <m:ctrlPr>
                            <a:rPr lang="en-US" sz="2400" b="0" i="1" smtClean="0">
                              <a:solidFill>
                                <a:srgbClr val="7030A0"/>
                              </a:solidFill>
                              <a:latin typeface="Cambria Math" panose="02040503050406030204" pitchFamily="18" charset="0"/>
                              <a:ea typeface="Cambria Math" panose="02040503050406030204" pitchFamily="18" charset="0"/>
                            </a:rPr>
                          </m:ctrlPr>
                        </m:fPr>
                        <m:num>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𝑛</m:t>
                              </m:r>
                            </m:e>
                            <m:sub>
                              <m:r>
                                <a:rPr lang="en-US" sz="2400" b="0" i="1" smtClean="0">
                                  <a:solidFill>
                                    <a:srgbClr val="7030A0"/>
                                  </a:solidFill>
                                  <a:latin typeface="Cambria Math" panose="02040503050406030204" pitchFamily="18" charset="0"/>
                                  <a:ea typeface="Cambria Math" panose="02040503050406030204" pitchFamily="18" charset="0"/>
                                </a:rPr>
                                <m:t>0</m:t>
                              </m:r>
                            </m:sub>
                          </m:sSub>
                          <m:r>
                            <a:rPr lang="en-US" sz="2400" b="0" i="1" smtClean="0">
                              <a:solidFill>
                                <a:srgbClr val="7030A0"/>
                              </a:solidFill>
                              <a:latin typeface="Cambria Math" panose="02040503050406030204" pitchFamily="18" charset="0"/>
                              <a:ea typeface="Cambria Math" panose="02040503050406030204" pitchFamily="18" charset="0"/>
                            </a:rPr>
                            <m:t>𝑒</m:t>
                          </m:r>
                        </m:num>
                        <m:den>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𝑚</m:t>
                              </m:r>
                            </m:e>
                            <m:sub>
                              <m:r>
                                <a:rPr lang="en-US" sz="2400" b="0" i="1" smtClean="0">
                                  <a:solidFill>
                                    <a:srgbClr val="7030A0"/>
                                  </a:solidFill>
                                  <a:latin typeface="Cambria Math" panose="02040503050406030204" pitchFamily="18" charset="0"/>
                                  <a:ea typeface="Cambria Math" panose="02040503050406030204" pitchFamily="18" charset="0"/>
                                </a:rPr>
                                <m:t>𝑖</m:t>
                              </m:r>
                            </m:sub>
                          </m:sSub>
                          <m:sSup>
                            <m:sSupPr>
                              <m:ctrlPr>
                                <a:rPr lang="en-US" sz="2400" b="0" i="1" smtClean="0">
                                  <a:solidFill>
                                    <a:srgbClr val="7030A0"/>
                                  </a:solidFill>
                                  <a:latin typeface="Cambria Math" panose="02040503050406030204" pitchFamily="18" charset="0"/>
                                  <a:ea typeface="Cambria Math" panose="02040503050406030204" pitchFamily="18" charset="0"/>
                                </a:rPr>
                              </m:ctrlPr>
                            </m:sSupPr>
                            <m:e>
                              <m:r>
                                <a:rPr lang="en-US" sz="2400" b="0" i="1" smtClean="0">
                                  <a:solidFill>
                                    <a:srgbClr val="7030A0"/>
                                  </a:solidFill>
                                  <a:latin typeface="Cambria Math" panose="02040503050406030204" pitchFamily="18" charset="0"/>
                                  <a:ea typeface="Cambria Math" panose="02040503050406030204" pitchFamily="18" charset="0"/>
                                </a:rPr>
                                <m:t>𝜔</m:t>
                              </m:r>
                            </m:e>
                            <m:sup>
                              <m:r>
                                <a:rPr lang="en-US" sz="2400" b="0" i="1" smtClean="0">
                                  <a:solidFill>
                                    <a:srgbClr val="7030A0"/>
                                  </a:solidFill>
                                  <a:latin typeface="Cambria Math" panose="02040503050406030204" pitchFamily="18" charset="0"/>
                                  <a:ea typeface="Cambria Math" panose="02040503050406030204" pitchFamily="18" charset="0"/>
                                </a:rPr>
                                <m:t>2</m:t>
                              </m:r>
                            </m:sup>
                          </m:sSup>
                        </m:den>
                      </m:f>
                      <m:r>
                        <a:rPr lang="en-US" sz="2400" b="0" i="1" smtClean="0">
                          <a:solidFill>
                            <a:srgbClr val="7030A0"/>
                          </a:solidFill>
                          <a:latin typeface="Cambria Math" panose="02040503050406030204" pitchFamily="18" charset="0"/>
                          <a:ea typeface="Cambria Math" panose="02040503050406030204" pitchFamily="18" charset="0"/>
                        </a:rPr>
                        <m:t>+</m:t>
                      </m:r>
                      <m:f>
                        <m:fPr>
                          <m:ctrlPr>
                            <a:rPr lang="en-US" sz="2400" b="0" i="1" smtClean="0">
                              <a:solidFill>
                                <a:srgbClr val="7030A0"/>
                              </a:solidFill>
                              <a:latin typeface="Cambria Math" panose="02040503050406030204" pitchFamily="18" charset="0"/>
                              <a:ea typeface="Cambria Math" panose="02040503050406030204" pitchFamily="18" charset="0"/>
                            </a:rPr>
                          </m:ctrlPr>
                        </m:fPr>
                        <m:num>
                          <m:r>
                            <a:rPr lang="en-US" sz="2400" b="0" i="1" smtClean="0">
                              <a:solidFill>
                                <a:srgbClr val="7030A0"/>
                              </a:solidFill>
                              <a:latin typeface="Cambria Math" panose="02040503050406030204" pitchFamily="18" charset="0"/>
                              <a:ea typeface="Cambria Math" panose="02040503050406030204" pitchFamily="18" charset="0"/>
                            </a:rPr>
                            <m:t>𝑒</m:t>
                          </m:r>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𝑛</m:t>
                              </m:r>
                            </m:e>
                            <m:sub>
                              <m:r>
                                <a:rPr lang="en-US" sz="2400" b="0" i="1" smtClean="0">
                                  <a:solidFill>
                                    <a:srgbClr val="7030A0"/>
                                  </a:solidFill>
                                  <a:latin typeface="Cambria Math" panose="02040503050406030204" pitchFamily="18" charset="0"/>
                                  <a:ea typeface="Cambria Math" panose="02040503050406030204" pitchFamily="18" charset="0"/>
                                </a:rPr>
                                <m:t>0</m:t>
                              </m:r>
                            </m:sub>
                          </m:sSub>
                        </m:num>
                        <m:den>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𝑚</m:t>
                              </m:r>
                            </m:e>
                            <m:sub>
                              <m:r>
                                <a:rPr lang="en-US" sz="2400" b="0" i="1" smtClean="0">
                                  <a:solidFill>
                                    <a:srgbClr val="7030A0"/>
                                  </a:solidFill>
                                  <a:latin typeface="Cambria Math" panose="02040503050406030204" pitchFamily="18" charset="0"/>
                                  <a:ea typeface="Cambria Math" panose="02040503050406030204" pitchFamily="18" charset="0"/>
                                </a:rPr>
                                <m:t>𝑒</m:t>
                              </m:r>
                            </m:sub>
                          </m:sSub>
                          <m:sSup>
                            <m:sSupPr>
                              <m:ctrlPr>
                                <a:rPr lang="en-US" sz="2400" b="0" i="1" smtClean="0">
                                  <a:solidFill>
                                    <a:srgbClr val="7030A0"/>
                                  </a:solidFill>
                                  <a:latin typeface="Cambria Math" panose="02040503050406030204" pitchFamily="18" charset="0"/>
                                  <a:ea typeface="Cambria Math" panose="02040503050406030204" pitchFamily="18" charset="0"/>
                                </a:rPr>
                              </m:ctrlPr>
                            </m:sSupPr>
                            <m:e>
                              <m:r>
                                <a:rPr lang="en-US" sz="2400" b="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𝜔</m:t>
                              </m:r>
                              <m:r>
                                <a:rPr lang="en-US" sz="2400" b="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𝑘</m:t>
                              </m:r>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𝑉</m:t>
                                  </m:r>
                                </m:e>
                                <m:sub>
                                  <m:r>
                                    <a:rPr lang="en-US" sz="2400" b="0" i="1" smtClean="0">
                                      <a:solidFill>
                                        <a:srgbClr val="7030A0"/>
                                      </a:solidFill>
                                      <a:latin typeface="Cambria Math" panose="02040503050406030204" pitchFamily="18" charset="0"/>
                                      <a:ea typeface="Cambria Math" panose="02040503050406030204" pitchFamily="18" charset="0"/>
                                    </a:rPr>
                                    <m:t>0</m:t>
                                  </m:r>
                                </m:sub>
                              </m:sSub>
                              <m:r>
                                <a:rPr lang="en-US" sz="2400" b="0" i="1" smtClean="0">
                                  <a:solidFill>
                                    <a:srgbClr val="7030A0"/>
                                  </a:solidFill>
                                  <a:latin typeface="Cambria Math" panose="02040503050406030204" pitchFamily="18" charset="0"/>
                                  <a:ea typeface="Cambria Math" panose="02040503050406030204" pitchFamily="18" charset="0"/>
                                </a:rPr>
                                <m:t>)</m:t>
                              </m:r>
                            </m:e>
                            <m:sup>
                              <m:r>
                                <a:rPr lang="en-US" sz="2400" b="0" i="1" smtClean="0">
                                  <a:solidFill>
                                    <a:srgbClr val="7030A0"/>
                                  </a:solidFill>
                                  <a:latin typeface="Cambria Math" panose="02040503050406030204" pitchFamily="18" charset="0"/>
                                  <a:ea typeface="Cambria Math" panose="02040503050406030204" pitchFamily="18" charset="0"/>
                                </a:rPr>
                                <m:t>2</m:t>
                              </m:r>
                            </m:sup>
                          </m:sSup>
                        </m:den>
                      </m:f>
                      <m:r>
                        <a:rPr lang="en-US" sz="2400" b="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𝜄</m:t>
                      </m:r>
                      <m:r>
                        <a:rPr lang="en-US" sz="2400" b="0" i="1" smtClean="0">
                          <a:solidFill>
                            <a:srgbClr val="7030A0"/>
                          </a:solidFill>
                          <a:latin typeface="Cambria Math" panose="02040503050406030204" pitchFamily="18" charset="0"/>
                          <a:ea typeface="Cambria Math" panose="02040503050406030204" pitchFamily="18" charset="0"/>
                        </a:rPr>
                        <m:t>𝑘</m:t>
                      </m:r>
                      <m:sSub>
                        <m:sSubPr>
                          <m:ctrlPr>
                            <a:rPr lang="en-US" sz="2400" b="0" i="1" smtClean="0">
                              <a:solidFill>
                                <a:srgbClr val="7030A0"/>
                              </a:solidFill>
                              <a:latin typeface="Cambria Math" panose="02040503050406030204" pitchFamily="18" charset="0"/>
                              <a:ea typeface="Cambria Math" panose="02040503050406030204" pitchFamily="18" charset="0"/>
                            </a:rPr>
                          </m:ctrlPr>
                        </m:sSubPr>
                        <m:e>
                          <m:r>
                            <a:rPr lang="en-US" sz="2400" b="0" i="1" smtClean="0">
                              <a:solidFill>
                                <a:srgbClr val="7030A0"/>
                              </a:solidFill>
                              <a:latin typeface="Cambria Math" panose="02040503050406030204" pitchFamily="18" charset="0"/>
                              <a:ea typeface="Cambria Math" panose="02040503050406030204" pitchFamily="18" charset="0"/>
                            </a:rPr>
                            <m:t>𝐸</m:t>
                          </m:r>
                        </m:e>
                        <m:sub>
                          <m:r>
                            <a:rPr lang="en-US" sz="2400" b="0" i="1" smtClean="0">
                              <a:solidFill>
                                <a:srgbClr val="7030A0"/>
                              </a:solidFill>
                              <a:latin typeface="Cambria Math" panose="02040503050406030204" pitchFamily="18" charset="0"/>
                              <a:ea typeface="Cambria Math" panose="02040503050406030204" pitchFamily="18" charset="0"/>
                            </a:rPr>
                            <m:t>1</m:t>
                          </m:r>
                        </m:sub>
                      </m:sSub>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1351128" y="341194"/>
                <a:ext cx="10222173" cy="79034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269242" y="1405719"/>
                <a:ext cx="10331355" cy="8989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FF0066"/>
                              </a:solidFill>
                              <a:latin typeface="Cambria Math" panose="02040503050406030204" pitchFamily="18" charset="0"/>
                            </a:rPr>
                          </m:ctrlPr>
                        </m:fPr>
                        <m:num>
                          <m:r>
                            <a:rPr lang="en-US" sz="2400" b="0" i="1" smtClean="0">
                              <a:solidFill>
                                <a:srgbClr val="FF0066"/>
                              </a:solidFill>
                              <a:latin typeface="Cambria Math" panose="02040503050406030204" pitchFamily="18" charset="0"/>
                            </a:rPr>
                            <m:t>4</m:t>
                          </m:r>
                          <m:r>
                            <a:rPr lang="en-US" sz="2400" b="0" i="1" smtClean="0">
                              <a:solidFill>
                                <a:srgbClr val="FF0066"/>
                              </a:solidFill>
                              <a:latin typeface="Cambria Math" panose="02040503050406030204" pitchFamily="18" charset="0"/>
                              <a:ea typeface="Cambria Math" panose="02040503050406030204" pitchFamily="18" charset="0"/>
                            </a:rPr>
                            <m:t>𝜋</m:t>
                          </m:r>
                          <m:sSub>
                            <m:sSubPr>
                              <m:ctrlPr>
                                <a:rPr lang="en-US" sz="2400" b="0" i="1" smtClean="0">
                                  <a:solidFill>
                                    <a:srgbClr val="FF0066"/>
                                  </a:solidFill>
                                  <a:latin typeface="Cambria Math" panose="02040503050406030204" pitchFamily="18" charset="0"/>
                                  <a:ea typeface="Cambria Math" panose="02040503050406030204" pitchFamily="18" charset="0"/>
                                </a:rPr>
                              </m:ctrlPr>
                            </m:sSubPr>
                            <m:e>
                              <m:r>
                                <a:rPr lang="en-US" sz="2400" b="0" i="1" smtClean="0">
                                  <a:solidFill>
                                    <a:srgbClr val="FF0066"/>
                                  </a:solidFill>
                                  <a:latin typeface="Cambria Math" panose="02040503050406030204" pitchFamily="18" charset="0"/>
                                  <a:ea typeface="Cambria Math" panose="02040503050406030204" pitchFamily="18" charset="0"/>
                                </a:rPr>
                                <m:t>𝑛</m:t>
                              </m:r>
                            </m:e>
                            <m:sub>
                              <m:r>
                                <a:rPr lang="en-US" sz="2400" b="0" i="1" smtClean="0">
                                  <a:solidFill>
                                    <a:srgbClr val="FF0066"/>
                                  </a:solidFill>
                                  <a:latin typeface="Cambria Math" panose="02040503050406030204" pitchFamily="18" charset="0"/>
                                  <a:ea typeface="Cambria Math" panose="02040503050406030204" pitchFamily="18" charset="0"/>
                                </a:rPr>
                                <m:t>0</m:t>
                              </m:r>
                            </m:sub>
                          </m:sSub>
                          <m:sSup>
                            <m:sSupPr>
                              <m:ctrlPr>
                                <a:rPr lang="en-US" sz="2400" b="0" i="1" smtClean="0">
                                  <a:solidFill>
                                    <a:srgbClr val="FF0066"/>
                                  </a:solidFill>
                                  <a:latin typeface="Cambria Math" panose="02040503050406030204" pitchFamily="18" charset="0"/>
                                  <a:ea typeface="Cambria Math" panose="02040503050406030204" pitchFamily="18" charset="0"/>
                                </a:rPr>
                              </m:ctrlPr>
                            </m:sSupPr>
                            <m:e>
                              <m:r>
                                <a:rPr lang="en-US" sz="2400" b="0" i="1" smtClean="0">
                                  <a:solidFill>
                                    <a:srgbClr val="FF0066"/>
                                  </a:solidFill>
                                  <a:latin typeface="Cambria Math" panose="02040503050406030204" pitchFamily="18" charset="0"/>
                                  <a:ea typeface="Cambria Math" panose="02040503050406030204" pitchFamily="18" charset="0"/>
                                </a:rPr>
                                <m:t>𝑒</m:t>
                              </m:r>
                            </m:e>
                            <m:sup>
                              <m:r>
                                <a:rPr lang="en-US" sz="2400" b="0" i="1" smtClean="0">
                                  <a:solidFill>
                                    <a:srgbClr val="FF0066"/>
                                  </a:solidFill>
                                  <a:latin typeface="Cambria Math" panose="02040503050406030204" pitchFamily="18" charset="0"/>
                                  <a:ea typeface="Cambria Math" panose="02040503050406030204" pitchFamily="18" charset="0"/>
                                </a:rPr>
                                <m:t>2</m:t>
                              </m:r>
                            </m:sup>
                          </m:sSup>
                        </m:num>
                        <m:den>
                          <m:sSub>
                            <m:sSubPr>
                              <m:ctrlPr>
                                <a:rPr lang="en-US" sz="240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𝑚</m:t>
                              </m:r>
                            </m:e>
                            <m:sub>
                              <m:r>
                                <a:rPr lang="en-US" sz="2400" b="0" i="1" smtClean="0">
                                  <a:solidFill>
                                    <a:srgbClr val="FF0066"/>
                                  </a:solidFill>
                                  <a:latin typeface="Cambria Math" panose="02040503050406030204" pitchFamily="18" charset="0"/>
                                </a:rPr>
                                <m:t>𝑖</m:t>
                              </m:r>
                            </m:sub>
                          </m:sSub>
                          <m:sSup>
                            <m:sSupPr>
                              <m:ctrlPr>
                                <a:rPr lang="en-US" sz="2400" i="1" smtClean="0">
                                  <a:solidFill>
                                    <a:srgbClr val="FF0066"/>
                                  </a:solidFill>
                                  <a:latin typeface="Cambria Math" panose="02040503050406030204" pitchFamily="18" charset="0"/>
                                </a:rPr>
                              </m:ctrlPr>
                            </m:sSupPr>
                            <m:e>
                              <m:r>
                                <a:rPr lang="en-US" sz="2400" i="1" smtClean="0">
                                  <a:solidFill>
                                    <a:srgbClr val="FF0066"/>
                                  </a:solidFill>
                                  <a:latin typeface="Cambria Math" panose="02040503050406030204" pitchFamily="18" charset="0"/>
                                  <a:ea typeface="Cambria Math" panose="02040503050406030204" pitchFamily="18" charset="0"/>
                                </a:rPr>
                                <m:t>𝜔</m:t>
                              </m:r>
                            </m:e>
                            <m:sup>
                              <m:r>
                                <a:rPr lang="en-US" sz="2400" b="0" i="1" smtClean="0">
                                  <a:solidFill>
                                    <a:srgbClr val="FF0066"/>
                                  </a:solidFill>
                                  <a:latin typeface="Cambria Math" panose="02040503050406030204" pitchFamily="18" charset="0"/>
                                </a:rPr>
                                <m:t>2</m:t>
                              </m:r>
                            </m:sup>
                          </m:sSup>
                        </m:den>
                      </m:f>
                      <m:r>
                        <a:rPr lang="en-US" sz="2400" b="0" i="1" smtClean="0">
                          <a:solidFill>
                            <a:srgbClr val="FF0066"/>
                          </a:solidFill>
                          <a:latin typeface="Cambria Math" panose="02040503050406030204" pitchFamily="18" charset="0"/>
                        </a:rPr>
                        <m:t>+</m:t>
                      </m:r>
                      <m:f>
                        <m:fPr>
                          <m:ctrlPr>
                            <a:rPr lang="en-US" sz="2400" b="0" i="1" smtClean="0">
                              <a:solidFill>
                                <a:srgbClr val="FF0066"/>
                              </a:solidFill>
                              <a:latin typeface="Cambria Math" panose="02040503050406030204" pitchFamily="18" charset="0"/>
                            </a:rPr>
                          </m:ctrlPr>
                        </m:fPr>
                        <m:num>
                          <m:r>
                            <a:rPr lang="en-US" sz="2400" b="0" i="1" smtClean="0">
                              <a:solidFill>
                                <a:srgbClr val="FF0066"/>
                              </a:solidFill>
                              <a:latin typeface="Cambria Math" panose="02040503050406030204" pitchFamily="18" charset="0"/>
                            </a:rPr>
                            <m:t>4</m:t>
                          </m:r>
                          <m:r>
                            <a:rPr lang="en-US" sz="2400" b="0" i="1" smtClean="0">
                              <a:solidFill>
                                <a:srgbClr val="FF0066"/>
                              </a:solidFill>
                              <a:latin typeface="Cambria Math" panose="02040503050406030204" pitchFamily="18" charset="0"/>
                              <a:ea typeface="Cambria Math" panose="02040503050406030204" pitchFamily="18" charset="0"/>
                            </a:rPr>
                            <m:t>𝜋</m:t>
                          </m:r>
                          <m:sSub>
                            <m:sSubPr>
                              <m:ctrlPr>
                                <a:rPr lang="en-US" sz="2400" b="0" i="1" smtClean="0">
                                  <a:solidFill>
                                    <a:srgbClr val="FF0066"/>
                                  </a:solidFill>
                                  <a:latin typeface="Cambria Math" panose="02040503050406030204" pitchFamily="18" charset="0"/>
                                  <a:ea typeface="Cambria Math" panose="02040503050406030204" pitchFamily="18" charset="0"/>
                                </a:rPr>
                              </m:ctrlPr>
                            </m:sSubPr>
                            <m:e>
                              <m:r>
                                <a:rPr lang="en-US" sz="2400" b="0" i="1" smtClean="0">
                                  <a:solidFill>
                                    <a:srgbClr val="FF0066"/>
                                  </a:solidFill>
                                  <a:latin typeface="Cambria Math" panose="02040503050406030204" pitchFamily="18" charset="0"/>
                                  <a:ea typeface="Cambria Math" panose="02040503050406030204" pitchFamily="18" charset="0"/>
                                </a:rPr>
                                <m:t>𝑛</m:t>
                              </m:r>
                            </m:e>
                            <m:sub>
                              <m:r>
                                <a:rPr lang="en-US" sz="2400" b="0" i="1" smtClean="0">
                                  <a:solidFill>
                                    <a:srgbClr val="FF0066"/>
                                  </a:solidFill>
                                  <a:latin typeface="Cambria Math" panose="02040503050406030204" pitchFamily="18" charset="0"/>
                                  <a:ea typeface="Cambria Math" panose="02040503050406030204" pitchFamily="18" charset="0"/>
                                </a:rPr>
                                <m:t>0</m:t>
                              </m:r>
                            </m:sub>
                          </m:sSub>
                          <m:sSup>
                            <m:sSupPr>
                              <m:ctrlPr>
                                <a:rPr lang="en-US" sz="2400" b="0" i="1" smtClean="0">
                                  <a:solidFill>
                                    <a:srgbClr val="FF0066"/>
                                  </a:solidFill>
                                  <a:latin typeface="Cambria Math" panose="02040503050406030204" pitchFamily="18" charset="0"/>
                                  <a:ea typeface="Cambria Math" panose="02040503050406030204" pitchFamily="18" charset="0"/>
                                </a:rPr>
                              </m:ctrlPr>
                            </m:sSupPr>
                            <m:e>
                              <m:r>
                                <a:rPr lang="en-US" sz="2400" b="0" i="1" smtClean="0">
                                  <a:solidFill>
                                    <a:srgbClr val="FF0066"/>
                                  </a:solidFill>
                                  <a:latin typeface="Cambria Math" panose="02040503050406030204" pitchFamily="18" charset="0"/>
                                  <a:ea typeface="Cambria Math" panose="02040503050406030204" pitchFamily="18" charset="0"/>
                                </a:rPr>
                                <m:t>𝑒</m:t>
                              </m:r>
                            </m:e>
                            <m:sup>
                              <m:r>
                                <a:rPr lang="en-US" sz="2400" b="0" i="1" smtClean="0">
                                  <a:solidFill>
                                    <a:srgbClr val="FF0066"/>
                                  </a:solidFill>
                                  <a:latin typeface="Cambria Math" panose="02040503050406030204" pitchFamily="18" charset="0"/>
                                  <a:ea typeface="Cambria Math" panose="02040503050406030204" pitchFamily="18" charset="0"/>
                                </a:rPr>
                                <m:t>2</m:t>
                              </m:r>
                            </m:sup>
                          </m:sSup>
                        </m:num>
                        <m:den>
                          <m:sSub>
                            <m:sSubPr>
                              <m:ctrlPr>
                                <a:rPr lang="en-US" sz="2400" b="0" i="1" smtClean="0">
                                  <a:solidFill>
                                    <a:srgbClr val="FF0066"/>
                                  </a:solidFill>
                                  <a:latin typeface="Cambria Math" panose="02040503050406030204" pitchFamily="18" charset="0"/>
                                </a:rPr>
                              </m:ctrlPr>
                            </m:sSubPr>
                            <m:e>
                              <m:r>
                                <a:rPr lang="en-US" sz="2400" b="0" i="1" smtClean="0">
                                  <a:solidFill>
                                    <a:srgbClr val="FF0066"/>
                                  </a:solidFill>
                                  <a:latin typeface="Cambria Math" panose="02040503050406030204" pitchFamily="18" charset="0"/>
                                </a:rPr>
                                <m:t>𝑚</m:t>
                              </m:r>
                            </m:e>
                            <m:sub>
                              <m:r>
                                <a:rPr lang="en-US" sz="2400" b="0" i="1" smtClean="0">
                                  <a:solidFill>
                                    <a:srgbClr val="FF0066"/>
                                  </a:solidFill>
                                  <a:latin typeface="Cambria Math" panose="02040503050406030204" pitchFamily="18" charset="0"/>
                                </a:rPr>
                                <m:t>𝑒</m:t>
                              </m:r>
                            </m:sub>
                          </m:sSub>
                          <m:sSup>
                            <m:sSupPr>
                              <m:ctrlPr>
                                <a:rPr lang="en-US" sz="2400" b="0" i="1" smtClean="0">
                                  <a:solidFill>
                                    <a:srgbClr val="FF0066"/>
                                  </a:solidFill>
                                  <a:latin typeface="Cambria Math" panose="02040503050406030204" pitchFamily="18" charset="0"/>
                                </a:rPr>
                              </m:ctrlPr>
                            </m:sSupPr>
                            <m:e>
                              <m:r>
                                <a:rPr lang="en-US" sz="2400" b="0" i="1" smtClean="0">
                                  <a:solidFill>
                                    <a:srgbClr val="FF0066"/>
                                  </a:solidFill>
                                  <a:latin typeface="Cambria Math" panose="02040503050406030204" pitchFamily="18" charset="0"/>
                                </a:rPr>
                                <m:t>(</m:t>
                              </m:r>
                              <m:r>
                                <a:rPr lang="en-US" sz="2400" b="0" i="1" smtClean="0">
                                  <a:solidFill>
                                    <a:srgbClr val="FF0066"/>
                                  </a:solidFill>
                                  <a:latin typeface="Cambria Math" panose="02040503050406030204" pitchFamily="18" charset="0"/>
                                  <a:ea typeface="Cambria Math" panose="02040503050406030204" pitchFamily="18" charset="0"/>
                                </a:rPr>
                                <m:t>𝜔</m:t>
                              </m:r>
                              <m:r>
                                <a:rPr lang="en-US" sz="2400" b="0" i="1" smtClean="0">
                                  <a:solidFill>
                                    <a:srgbClr val="FF0066"/>
                                  </a:solidFill>
                                  <a:latin typeface="Cambria Math" panose="02040503050406030204" pitchFamily="18" charset="0"/>
                                  <a:ea typeface="Cambria Math" panose="02040503050406030204" pitchFamily="18" charset="0"/>
                                </a:rPr>
                                <m:t>−</m:t>
                              </m:r>
                              <m:r>
                                <a:rPr lang="en-US" sz="2400" b="0" i="1" smtClean="0">
                                  <a:solidFill>
                                    <a:srgbClr val="FF0066"/>
                                  </a:solidFill>
                                  <a:latin typeface="Cambria Math" panose="02040503050406030204" pitchFamily="18" charset="0"/>
                                  <a:ea typeface="Cambria Math" panose="02040503050406030204" pitchFamily="18" charset="0"/>
                                </a:rPr>
                                <m:t>𝑘</m:t>
                              </m:r>
                              <m:sSub>
                                <m:sSubPr>
                                  <m:ctrlPr>
                                    <a:rPr lang="en-US" sz="2400" b="0" i="1" smtClean="0">
                                      <a:solidFill>
                                        <a:srgbClr val="FF0066"/>
                                      </a:solidFill>
                                      <a:latin typeface="Cambria Math" panose="02040503050406030204" pitchFamily="18" charset="0"/>
                                      <a:ea typeface="Cambria Math" panose="02040503050406030204" pitchFamily="18" charset="0"/>
                                    </a:rPr>
                                  </m:ctrlPr>
                                </m:sSubPr>
                                <m:e>
                                  <m:r>
                                    <a:rPr lang="en-US" sz="2400" b="0" i="1" smtClean="0">
                                      <a:solidFill>
                                        <a:srgbClr val="FF0066"/>
                                      </a:solidFill>
                                      <a:latin typeface="Cambria Math" panose="02040503050406030204" pitchFamily="18" charset="0"/>
                                      <a:ea typeface="Cambria Math" panose="02040503050406030204" pitchFamily="18" charset="0"/>
                                    </a:rPr>
                                    <m:t>𝑉</m:t>
                                  </m:r>
                                </m:e>
                                <m:sub>
                                  <m:r>
                                    <a:rPr lang="en-US" sz="2400" b="0" i="1" smtClean="0">
                                      <a:solidFill>
                                        <a:srgbClr val="FF0066"/>
                                      </a:solidFill>
                                      <a:latin typeface="Cambria Math" panose="02040503050406030204" pitchFamily="18" charset="0"/>
                                      <a:ea typeface="Cambria Math" panose="02040503050406030204" pitchFamily="18" charset="0"/>
                                    </a:rPr>
                                    <m:t>0</m:t>
                                  </m:r>
                                </m:sub>
                              </m:sSub>
                              <m:r>
                                <a:rPr lang="en-US" sz="2400" b="0" i="1" smtClean="0">
                                  <a:solidFill>
                                    <a:srgbClr val="FF0066"/>
                                  </a:solidFill>
                                  <a:latin typeface="Cambria Math" panose="02040503050406030204" pitchFamily="18" charset="0"/>
                                  <a:ea typeface="Cambria Math" panose="02040503050406030204" pitchFamily="18" charset="0"/>
                                </a:rPr>
                                <m:t>)</m:t>
                              </m:r>
                            </m:e>
                            <m:sup>
                              <m:r>
                                <a:rPr lang="en-US" sz="2400" b="0" i="1" smtClean="0">
                                  <a:solidFill>
                                    <a:srgbClr val="FF0066"/>
                                  </a:solidFill>
                                  <a:latin typeface="Cambria Math" panose="02040503050406030204" pitchFamily="18" charset="0"/>
                                </a:rPr>
                                <m:t>2</m:t>
                              </m:r>
                            </m:sup>
                          </m:sSup>
                        </m:den>
                      </m:f>
                      <m:r>
                        <a:rPr lang="en-US" sz="2400" b="0" i="1" smtClean="0">
                          <a:solidFill>
                            <a:srgbClr val="FF0066"/>
                          </a:solidFill>
                          <a:latin typeface="Cambria Math" panose="02040503050406030204" pitchFamily="18" charset="0"/>
                        </a:rPr>
                        <m:t>=1</m:t>
                      </m:r>
                    </m:oMath>
                  </m:oMathPara>
                </a14:m>
                <a:endParaRPr lang="en-US" sz="2400" dirty="0">
                  <a:solidFill>
                    <a:srgbClr val="FF0066"/>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269242" y="1405719"/>
                <a:ext cx="10331355" cy="89896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228299" y="2593075"/>
                <a:ext cx="10345002" cy="9330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chemeClr val="accent1"/>
                              </a:solidFill>
                              <a:latin typeface="Cambria Math" panose="02040503050406030204" pitchFamily="18" charset="0"/>
                            </a:rPr>
                          </m:ctrlPr>
                        </m:fPr>
                        <m:num>
                          <m:sSubSup>
                            <m:sSubSupPr>
                              <m:ctrlPr>
                                <a:rPr lang="en-US" sz="2400" i="1" smtClean="0">
                                  <a:solidFill>
                                    <a:schemeClr val="accent1"/>
                                  </a:solidFill>
                                  <a:latin typeface="Cambria Math" panose="02040503050406030204" pitchFamily="18" charset="0"/>
                                </a:rPr>
                              </m:ctrlPr>
                            </m:sSubSupPr>
                            <m:e>
                              <m:r>
                                <a:rPr lang="en-US" sz="2400" i="1" smtClean="0">
                                  <a:solidFill>
                                    <a:schemeClr val="accent1"/>
                                  </a:solidFill>
                                  <a:latin typeface="Cambria Math" panose="02040503050406030204" pitchFamily="18" charset="0"/>
                                  <a:ea typeface="Cambria Math" panose="02040503050406030204" pitchFamily="18" charset="0"/>
                                </a:rPr>
                                <m:t>𝜔</m:t>
                              </m:r>
                            </m:e>
                            <m:sub>
                              <m:r>
                                <a:rPr lang="en-US" sz="2400" b="0" i="1" smtClean="0">
                                  <a:solidFill>
                                    <a:schemeClr val="accent1"/>
                                  </a:solidFill>
                                  <a:latin typeface="Cambria Math" panose="02040503050406030204" pitchFamily="18" charset="0"/>
                                </a:rPr>
                                <m:t>𝑝𝑖</m:t>
                              </m:r>
                            </m:sub>
                            <m:sup>
                              <m:r>
                                <a:rPr lang="en-US" sz="2400" b="0" i="1" smtClean="0">
                                  <a:solidFill>
                                    <a:schemeClr val="accent1"/>
                                  </a:solidFill>
                                  <a:latin typeface="Cambria Math" panose="02040503050406030204" pitchFamily="18" charset="0"/>
                                </a:rPr>
                                <m:t>2</m:t>
                              </m:r>
                            </m:sup>
                          </m:sSubSup>
                        </m:num>
                        <m:den>
                          <m:sSup>
                            <m:sSupPr>
                              <m:ctrlPr>
                                <a:rPr lang="en-US" sz="2400" i="1" smtClean="0">
                                  <a:solidFill>
                                    <a:schemeClr val="accent1"/>
                                  </a:solidFill>
                                  <a:latin typeface="Cambria Math" panose="02040503050406030204" pitchFamily="18" charset="0"/>
                                </a:rPr>
                              </m:ctrlPr>
                            </m:sSupPr>
                            <m:e>
                              <m:r>
                                <a:rPr lang="en-US" sz="2400" i="1" smtClean="0">
                                  <a:solidFill>
                                    <a:schemeClr val="accent1"/>
                                  </a:solidFill>
                                  <a:latin typeface="Cambria Math" panose="02040503050406030204" pitchFamily="18" charset="0"/>
                                  <a:ea typeface="Cambria Math" panose="02040503050406030204" pitchFamily="18" charset="0"/>
                                </a:rPr>
                                <m:t>𝜔</m:t>
                              </m:r>
                            </m:e>
                            <m:sup>
                              <m:r>
                                <a:rPr lang="en-US" sz="2400" b="0" i="1" smtClean="0">
                                  <a:solidFill>
                                    <a:schemeClr val="accent1"/>
                                  </a:solidFill>
                                  <a:latin typeface="Cambria Math" panose="02040503050406030204" pitchFamily="18" charset="0"/>
                                </a:rPr>
                                <m:t>2</m:t>
                              </m:r>
                            </m:sup>
                          </m:sSup>
                        </m:den>
                      </m:f>
                      <m:r>
                        <a:rPr lang="en-US" sz="2400" b="0" i="1" smtClean="0">
                          <a:solidFill>
                            <a:schemeClr val="accent1"/>
                          </a:solidFill>
                          <a:latin typeface="Cambria Math" panose="02040503050406030204" pitchFamily="18" charset="0"/>
                        </a:rPr>
                        <m:t>+</m:t>
                      </m:r>
                      <m:f>
                        <m:fPr>
                          <m:ctrlPr>
                            <a:rPr lang="en-US" sz="2400" b="0" i="1" smtClean="0">
                              <a:solidFill>
                                <a:schemeClr val="accent1"/>
                              </a:solidFill>
                              <a:latin typeface="Cambria Math" panose="02040503050406030204" pitchFamily="18" charset="0"/>
                            </a:rPr>
                          </m:ctrlPr>
                        </m:fPr>
                        <m:num>
                          <m:sSubSup>
                            <m:sSubSupPr>
                              <m:ctrlPr>
                                <a:rPr lang="en-US" sz="2400" b="0" i="1" smtClean="0">
                                  <a:solidFill>
                                    <a:schemeClr val="accent1"/>
                                  </a:solidFill>
                                  <a:latin typeface="Cambria Math" panose="02040503050406030204" pitchFamily="18" charset="0"/>
                                </a:rPr>
                              </m:ctrlPr>
                            </m:sSubSupPr>
                            <m:e>
                              <m:r>
                                <a:rPr lang="en-US" sz="2400" b="0" i="1" smtClean="0">
                                  <a:solidFill>
                                    <a:schemeClr val="accent1"/>
                                  </a:solidFill>
                                  <a:latin typeface="Cambria Math" panose="02040503050406030204" pitchFamily="18" charset="0"/>
                                  <a:ea typeface="Cambria Math" panose="02040503050406030204" pitchFamily="18" charset="0"/>
                                </a:rPr>
                                <m:t>𝜔</m:t>
                              </m:r>
                            </m:e>
                            <m:sub>
                              <m:r>
                                <a:rPr lang="en-US" sz="2400" b="0" i="1" smtClean="0">
                                  <a:solidFill>
                                    <a:schemeClr val="accent1"/>
                                  </a:solidFill>
                                  <a:latin typeface="Cambria Math" panose="02040503050406030204" pitchFamily="18" charset="0"/>
                                </a:rPr>
                                <m:t>𝑝𝑒</m:t>
                              </m:r>
                            </m:sub>
                            <m:sup>
                              <m:r>
                                <a:rPr lang="en-US" sz="2400" b="0" i="1" smtClean="0">
                                  <a:solidFill>
                                    <a:schemeClr val="accent1"/>
                                  </a:solidFill>
                                  <a:latin typeface="Cambria Math" panose="02040503050406030204" pitchFamily="18" charset="0"/>
                                </a:rPr>
                                <m:t>2</m:t>
                              </m:r>
                            </m:sup>
                          </m:sSubSup>
                        </m:num>
                        <m:den>
                          <m:sSup>
                            <m:sSupPr>
                              <m:ctrlPr>
                                <a:rPr lang="en-US" sz="2400" b="0" i="1" smtClean="0">
                                  <a:solidFill>
                                    <a:schemeClr val="accent1"/>
                                  </a:solidFill>
                                  <a:latin typeface="Cambria Math" panose="02040503050406030204" pitchFamily="18" charset="0"/>
                                </a:rPr>
                              </m:ctrlPr>
                            </m:sSupPr>
                            <m:e>
                              <m:r>
                                <a:rPr lang="en-US" sz="2400" b="0" i="1" smtClean="0">
                                  <a:solidFill>
                                    <a:schemeClr val="accent1"/>
                                  </a:solidFill>
                                  <a:latin typeface="Cambria Math" panose="02040503050406030204" pitchFamily="18" charset="0"/>
                                </a:rPr>
                                <m:t>(</m:t>
                              </m:r>
                              <m:r>
                                <a:rPr lang="en-US" sz="2400" b="0" i="1" smtClean="0">
                                  <a:solidFill>
                                    <a:schemeClr val="accent1"/>
                                  </a:solidFill>
                                  <a:latin typeface="Cambria Math" panose="02040503050406030204" pitchFamily="18" charset="0"/>
                                  <a:ea typeface="Cambria Math" panose="02040503050406030204" pitchFamily="18" charset="0"/>
                                </a:rPr>
                                <m:t>𝜔</m:t>
                              </m:r>
                              <m:r>
                                <a:rPr lang="en-US" sz="2400" b="0" i="1" smtClean="0">
                                  <a:solidFill>
                                    <a:schemeClr val="accent1"/>
                                  </a:solidFill>
                                  <a:latin typeface="Cambria Math" panose="02040503050406030204" pitchFamily="18" charset="0"/>
                                  <a:ea typeface="Cambria Math" panose="02040503050406030204" pitchFamily="18" charset="0"/>
                                </a:rPr>
                                <m:t>−</m:t>
                              </m:r>
                              <m:r>
                                <a:rPr lang="en-US" sz="2400" b="0" i="1" smtClean="0">
                                  <a:solidFill>
                                    <a:schemeClr val="accent1"/>
                                  </a:solidFill>
                                  <a:latin typeface="Cambria Math" panose="02040503050406030204" pitchFamily="18" charset="0"/>
                                  <a:ea typeface="Cambria Math" panose="02040503050406030204" pitchFamily="18" charset="0"/>
                                </a:rPr>
                                <m:t>𝑘</m:t>
                              </m:r>
                              <m:sSub>
                                <m:sSubPr>
                                  <m:ctrlPr>
                                    <a:rPr lang="en-US" sz="2400" b="0" i="1" smtClean="0">
                                      <a:solidFill>
                                        <a:schemeClr val="accent1"/>
                                      </a:solidFill>
                                      <a:latin typeface="Cambria Math" panose="02040503050406030204" pitchFamily="18" charset="0"/>
                                      <a:ea typeface="Cambria Math" panose="02040503050406030204" pitchFamily="18" charset="0"/>
                                    </a:rPr>
                                  </m:ctrlPr>
                                </m:sSubPr>
                                <m:e>
                                  <m:r>
                                    <a:rPr lang="en-US" sz="2400" b="0" i="1" smtClean="0">
                                      <a:solidFill>
                                        <a:schemeClr val="accent1"/>
                                      </a:solidFill>
                                      <a:latin typeface="Cambria Math" panose="02040503050406030204" pitchFamily="18" charset="0"/>
                                      <a:ea typeface="Cambria Math" panose="02040503050406030204" pitchFamily="18" charset="0"/>
                                    </a:rPr>
                                    <m:t>𝑉</m:t>
                                  </m:r>
                                </m:e>
                                <m:sub>
                                  <m:r>
                                    <a:rPr lang="en-US" sz="2400" b="0" i="1" smtClean="0">
                                      <a:solidFill>
                                        <a:schemeClr val="accent1"/>
                                      </a:solidFill>
                                      <a:latin typeface="Cambria Math" panose="02040503050406030204" pitchFamily="18" charset="0"/>
                                      <a:ea typeface="Cambria Math" panose="02040503050406030204" pitchFamily="18" charset="0"/>
                                    </a:rPr>
                                    <m:t>0</m:t>
                                  </m:r>
                                </m:sub>
                              </m:sSub>
                              <m:r>
                                <a:rPr lang="en-US" sz="2400" b="0" i="1" smtClean="0">
                                  <a:solidFill>
                                    <a:schemeClr val="accent1"/>
                                  </a:solidFill>
                                  <a:latin typeface="Cambria Math" panose="02040503050406030204" pitchFamily="18" charset="0"/>
                                  <a:ea typeface="Cambria Math" panose="02040503050406030204" pitchFamily="18" charset="0"/>
                                </a:rPr>
                                <m:t>)</m:t>
                              </m:r>
                            </m:e>
                            <m:sup>
                              <m:r>
                                <a:rPr lang="en-US" sz="2400" b="0" i="1" smtClean="0">
                                  <a:solidFill>
                                    <a:schemeClr val="accent1"/>
                                  </a:solidFill>
                                  <a:latin typeface="Cambria Math" panose="02040503050406030204" pitchFamily="18" charset="0"/>
                                </a:rPr>
                                <m:t>2</m:t>
                              </m:r>
                            </m:sup>
                          </m:sSup>
                        </m:den>
                      </m:f>
                      <m:r>
                        <a:rPr lang="en-US" sz="2400" b="0" i="1" smtClean="0">
                          <a:solidFill>
                            <a:schemeClr val="accent1"/>
                          </a:solidFill>
                          <a:latin typeface="Cambria Math" panose="02040503050406030204" pitchFamily="18" charset="0"/>
                        </a:rPr>
                        <m:t>=1</m:t>
                      </m:r>
                    </m:oMath>
                  </m:oMathPara>
                </a14:m>
                <a:endParaRPr lang="en-US" sz="2400" dirty="0">
                  <a:solidFill>
                    <a:schemeClr val="accent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228299" y="2593075"/>
                <a:ext cx="10345002" cy="933012"/>
              </a:xfrm>
              <a:prstGeom prst="rect">
                <a:avLst/>
              </a:prstGeom>
              <a:blipFill>
                <a:blip r:embed="rId4"/>
                <a:stretch>
                  <a:fillRect/>
                </a:stretch>
              </a:blipFill>
            </p:spPr>
            <p:txBody>
              <a:bodyPr/>
              <a:lstStyle/>
              <a:p>
                <a:r>
                  <a:rPr lang="en-US">
                    <a:noFill/>
                  </a:rPr>
                  <a:t> </a:t>
                </a:r>
              </a:p>
            </p:txBody>
          </p:sp>
        </mc:Fallback>
      </mc:AlternateContent>
      <p:sp>
        <p:nvSpPr>
          <p:cNvPr id="7" name="TextBox 6"/>
          <p:cNvSpPr txBox="1"/>
          <p:nvPr/>
        </p:nvSpPr>
        <p:spPr>
          <a:xfrm>
            <a:off x="1269242" y="3807725"/>
            <a:ext cx="10331355" cy="461665"/>
          </a:xfrm>
          <a:prstGeom prst="rect">
            <a:avLst/>
          </a:prstGeom>
          <a:noFill/>
        </p:spPr>
        <p:txBody>
          <a:bodyPr wrap="square" rtlCol="0">
            <a:spAutoFit/>
          </a:bodyPr>
          <a:lstStyle/>
          <a:p>
            <a:r>
              <a:rPr lang="en-US" sz="2400" dirty="0" smtClean="0"/>
              <a:t>This is the fourth-order equation. </a:t>
            </a:r>
          </a:p>
        </p:txBody>
      </p:sp>
      <p:sp>
        <p:nvSpPr>
          <p:cNvPr id="8" name="TextBox 7"/>
          <p:cNvSpPr txBox="1"/>
          <p:nvPr/>
        </p:nvSpPr>
        <p:spPr>
          <a:xfrm>
            <a:off x="1214651" y="4269390"/>
            <a:ext cx="10372298" cy="830997"/>
          </a:xfrm>
          <a:prstGeom prst="rect">
            <a:avLst/>
          </a:prstGeom>
          <a:noFill/>
        </p:spPr>
        <p:txBody>
          <a:bodyPr wrap="square" rtlCol="0">
            <a:spAutoFit/>
          </a:bodyPr>
          <a:lstStyle/>
          <a:p>
            <a:r>
              <a:rPr lang="en-US" sz="2400" dirty="0" smtClean="0"/>
              <a:t>If all the roots are real, each root would indicate a possible oscillation. If some of the roots are complex, they will occur in complex conjugate pairs.</a:t>
            </a:r>
            <a:endParaRPr lang="en-US" sz="2400" dirty="0"/>
          </a:p>
        </p:txBody>
      </p:sp>
      <p:sp>
        <p:nvSpPr>
          <p:cNvPr id="9" name="TextBox 8"/>
          <p:cNvSpPr txBox="1"/>
          <p:nvPr/>
        </p:nvSpPr>
        <p:spPr>
          <a:xfrm>
            <a:off x="1228299" y="5308979"/>
            <a:ext cx="10345002" cy="461665"/>
          </a:xfrm>
          <a:prstGeom prst="rect">
            <a:avLst/>
          </a:prstGeom>
          <a:noFill/>
        </p:spPr>
        <p:txBody>
          <a:bodyPr wrap="square" rtlCol="0">
            <a:spAutoFit/>
          </a:bodyPr>
          <a:lstStyle/>
          <a:p>
            <a:r>
              <a:rPr lang="en-US" sz="2400" b="1" dirty="0" smtClean="0"/>
              <a:t>Cases:</a:t>
            </a:r>
            <a:endParaRPr lang="en-US" sz="2400" b="1" dirty="0"/>
          </a:p>
        </p:txBody>
      </p:sp>
      <mc:AlternateContent xmlns:mc="http://schemas.openxmlformats.org/markup-compatibility/2006" xmlns:a14="http://schemas.microsoft.com/office/drawing/2010/main">
        <mc:Choice Requires="a14">
          <p:sp>
            <p:nvSpPr>
              <p:cNvPr id="10" name="TextBox 9"/>
              <p:cNvSpPr txBox="1"/>
              <p:nvPr/>
            </p:nvSpPr>
            <p:spPr>
              <a:xfrm>
                <a:off x="1310185" y="5770644"/>
                <a:ext cx="10385946"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If we substitute </a:t>
                </a:r>
                <a14:m>
                  <m:oMath xmlns:m="http://schemas.openxmlformats.org/officeDocument/2006/math">
                    <m:r>
                      <a:rPr lang="en-US" i="1" smtClean="0">
                        <a:solidFill>
                          <a:srgbClr val="7030A0"/>
                        </a:solidFill>
                        <a:latin typeface="Cambria Math" panose="02040503050406030204" pitchFamily="18" charset="0"/>
                        <a:ea typeface="Cambria Math" panose="02040503050406030204" pitchFamily="18" charset="0"/>
                      </a:rPr>
                      <m:t>𝜔</m:t>
                    </m:r>
                    <m:r>
                      <a:rPr lang="en-US" b="0" i="1" smtClean="0">
                        <a:solidFill>
                          <a:srgbClr val="7030A0"/>
                        </a:solidFill>
                        <a:latin typeface="Cambria Math" panose="02040503050406030204" pitchFamily="18" charset="0"/>
                        <a:ea typeface="Cambria Math" panose="02040503050406030204" pitchFamily="18" charset="0"/>
                      </a:rPr>
                      <m:t>=0 </m:t>
                    </m:r>
                  </m:oMath>
                </a14:m>
                <a:r>
                  <a:rPr lang="en-US" dirty="0" smtClean="0"/>
                  <a:t>in above dispersion relation then we get, </a:t>
                </a:r>
                <a14:m>
                  <m:oMath xmlns:m="http://schemas.openxmlformats.org/officeDocument/2006/math">
                    <m:r>
                      <a:rPr lang="en-US" b="0" i="1" smtClean="0">
                        <a:solidFill>
                          <a:srgbClr val="FF0066"/>
                        </a:solidFill>
                        <a:latin typeface="Cambria Math" panose="02040503050406030204" pitchFamily="18" charset="0"/>
                      </a:rPr>
                      <m:t>𝑦</m:t>
                    </m:r>
                    <m:r>
                      <a:rPr lang="en-US" b="0" i="1" smtClean="0">
                        <a:solidFill>
                          <a:srgbClr val="FF0066"/>
                        </a:solidFill>
                        <a:latin typeface="Cambria Math" panose="02040503050406030204" pitchFamily="18" charset="0"/>
                      </a:rPr>
                      <m:t>=∞</m:t>
                    </m:r>
                  </m:oMath>
                </a14:m>
                <a:endParaRPr lang="en-US" dirty="0">
                  <a:solidFill>
                    <a:srgbClr val="FF0066"/>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310185" y="5770644"/>
                <a:ext cx="10385946" cy="369332"/>
              </a:xfrm>
              <a:prstGeom prst="rect">
                <a:avLst/>
              </a:prstGeom>
              <a:blipFill>
                <a:blip r:embed="rId5"/>
                <a:stretch>
                  <a:fillRect l="-411"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269242" y="6373504"/>
                <a:ext cx="10044752"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Similarly, If </a:t>
                </a:r>
                <a14:m>
                  <m:oMath xmlns:m="http://schemas.openxmlformats.org/officeDocument/2006/math">
                    <m:r>
                      <a:rPr lang="en-US" i="1" smtClean="0">
                        <a:solidFill>
                          <a:schemeClr val="accent1"/>
                        </a:solidFill>
                        <a:latin typeface="Cambria Math" panose="02040503050406030204" pitchFamily="18" charset="0"/>
                        <a:ea typeface="Cambria Math" panose="02040503050406030204" pitchFamily="18" charset="0"/>
                      </a:rPr>
                      <m:t>𝜔</m:t>
                    </m:r>
                    <m:r>
                      <a:rPr lang="en-US" b="0" i="1" smtClean="0">
                        <a:solidFill>
                          <a:schemeClr val="accent1"/>
                        </a:solidFill>
                        <a:latin typeface="Cambria Math" panose="02040503050406030204" pitchFamily="18" charset="0"/>
                        <a:ea typeface="Cambria Math" panose="02040503050406030204" pitchFamily="18" charset="0"/>
                      </a:rPr>
                      <m:t>=∞ </m:t>
                    </m:r>
                  </m:oMath>
                </a14:m>
                <a:r>
                  <a:rPr lang="en-US" dirty="0" smtClean="0"/>
                  <a:t>then </a:t>
                </a:r>
                <a14:m>
                  <m:oMath xmlns:m="http://schemas.openxmlformats.org/officeDocument/2006/math">
                    <m:r>
                      <a:rPr lang="en-US" b="0" i="1" smtClean="0">
                        <a:solidFill>
                          <a:schemeClr val="accent6"/>
                        </a:solidFill>
                        <a:latin typeface="Cambria Math" panose="02040503050406030204" pitchFamily="18" charset="0"/>
                      </a:rPr>
                      <m:t>𝑦</m:t>
                    </m:r>
                    <m:r>
                      <a:rPr lang="en-US" b="0" i="1" smtClean="0">
                        <a:solidFill>
                          <a:schemeClr val="accent6"/>
                        </a:solidFill>
                        <a:latin typeface="Cambria Math" panose="02040503050406030204" pitchFamily="18" charset="0"/>
                      </a:rPr>
                      <m:t>=0</m:t>
                    </m:r>
                  </m:oMath>
                </a14:m>
                <a:endParaRPr lang="en-US" dirty="0">
                  <a:solidFill>
                    <a:schemeClr val="accent6"/>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1269242" y="6373504"/>
                <a:ext cx="10044752" cy="369332"/>
              </a:xfrm>
              <a:prstGeom prst="rect">
                <a:avLst/>
              </a:prstGeom>
              <a:blipFill>
                <a:blip r:embed="rId6"/>
                <a:stretch>
                  <a:fillRect l="-364" t="-10000" b="-26667"/>
                </a:stretch>
              </a:blipFill>
            </p:spPr>
            <p:txBody>
              <a:bodyPr/>
              <a:lstStyle/>
              <a:p>
                <a:r>
                  <a:rPr lang="en-US">
                    <a:noFill/>
                  </a:rPr>
                  <a:t> </a:t>
                </a:r>
              </a:p>
            </p:txBody>
          </p:sp>
        </mc:Fallback>
      </mc:AlternateContent>
    </p:spTree>
    <p:extLst>
      <p:ext uri="{BB962C8B-B14F-4D97-AF65-F5344CB8AC3E}">
        <p14:creationId xmlns:p14="http://schemas.microsoft.com/office/powerpoint/2010/main" val="115105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805218" y="1092970"/>
                <a:ext cx="10754436" cy="1569660"/>
              </a:xfrm>
              <a:prstGeom prst="rect">
                <a:avLst/>
              </a:prstGeom>
              <a:noFill/>
            </p:spPr>
            <p:txBody>
              <a:bodyPr wrap="square" rtlCol="0">
                <a:spAutoFit/>
              </a:bodyPr>
              <a:lstStyle/>
              <a:p>
                <a:r>
                  <a:rPr lang="en-US" sz="2400" dirty="0" smtClean="0"/>
                  <a:t>For any given value of </a:t>
                </a:r>
                <a14:m>
                  <m:oMath xmlns:m="http://schemas.openxmlformats.org/officeDocument/2006/math">
                    <m:r>
                      <a:rPr lang="en-US" sz="2400" b="0" i="1" smtClean="0">
                        <a:solidFill>
                          <a:srgbClr val="FF0000"/>
                        </a:solidFill>
                        <a:latin typeface="Cambria Math" panose="02040503050406030204" pitchFamily="18" charset="0"/>
                      </a:rPr>
                      <m:t>𝑦</m:t>
                    </m:r>
                    <m:r>
                      <a:rPr lang="en-US" sz="2400" b="0" i="1" smtClean="0">
                        <a:latin typeface="Cambria Math" panose="02040503050406030204" pitchFamily="18" charset="0"/>
                      </a:rPr>
                      <m:t>, </m:t>
                    </m:r>
                  </m:oMath>
                </a14:m>
                <a:r>
                  <a:rPr lang="en-US" sz="2400" dirty="0" smtClean="0"/>
                  <a:t>We can plot </a:t>
                </a:r>
                <a14:m>
                  <m:oMath xmlns:m="http://schemas.openxmlformats.org/officeDocument/2006/math">
                    <m:r>
                      <a:rPr lang="en-US" sz="2400" b="0" i="1" smtClean="0">
                        <a:solidFill>
                          <a:srgbClr val="FF0000"/>
                        </a:solidFill>
                        <a:latin typeface="Cambria Math" panose="02040503050406030204" pitchFamily="18" charset="0"/>
                      </a:rPr>
                      <m:t>𝐹</m:t>
                    </m:r>
                    <m:d>
                      <m:dPr>
                        <m:ctrlPr>
                          <a:rPr lang="en-US" sz="2400" b="0" i="1" smtClean="0">
                            <a:solidFill>
                              <a:srgbClr val="FF0000"/>
                            </a:solidFill>
                            <a:latin typeface="Cambria Math" panose="02040503050406030204" pitchFamily="18" charset="0"/>
                          </a:rPr>
                        </m:ctrlPr>
                      </m:dPr>
                      <m:e>
                        <m:r>
                          <a:rPr lang="en-US" sz="2400" b="0" i="1" smtClean="0">
                            <a:solidFill>
                              <a:srgbClr val="FF0000"/>
                            </a:solidFill>
                            <a:latin typeface="Cambria Math" panose="02040503050406030204" pitchFamily="18" charset="0"/>
                          </a:rPr>
                          <m:t>𝑥</m:t>
                        </m:r>
                        <m:r>
                          <a:rPr lang="en-US" sz="2400" b="0" i="1" smtClean="0">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𝑦</m:t>
                        </m:r>
                      </m:e>
                    </m:d>
                    <m:r>
                      <a:rPr lang="en-US" sz="2400" b="0" i="1" smtClean="0">
                        <a:latin typeface="Cambria Math" panose="02040503050406030204" pitchFamily="18" charset="0"/>
                      </a:rPr>
                      <m:t> </m:t>
                    </m:r>
                  </m:oMath>
                </a14:m>
                <a:r>
                  <a:rPr lang="en-US" sz="2400" dirty="0" smtClean="0"/>
                  <a:t>as a function of </a:t>
                </a:r>
                <a14:m>
                  <m:oMath xmlns:m="http://schemas.openxmlformats.org/officeDocument/2006/math">
                    <m:r>
                      <a:rPr lang="en-US" sz="2400" b="0" i="1" smtClean="0">
                        <a:solidFill>
                          <a:srgbClr val="FF0000"/>
                        </a:solidFill>
                        <a:latin typeface="Cambria Math" panose="02040503050406030204" pitchFamily="18" charset="0"/>
                      </a:rPr>
                      <m:t>𝑥</m:t>
                    </m:r>
                    <m:r>
                      <a:rPr lang="en-US" sz="2400" b="0" i="1" smtClean="0">
                        <a:latin typeface="Cambria Math" panose="02040503050406030204" pitchFamily="18" charset="0"/>
                      </a:rPr>
                      <m:t>. </m:t>
                    </m:r>
                  </m:oMath>
                </a14:m>
                <a:r>
                  <a:rPr lang="en-US" sz="2400" dirty="0" smtClean="0"/>
                  <a:t>This function will have singularities at </a:t>
                </a:r>
                <a14:m>
                  <m:oMath xmlns:m="http://schemas.openxmlformats.org/officeDocument/2006/math">
                    <m:r>
                      <a:rPr lang="en-US" sz="2400" b="0" i="1" smtClean="0">
                        <a:solidFill>
                          <a:srgbClr val="FF0000"/>
                        </a:solidFill>
                        <a:latin typeface="Cambria Math" panose="02040503050406030204" pitchFamily="18" charset="0"/>
                      </a:rPr>
                      <m:t>𝑥</m:t>
                    </m:r>
                    <m:r>
                      <a:rPr lang="en-US" sz="2400" b="0" i="1" smtClean="0">
                        <a:solidFill>
                          <a:srgbClr val="FF0000"/>
                        </a:solidFill>
                        <a:latin typeface="Cambria Math" panose="02040503050406030204" pitchFamily="18" charset="0"/>
                      </a:rPr>
                      <m:t>=0 </m:t>
                    </m:r>
                  </m:oMath>
                </a14:m>
                <a:r>
                  <a:rPr lang="en-US" sz="2400" dirty="0" smtClean="0"/>
                  <a:t>and </a:t>
                </a:r>
                <a14:m>
                  <m:oMath xmlns:m="http://schemas.openxmlformats.org/officeDocument/2006/math">
                    <m:r>
                      <a:rPr lang="en-US" sz="2400" b="0" i="1" smtClean="0">
                        <a:solidFill>
                          <a:srgbClr val="FF0000"/>
                        </a:solidFill>
                        <a:latin typeface="Cambria Math" panose="02040503050406030204" pitchFamily="18" charset="0"/>
                      </a:rPr>
                      <m:t>𝑦</m:t>
                    </m:r>
                    <m:r>
                      <a:rPr lang="en-US" sz="2400" b="0" i="1" smtClean="0">
                        <a:solidFill>
                          <a:srgbClr val="FF0000"/>
                        </a:solidFill>
                        <a:latin typeface="Cambria Math" panose="02040503050406030204" pitchFamily="18" charset="0"/>
                      </a:rPr>
                      <m:t>=0. </m:t>
                    </m:r>
                  </m:oMath>
                </a14:m>
                <a:r>
                  <a:rPr lang="en-US" sz="2400" dirty="0" smtClean="0"/>
                  <a:t>The intersection of this curve with the line </a:t>
                </a:r>
                <a14:m>
                  <m:oMath xmlns:m="http://schemas.openxmlformats.org/officeDocument/2006/math">
                    <m:r>
                      <a:rPr lang="en-US" sz="2400" b="0" i="1" smtClean="0">
                        <a:solidFill>
                          <a:srgbClr val="FF0000"/>
                        </a:solidFill>
                        <a:latin typeface="Cambria Math" panose="02040503050406030204" pitchFamily="18" charset="0"/>
                      </a:rPr>
                      <m:t>𝐹</m:t>
                    </m:r>
                    <m:d>
                      <m:dPr>
                        <m:ctrlPr>
                          <a:rPr lang="en-US" sz="2400" b="0" i="1" smtClean="0">
                            <a:solidFill>
                              <a:srgbClr val="FF0000"/>
                            </a:solidFill>
                            <a:latin typeface="Cambria Math" panose="02040503050406030204" pitchFamily="18" charset="0"/>
                          </a:rPr>
                        </m:ctrlPr>
                      </m:dPr>
                      <m:e>
                        <m:r>
                          <a:rPr lang="en-US" sz="2400" b="0" i="1" smtClean="0">
                            <a:solidFill>
                              <a:srgbClr val="FF0000"/>
                            </a:solidFill>
                            <a:latin typeface="Cambria Math" panose="02040503050406030204" pitchFamily="18" charset="0"/>
                          </a:rPr>
                          <m:t>𝑥</m:t>
                        </m:r>
                        <m:r>
                          <a:rPr lang="en-US" sz="2400" b="0" i="1" smtClean="0">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𝑦</m:t>
                        </m:r>
                      </m:e>
                    </m:d>
                    <m:r>
                      <a:rPr lang="en-US" sz="2400" b="0" i="1" smtClean="0">
                        <a:solidFill>
                          <a:srgbClr val="FF0000"/>
                        </a:solidFill>
                        <a:latin typeface="Cambria Math" panose="02040503050406030204" pitchFamily="18" charset="0"/>
                      </a:rPr>
                      <m:t>=1 </m:t>
                    </m:r>
                  </m:oMath>
                </a14:m>
                <a:r>
                  <a:rPr lang="en-US" sz="2400" dirty="0" smtClean="0"/>
                  <a:t>gives the values of </a:t>
                </a:r>
                <a14:m>
                  <m:oMath xmlns:m="http://schemas.openxmlformats.org/officeDocument/2006/math">
                    <m:r>
                      <a:rPr lang="en-US" sz="2400" b="0" i="1" smtClean="0">
                        <a:solidFill>
                          <a:srgbClr val="FF0000"/>
                        </a:solidFill>
                        <a:latin typeface="Cambria Math" panose="02040503050406030204" pitchFamily="18" charset="0"/>
                      </a:rPr>
                      <m:t>𝑥</m:t>
                    </m:r>
                    <m:r>
                      <a:rPr lang="en-US" sz="2400" b="0" i="1" smtClean="0">
                        <a:latin typeface="Cambria Math" panose="02040503050406030204" pitchFamily="18" charset="0"/>
                      </a:rPr>
                      <m:t> </m:t>
                    </m:r>
                  </m:oMath>
                </a14:m>
                <a:r>
                  <a:rPr lang="en-US" sz="2400" dirty="0" smtClean="0"/>
                  <a:t>satisfying the dispersion relation. In this example there are four intersections, so there are four real roots.</a:t>
                </a:r>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805218" y="1092970"/>
                <a:ext cx="10754436" cy="1569660"/>
              </a:xfrm>
              <a:prstGeom prst="rect">
                <a:avLst/>
              </a:prstGeom>
              <a:blipFill>
                <a:blip r:embed="rId2"/>
                <a:stretch>
                  <a:fillRect l="-850" t="-3101" b="-7752"/>
                </a:stretch>
              </a:blipFill>
            </p:spPr>
            <p:txBody>
              <a:bodyPr/>
              <a:lstStyle/>
              <a:p>
                <a:r>
                  <a:rPr lang="en-US">
                    <a:noFill/>
                  </a:rPr>
                  <a:t> </a:t>
                </a:r>
              </a:p>
            </p:txBody>
          </p:sp>
        </mc:Fallback>
      </mc:AlternateContent>
      <p:grpSp>
        <p:nvGrpSpPr>
          <p:cNvPr id="42" name="Group 41"/>
          <p:cNvGrpSpPr/>
          <p:nvPr/>
        </p:nvGrpSpPr>
        <p:grpSpPr>
          <a:xfrm>
            <a:off x="3525671" y="3143429"/>
            <a:ext cx="4826759" cy="2236141"/>
            <a:chOff x="2321391" y="2044613"/>
            <a:chExt cx="8256578" cy="3515198"/>
          </a:xfrm>
        </p:grpSpPr>
        <p:sp>
          <p:nvSpPr>
            <p:cNvPr id="27" name="TextBox 26"/>
            <p:cNvSpPr txBox="1"/>
            <p:nvPr/>
          </p:nvSpPr>
          <p:spPr>
            <a:xfrm>
              <a:off x="2321391" y="4739001"/>
              <a:ext cx="477670" cy="580587"/>
            </a:xfrm>
            <a:prstGeom prst="rect">
              <a:avLst/>
            </a:prstGeom>
            <a:noFill/>
          </p:spPr>
          <p:txBody>
            <a:bodyPr wrap="square" rtlCol="0">
              <a:spAutoFit/>
            </a:bodyPr>
            <a:lstStyle/>
            <a:p>
              <a:pPr algn="ctr"/>
              <a:r>
                <a:rPr lang="en-US" dirty="0" smtClean="0"/>
                <a:t>0</a:t>
              </a:r>
              <a:endParaRPr lang="en-US" dirty="0"/>
            </a:p>
          </p:txBody>
        </p:sp>
        <p:sp>
          <p:nvSpPr>
            <p:cNvPr id="29" name="TextBox 28"/>
            <p:cNvSpPr txBox="1"/>
            <p:nvPr/>
          </p:nvSpPr>
          <p:spPr>
            <a:xfrm>
              <a:off x="2321391" y="3603229"/>
              <a:ext cx="477670" cy="580587"/>
            </a:xfrm>
            <a:prstGeom prst="rect">
              <a:avLst/>
            </a:prstGeom>
            <a:noFill/>
          </p:spPr>
          <p:txBody>
            <a:bodyPr wrap="square" rtlCol="0">
              <a:spAutoFit/>
            </a:bodyPr>
            <a:lstStyle/>
            <a:p>
              <a:pPr algn="ctr"/>
              <a:r>
                <a:rPr lang="en-US" dirty="0" smtClean="0"/>
                <a:t>1</a:t>
              </a:r>
              <a:endParaRPr lang="en-US" dirty="0"/>
            </a:p>
          </p:txBody>
        </p:sp>
        <p:grpSp>
          <p:nvGrpSpPr>
            <p:cNvPr id="41" name="Group 40"/>
            <p:cNvGrpSpPr/>
            <p:nvPr/>
          </p:nvGrpSpPr>
          <p:grpSpPr>
            <a:xfrm>
              <a:off x="2799061" y="2044613"/>
              <a:ext cx="7778908" cy="3515198"/>
              <a:chOff x="2799061" y="2044613"/>
              <a:chExt cx="7778908" cy="3515198"/>
            </a:xfrm>
          </p:grpSpPr>
          <p:grpSp>
            <p:nvGrpSpPr>
              <p:cNvPr id="26" name="Group 25"/>
              <p:cNvGrpSpPr/>
              <p:nvPr/>
            </p:nvGrpSpPr>
            <p:grpSpPr>
              <a:xfrm>
                <a:off x="2799061" y="2044613"/>
                <a:ext cx="7040975" cy="2879055"/>
                <a:chOff x="2947917" y="2756848"/>
                <a:chExt cx="6455391" cy="2606722"/>
              </a:xfrm>
            </p:grpSpPr>
            <p:cxnSp>
              <p:nvCxnSpPr>
                <p:cNvPr id="11" name="Straight Connector 10"/>
                <p:cNvCxnSpPr/>
                <p:nvPr/>
              </p:nvCxnSpPr>
              <p:spPr>
                <a:xfrm>
                  <a:off x="2947917" y="5363570"/>
                  <a:ext cx="6455391"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353637" y="2756848"/>
                  <a:ext cx="0" cy="2606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328850" y="2756848"/>
                  <a:ext cx="0" cy="2606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47917" y="4299045"/>
                  <a:ext cx="6455391"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2975213" y="2784144"/>
                  <a:ext cx="1241946" cy="2470244"/>
                </a:xfrm>
                <a:custGeom>
                  <a:avLst/>
                  <a:gdLst>
                    <a:gd name="connsiteX0" fmla="*/ 1241946 w 1241946"/>
                    <a:gd name="connsiteY0" fmla="*/ 0 h 2470244"/>
                    <a:gd name="connsiteX1" fmla="*/ 0 w 1241946"/>
                    <a:gd name="connsiteY1" fmla="*/ 2470244 h 2470244"/>
                    <a:gd name="connsiteX0" fmla="*/ 1241946 w 1241946"/>
                    <a:gd name="connsiteY0" fmla="*/ 0 h 2470244"/>
                    <a:gd name="connsiteX1" fmla="*/ 0 w 1241946"/>
                    <a:gd name="connsiteY1" fmla="*/ 2470244 h 2470244"/>
                    <a:gd name="connsiteX0" fmla="*/ 1241946 w 1241946"/>
                    <a:gd name="connsiteY0" fmla="*/ 0 h 2470244"/>
                    <a:gd name="connsiteX1" fmla="*/ 0 w 1241946"/>
                    <a:gd name="connsiteY1" fmla="*/ 2470244 h 2470244"/>
                    <a:gd name="connsiteX0" fmla="*/ 1241946 w 1241946"/>
                    <a:gd name="connsiteY0" fmla="*/ 0 h 2470244"/>
                    <a:gd name="connsiteX1" fmla="*/ 0 w 1241946"/>
                    <a:gd name="connsiteY1" fmla="*/ 2470244 h 2470244"/>
                    <a:gd name="connsiteX0" fmla="*/ 1241946 w 1241946"/>
                    <a:gd name="connsiteY0" fmla="*/ 0 h 2470244"/>
                    <a:gd name="connsiteX1" fmla="*/ 0 w 1241946"/>
                    <a:gd name="connsiteY1" fmla="*/ 2470244 h 2470244"/>
                  </a:gdLst>
                  <a:ahLst/>
                  <a:cxnLst>
                    <a:cxn ang="0">
                      <a:pos x="connsiteX0" y="connsiteY0"/>
                    </a:cxn>
                    <a:cxn ang="0">
                      <a:pos x="connsiteX1" y="connsiteY1"/>
                    </a:cxn>
                  </a:cxnLst>
                  <a:rect l="l" t="t" r="r" b="b"/>
                  <a:pathLst>
                    <a:path w="1241946" h="2470244">
                      <a:moveTo>
                        <a:pt x="1241946" y="0"/>
                      </a:moveTo>
                      <a:cubicBezTo>
                        <a:pt x="909850" y="1696873"/>
                        <a:pt x="891654" y="1783306"/>
                        <a:pt x="0" y="2470244"/>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585651" y="2784144"/>
                  <a:ext cx="2347414" cy="1801971"/>
                </a:xfrm>
                <a:custGeom>
                  <a:avLst/>
                  <a:gdLst>
                    <a:gd name="connsiteX0" fmla="*/ 0 w 3220872"/>
                    <a:gd name="connsiteY0" fmla="*/ 0 h 1815152"/>
                    <a:gd name="connsiteX1" fmla="*/ 1337481 w 3220872"/>
                    <a:gd name="connsiteY1" fmla="*/ 1815152 h 1815152"/>
                    <a:gd name="connsiteX2" fmla="*/ 3220872 w 3220872"/>
                    <a:gd name="connsiteY2" fmla="*/ 0 h 1815152"/>
                    <a:gd name="connsiteX0" fmla="*/ 0 w 3220872"/>
                    <a:gd name="connsiteY0" fmla="*/ 0 h 1815462"/>
                    <a:gd name="connsiteX1" fmla="*/ 1337481 w 3220872"/>
                    <a:gd name="connsiteY1" fmla="*/ 1815152 h 1815462"/>
                    <a:gd name="connsiteX2" fmla="*/ 3220872 w 3220872"/>
                    <a:gd name="connsiteY2" fmla="*/ 0 h 1815462"/>
                    <a:gd name="connsiteX0" fmla="*/ 0 w 3220872"/>
                    <a:gd name="connsiteY0" fmla="*/ 0 h 1815462"/>
                    <a:gd name="connsiteX1" fmla="*/ 1337481 w 3220872"/>
                    <a:gd name="connsiteY1" fmla="*/ 1815152 h 1815462"/>
                    <a:gd name="connsiteX2" fmla="*/ 3220872 w 3220872"/>
                    <a:gd name="connsiteY2" fmla="*/ 0 h 1815462"/>
                    <a:gd name="connsiteX0" fmla="*/ 0 w 3220872"/>
                    <a:gd name="connsiteY0" fmla="*/ 0 h 1815578"/>
                    <a:gd name="connsiteX1" fmla="*/ 1337481 w 3220872"/>
                    <a:gd name="connsiteY1" fmla="*/ 1815152 h 1815578"/>
                    <a:gd name="connsiteX2" fmla="*/ 3220872 w 3220872"/>
                    <a:gd name="connsiteY2" fmla="*/ 0 h 1815578"/>
                    <a:gd name="connsiteX0" fmla="*/ 0 w 3220872"/>
                    <a:gd name="connsiteY0" fmla="*/ 0 h 1815578"/>
                    <a:gd name="connsiteX1" fmla="*/ 1337481 w 3220872"/>
                    <a:gd name="connsiteY1" fmla="*/ 1815152 h 1815578"/>
                    <a:gd name="connsiteX2" fmla="*/ 3220872 w 3220872"/>
                    <a:gd name="connsiteY2" fmla="*/ 0 h 1815578"/>
                    <a:gd name="connsiteX0" fmla="*/ 0 w 2593075"/>
                    <a:gd name="connsiteY0" fmla="*/ 0 h 1815578"/>
                    <a:gd name="connsiteX1" fmla="*/ 1337481 w 2593075"/>
                    <a:gd name="connsiteY1" fmla="*/ 1815152 h 1815578"/>
                    <a:gd name="connsiteX2" fmla="*/ 2593075 w 2593075"/>
                    <a:gd name="connsiteY2" fmla="*/ 0 h 1815578"/>
                    <a:gd name="connsiteX0" fmla="*/ 0 w 2593075"/>
                    <a:gd name="connsiteY0" fmla="*/ 0 h 1815612"/>
                    <a:gd name="connsiteX1" fmla="*/ 1337481 w 2593075"/>
                    <a:gd name="connsiteY1" fmla="*/ 1815152 h 1815612"/>
                    <a:gd name="connsiteX2" fmla="*/ 2593075 w 2593075"/>
                    <a:gd name="connsiteY2" fmla="*/ 0 h 1815612"/>
                    <a:gd name="connsiteX0" fmla="*/ 0 w 2197289"/>
                    <a:gd name="connsiteY0" fmla="*/ 27296 h 1815612"/>
                    <a:gd name="connsiteX1" fmla="*/ 941695 w 2197289"/>
                    <a:gd name="connsiteY1" fmla="*/ 1815152 h 1815612"/>
                    <a:gd name="connsiteX2" fmla="*/ 2197289 w 2197289"/>
                    <a:gd name="connsiteY2" fmla="*/ 0 h 1815612"/>
                    <a:gd name="connsiteX0" fmla="*/ 0 w 2197289"/>
                    <a:gd name="connsiteY0" fmla="*/ 27296 h 1815612"/>
                    <a:gd name="connsiteX1" fmla="*/ 941695 w 2197289"/>
                    <a:gd name="connsiteY1" fmla="*/ 1815152 h 1815612"/>
                    <a:gd name="connsiteX2" fmla="*/ 2197289 w 2197289"/>
                    <a:gd name="connsiteY2" fmla="*/ 0 h 1815612"/>
                    <a:gd name="connsiteX0" fmla="*/ 0 w 2347414"/>
                    <a:gd name="connsiteY0" fmla="*/ 13648 h 1801971"/>
                    <a:gd name="connsiteX1" fmla="*/ 941695 w 2347414"/>
                    <a:gd name="connsiteY1" fmla="*/ 1801504 h 1801971"/>
                    <a:gd name="connsiteX2" fmla="*/ 2347414 w 2347414"/>
                    <a:gd name="connsiteY2" fmla="*/ 0 h 1801971"/>
                  </a:gdLst>
                  <a:ahLst/>
                  <a:cxnLst>
                    <a:cxn ang="0">
                      <a:pos x="connsiteX0" y="connsiteY0"/>
                    </a:cxn>
                    <a:cxn ang="0">
                      <a:pos x="connsiteX1" y="connsiteY1"/>
                    </a:cxn>
                    <a:cxn ang="0">
                      <a:pos x="connsiteX2" y="connsiteY2"/>
                    </a:cxn>
                  </a:cxnLst>
                  <a:rect l="l" t="t" r="r" b="b"/>
                  <a:pathLst>
                    <a:path w="2347414" h="1801971">
                      <a:moveTo>
                        <a:pt x="0" y="13648"/>
                      </a:moveTo>
                      <a:cubicBezTo>
                        <a:pt x="9099" y="686937"/>
                        <a:pt x="-63690" y="1769659"/>
                        <a:pt x="941695" y="1801504"/>
                      </a:cubicBezTo>
                      <a:cubicBezTo>
                        <a:pt x="1692322" y="1824250"/>
                        <a:pt x="2142698" y="1014484"/>
                        <a:pt x="2347414"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7547213" y="2797791"/>
                  <a:ext cx="1856095" cy="2429302"/>
                </a:xfrm>
                <a:custGeom>
                  <a:avLst/>
                  <a:gdLst>
                    <a:gd name="connsiteX0" fmla="*/ 0 w 1856095"/>
                    <a:gd name="connsiteY0" fmla="*/ 0 h 2429302"/>
                    <a:gd name="connsiteX1" fmla="*/ 1856095 w 1856095"/>
                    <a:gd name="connsiteY1" fmla="*/ 2429302 h 2429302"/>
                    <a:gd name="connsiteX0" fmla="*/ 0 w 1856095"/>
                    <a:gd name="connsiteY0" fmla="*/ 0 h 2429302"/>
                    <a:gd name="connsiteX1" fmla="*/ 1856095 w 1856095"/>
                    <a:gd name="connsiteY1" fmla="*/ 2429302 h 2429302"/>
                    <a:gd name="connsiteX0" fmla="*/ 0 w 1856095"/>
                    <a:gd name="connsiteY0" fmla="*/ 0 h 2429302"/>
                    <a:gd name="connsiteX1" fmla="*/ 1856095 w 1856095"/>
                    <a:gd name="connsiteY1" fmla="*/ 2429302 h 2429302"/>
                    <a:gd name="connsiteX0" fmla="*/ 0 w 1856095"/>
                    <a:gd name="connsiteY0" fmla="*/ 0 h 2429302"/>
                    <a:gd name="connsiteX1" fmla="*/ 1856095 w 1856095"/>
                    <a:gd name="connsiteY1" fmla="*/ 2429302 h 2429302"/>
                    <a:gd name="connsiteX0" fmla="*/ 0 w 1856095"/>
                    <a:gd name="connsiteY0" fmla="*/ 0 h 2429302"/>
                    <a:gd name="connsiteX1" fmla="*/ 1856095 w 1856095"/>
                    <a:gd name="connsiteY1" fmla="*/ 2429302 h 2429302"/>
                  </a:gdLst>
                  <a:ahLst/>
                  <a:cxnLst>
                    <a:cxn ang="0">
                      <a:pos x="connsiteX0" y="connsiteY0"/>
                    </a:cxn>
                    <a:cxn ang="0">
                      <a:pos x="connsiteX1" y="connsiteY1"/>
                    </a:cxn>
                  </a:cxnLst>
                  <a:rect l="l" t="t" r="r" b="b"/>
                  <a:pathLst>
                    <a:path w="1856095" h="2429302">
                      <a:moveTo>
                        <a:pt x="0" y="0"/>
                      </a:moveTo>
                      <a:cubicBezTo>
                        <a:pt x="195618" y="1328382"/>
                        <a:pt x="159224" y="1592239"/>
                        <a:pt x="1856095" y="2429302"/>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4188596" y="4979224"/>
                <a:ext cx="477670" cy="580587"/>
              </a:xfrm>
              <a:prstGeom prst="rect">
                <a:avLst/>
              </a:prstGeom>
              <a:noFill/>
            </p:spPr>
            <p:txBody>
              <a:bodyPr wrap="square" rtlCol="0">
                <a:spAutoFit/>
              </a:bodyPr>
              <a:lstStyle/>
              <a:p>
                <a:pPr algn="ctr"/>
                <a:r>
                  <a:rPr lang="en-US" dirty="0" smtClean="0"/>
                  <a:t>0</a:t>
                </a:r>
                <a:endParaRPr lang="en-US" dirty="0"/>
              </a:p>
            </p:txBody>
          </p:sp>
          <p:sp>
            <p:nvSpPr>
              <p:cNvPr id="30" name="TextBox 29"/>
              <p:cNvSpPr txBox="1"/>
              <p:nvPr/>
            </p:nvSpPr>
            <p:spPr>
              <a:xfrm>
                <a:off x="7436763" y="4979224"/>
                <a:ext cx="347223" cy="580587"/>
              </a:xfrm>
              <a:prstGeom prst="rect">
                <a:avLst/>
              </a:prstGeom>
              <a:noFill/>
            </p:spPr>
            <p:txBody>
              <a:bodyPr wrap="square" rtlCol="0">
                <a:spAutoFit/>
              </a:bodyPr>
              <a:lstStyle/>
              <a:p>
                <a:pPr algn="ctr"/>
                <a:r>
                  <a:rPr lang="en-US" dirty="0" smtClean="0"/>
                  <a:t>Y</a:t>
                </a:r>
                <a:endParaRPr lang="en-US" dirty="0"/>
              </a:p>
            </p:txBody>
          </p:sp>
          <p:sp>
            <p:nvSpPr>
              <p:cNvPr id="31" name="TextBox 30"/>
              <p:cNvSpPr txBox="1"/>
              <p:nvPr/>
            </p:nvSpPr>
            <p:spPr>
              <a:xfrm>
                <a:off x="9666424" y="4979224"/>
                <a:ext cx="347223" cy="580587"/>
              </a:xfrm>
              <a:prstGeom prst="rect">
                <a:avLst/>
              </a:prstGeom>
              <a:noFill/>
            </p:spPr>
            <p:txBody>
              <a:bodyPr wrap="square" rtlCol="0">
                <a:spAutoFit/>
              </a:bodyPr>
              <a:lstStyle/>
              <a:p>
                <a:pPr algn="ctr"/>
                <a:r>
                  <a:rPr lang="en-US" dirty="0"/>
                  <a:t>X</a:t>
                </a:r>
              </a:p>
            </p:txBody>
          </p:sp>
          <p:cxnSp>
            <p:nvCxnSpPr>
              <p:cNvPr id="37" name="Straight Connector 36"/>
              <p:cNvCxnSpPr/>
              <p:nvPr/>
            </p:nvCxnSpPr>
            <p:spPr>
              <a:xfrm>
                <a:off x="10013648" y="5149277"/>
                <a:ext cx="564321" cy="0"/>
              </a:xfrm>
              <a:prstGeom prst="line">
                <a:avLst/>
              </a:prstGeom>
              <a:ln w="28575">
                <a:headEnd type="none" w="med" len="med"/>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825659" y="2226961"/>
                <a:ext cx="1187989" cy="580587"/>
              </a:xfrm>
              <a:prstGeom prst="rect">
                <a:avLst/>
              </a:prstGeom>
              <a:noFill/>
            </p:spPr>
            <p:txBody>
              <a:bodyPr wrap="square" rtlCol="0">
                <a:spAutoFit/>
              </a:bodyPr>
              <a:lstStyle/>
              <a:p>
                <a:pPr algn="ctr"/>
                <a:r>
                  <a:rPr lang="en-US" dirty="0" smtClean="0"/>
                  <a:t>F(</a:t>
                </a:r>
                <a:r>
                  <a:rPr lang="en-US" dirty="0" err="1"/>
                  <a:t>x</a:t>
                </a:r>
                <a:r>
                  <a:rPr lang="en-US" dirty="0" err="1" smtClean="0"/>
                  <a:t>,y</a:t>
                </a:r>
                <a:r>
                  <a:rPr lang="en-US" dirty="0" smtClean="0"/>
                  <a:t>)</a:t>
                </a:r>
                <a:endParaRPr lang="en-US" dirty="0"/>
              </a:p>
            </p:txBody>
          </p:sp>
        </p:grpSp>
      </p:grpSp>
      <mc:AlternateContent xmlns:mc="http://schemas.openxmlformats.org/markup-compatibility/2006" xmlns:a14="http://schemas.microsoft.com/office/drawing/2010/main">
        <mc:Choice Requires="a14">
          <p:sp>
            <p:nvSpPr>
              <p:cNvPr id="61" name="TextBox 60"/>
              <p:cNvSpPr txBox="1"/>
              <p:nvPr/>
            </p:nvSpPr>
            <p:spPr>
              <a:xfrm>
                <a:off x="805218" y="5650173"/>
                <a:ext cx="10522424" cy="830997"/>
              </a:xfrm>
              <a:prstGeom prst="rect">
                <a:avLst/>
              </a:prstGeom>
              <a:noFill/>
            </p:spPr>
            <p:txBody>
              <a:bodyPr wrap="square" rtlCol="0">
                <a:spAutoFit/>
              </a:bodyPr>
              <a:lstStyle/>
              <a:p>
                <a:pPr algn="ctr"/>
                <a:r>
                  <a:rPr lang="en-US" sz="2400" dirty="0" smtClean="0"/>
                  <a:t>Fig. (1): The function </a:t>
                </a:r>
                <a14:m>
                  <m:oMath xmlns:m="http://schemas.openxmlformats.org/officeDocument/2006/math">
                    <m:r>
                      <a:rPr lang="en-US" sz="2400" i="1">
                        <a:solidFill>
                          <a:srgbClr val="FF0000"/>
                        </a:solidFill>
                        <a:latin typeface="Cambria Math" panose="02040503050406030204" pitchFamily="18" charset="0"/>
                      </a:rPr>
                      <m:t>𝐹</m:t>
                    </m:r>
                    <m:d>
                      <m:dPr>
                        <m:ctrlPr>
                          <a:rPr lang="en-US" sz="2400" i="1">
                            <a:solidFill>
                              <a:srgbClr val="FF0000"/>
                            </a:solidFill>
                            <a:latin typeface="Cambria Math" panose="02040503050406030204" pitchFamily="18" charset="0"/>
                          </a:rPr>
                        </m:ctrlPr>
                      </m:dPr>
                      <m:e>
                        <m:r>
                          <a:rPr lang="en-US" sz="2400" i="1">
                            <a:solidFill>
                              <a:srgbClr val="FF0000"/>
                            </a:solidFill>
                            <a:latin typeface="Cambria Math" panose="02040503050406030204" pitchFamily="18" charset="0"/>
                          </a:rPr>
                          <m:t>𝑥</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𝑦</m:t>
                        </m:r>
                      </m:e>
                    </m:d>
                  </m:oMath>
                </a14:m>
                <a:r>
                  <a:rPr lang="en-US" sz="2400" dirty="0" smtClean="0"/>
                  <a:t> in the two stream instability, when the plasma is stable.</a:t>
                </a:r>
                <a:endParaRPr lang="en-US" sz="2400" dirty="0"/>
              </a:p>
            </p:txBody>
          </p:sp>
        </mc:Choice>
        <mc:Fallback xmlns="">
          <p:sp>
            <p:nvSpPr>
              <p:cNvPr id="61" name="TextBox 60"/>
              <p:cNvSpPr txBox="1">
                <a:spLocks noRot="1" noChangeAspect="1" noMove="1" noResize="1" noEditPoints="1" noAdjustHandles="1" noChangeArrowheads="1" noChangeShapeType="1" noTextEdit="1"/>
              </p:cNvSpPr>
              <p:nvPr/>
            </p:nvSpPr>
            <p:spPr>
              <a:xfrm>
                <a:off x="805218" y="5650173"/>
                <a:ext cx="10522424" cy="830997"/>
              </a:xfrm>
              <a:prstGeom prst="rect">
                <a:avLst/>
              </a:prstGeom>
              <a:blipFill>
                <a:blip r:embed="rId3"/>
                <a:stretch>
                  <a:fillRect t="-5882" b="-16176"/>
                </a:stretch>
              </a:blipFill>
            </p:spPr>
            <p:txBody>
              <a:bodyPr/>
              <a:lstStyle/>
              <a:p>
                <a:r>
                  <a:rPr lang="en-US">
                    <a:noFill/>
                  </a:rPr>
                  <a:t> </a:t>
                </a:r>
              </a:p>
            </p:txBody>
          </p:sp>
        </mc:Fallback>
      </mc:AlternateContent>
    </p:spTree>
    <p:extLst>
      <p:ext uri="{BB962C8B-B14F-4D97-AF65-F5344CB8AC3E}">
        <p14:creationId xmlns:p14="http://schemas.microsoft.com/office/powerpoint/2010/main" val="125314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p:cNvGrpSpPr/>
          <p:nvPr/>
        </p:nvGrpSpPr>
        <p:grpSpPr>
          <a:xfrm>
            <a:off x="3548417" y="2934268"/>
            <a:ext cx="4954138" cy="2811439"/>
            <a:chOff x="1289201" y="986971"/>
            <a:chExt cx="7143599" cy="3842263"/>
          </a:xfrm>
        </p:grpSpPr>
        <p:cxnSp>
          <p:nvCxnSpPr>
            <p:cNvPr id="5" name="Straight Connector 4"/>
            <p:cNvCxnSpPr/>
            <p:nvPr/>
          </p:nvCxnSpPr>
          <p:spPr>
            <a:xfrm>
              <a:off x="1799771" y="4194629"/>
              <a:ext cx="6633029" cy="2902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251200" y="986971"/>
              <a:ext cx="14514" cy="3193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730001" y="1030514"/>
              <a:ext cx="14514" cy="3193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85256" y="2743199"/>
              <a:ext cx="6647544" cy="1451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1843314" y="1059542"/>
              <a:ext cx="1277257" cy="3033485"/>
            </a:xfrm>
            <a:custGeom>
              <a:avLst/>
              <a:gdLst>
                <a:gd name="connsiteX0" fmla="*/ 1204686 w 1204686"/>
                <a:gd name="connsiteY0" fmla="*/ 0 h 2772228"/>
                <a:gd name="connsiteX1" fmla="*/ 0 w 1204686"/>
                <a:gd name="connsiteY1" fmla="*/ 2772228 h 2772228"/>
                <a:gd name="connsiteX0" fmla="*/ 1204686 w 1204686"/>
                <a:gd name="connsiteY0" fmla="*/ 0 h 2772228"/>
                <a:gd name="connsiteX1" fmla="*/ 0 w 1204686"/>
                <a:gd name="connsiteY1" fmla="*/ 2772228 h 2772228"/>
                <a:gd name="connsiteX0" fmla="*/ 1204686 w 1211264"/>
                <a:gd name="connsiteY0" fmla="*/ 0 h 2772228"/>
                <a:gd name="connsiteX1" fmla="*/ 0 w 1211264"/>
                <a:gd name="connsiteY1" fmla="*/ 2772228 h 2772228"/>
                <a:gd name="connsiteX0" fmla="*/ 1204686 w 1211264"/>
                <a:gd name="connsiteY0" fmla="*/ 0 h 2772228"/>
                <a:gd name="connsiteX1" fmla="*/ 0 w 1211264"/>
                <a:gd name="connsiteY1" fmla="*/ 2772228 h 2772228"/>
                <a:gd name="connsiteX0" fmla="*/ 1204686 w 1216874"/>
                <a:gd name="connsiteY0" fmla="*/ 0 h 2772228"/>
                <a:gd name="connsiteX1" fmla="*/ 0 w 1216874"/>
                <a:gd name="connsiteY1" fmla="*/ 2772228 h 2772228"/>
                <a:gd name="connsiteX0" fmla="*/ 1204686 w 1216874"/>
                <a:gd name="connsiteY0" fmla="*/ 0 h 2772228"/>
                <a:gd name="connsiteX1" fmla="*/ 0 w 1216874"/>
                <a:gd name="connsiteY1" fmla="*/ 2772228 h 2772228"/>
                <a:gd name="connsiteX0" fmla="*/ 1204686 w 1258290"/>
                <a:gd name="connsiteY0" fmla="*/ 0 h 2772228"/>
                <a:gd name="connsiteX1" fmla="*/ 0 w 1258290"/>
                <a:gd name="connsiteY1" fmla="*/ 2772228 h 2772228"/>
                <a:gd name="connsiteX0" fmla="*/ 1204686 w 1258290"/>
                <a:gd name="connsiteY0" fmla="*/ 0 h 2772228"/>
                <a:gd name="connsiteX1" fmla="*/ 0 w 1258290"/>
                <a:gd name="connsiteY1" fmla="*/ 2772228 h 2772228"/>
                <a:gd name="connsiteX0" fmla="*/ 1204686 w 1270687"/>
                <a:gd name="connsiteY0" fmla="*/ 0 h 2773397"/>
                <a:gd name="connsiteX1" fmla="*/ 0 w 1270687"/>
                <a:gd name="connsiteY1" fmla="*/ 2772228 h 2773397"/>
                <a:gd name="connsiteX0" fmla="*/ 1204686 w 1256602"/>
                <a:gd name="connsiteY0" fmla="*/ 0 h 2772228"/>
                <a:gd name="connsiteX1" fmla="*/ 0 w 1256602"/>
                <a:gd name="connsiteY1" fmla="*/ 2772228 h 2772228"/>
                <a:gd name="connsiteX0" fmla="*/ 1204686 w 1256602"/>
                <a:gd name="connsiteY0" fmla="*/ 0 h 2772228"/>
                <a:gd name="connsiteX1" fmla="*/ 0 w 1256602"/>
                <a:gd name="connsiteY1" fmla="*/ 2772228 h 2772228"/>
                <a:gd name="connsiteX0" fmla="*/ 1204686 w 1222948"/>
                <a:gd name="connsiteY0" fmla="*/ 0 h 2772228"/>
                <a:gd name="connsiteX1" fmla="*/ 0 w 1222948"/>
                <a:gd name="connsiteY1" fmla="*/ 2772228 h 2772228"/>
                <a:gd name="connsiteX0" fmla="*/ 1204686 w 1222948"/>
                <a:gd name="connsiteY0" fmla="*/ 0 h 2772228"/>
                <a:gd name="connsiteX1" fmla="*/ 0 w 1222948"/>
                <a:gd name="connsiteY1" fmla="*/ 2772228 h 2772228"/>
                <a:gd name="connsiteX0" fmla="*/ 1204686 w 1222948"/>
                <a:gd name="connsiteY0" fmla="*/ 0 h 2772228"/>
                <a:gd name="connsiteX1" fmla="*/ 0 w 1222948"/>
                <a:gd name="connsiteY1" fmla="*/ 2772228 h 2772228"/>
                <a:gd name="connsiteX0" fmla="*/ 1204686 w 1222948"/>
                <a:gd name="connsiteY0" fmla="*/ 0 h 2772228"/>
                <a:gd name="connsiteX1" fmla="*/ 0 w 1222948"/>
                <a:gd name="connsiteY1" fmla="*/ 2772228 h 2772228"/>
                <a:gd name="connsiteX0" fmla="*/ 1204686 w 1204686"/>
                <a:gd name="connsiteY0" fmla="*/ 0 h 2772228"/>
                <a:gd name="connsiteX1" fmla="*/ 0 w 1204686"/>
                <a:gd name="connsiteY1" fmla="*/ 2772228 h 2772228"/>
                <a:gd name="connsiteX0" fmla="*/ 1204686 w 1204686"/>
                <a:gd name="connsiteY0" fmla="*/ 0 h 2772228"/>
                <a:gd name="connsiteX1" fmla="*/ 0 w 1204686"/>
                <a:gd name="connsiteY1" fmla="*/ 2772228 h 2772228"/>
                <a:gd name="connsiteX0" fmla="*/ 1204686 w 1204686"/>
                <a:gd name="connsiteY0" fmla="*/ 0 h 2772228"/>
                <a:gd name="connsiteX1" fmla="*/ 0 w 1204686"/>
                <a:gd name="connsiteY1" fmla="*/ 2772228 h 2772228"/>
                <a:gd name="connsiteX0" fmla="*/ 1132115 w 1132115"/>
                <a:gd name="connsiteY0" fmla="*/ 0 h 2917371"/>
                <a:gd name="connsiteX1" fmla="*/ 0 w 1132115"/>
                <a:gd name="connsiteY1" fmla="*/ 2917371 h 2917371"/>
                <a:gd name="connsiteX0" fmla="*/ 1204686 w 1204686"/>
                <a:gd name="connsiteY0" fmla="*/ 0 h 3018971"/>
                <a:gd name="connsiteX1" fmla="*/ 0 w 1204686"/>
                <a:gd name="connsiteY1" fmla="*/ 3018971 h 3018971"/>
                <a:gd name="connsiteX0" fmla="*/ 1277257 w 1277257"/>
                <a:gd name="connsiteY0" fmla="*/ 0 h 3033485"/>
                <a:gd name="connsiteX1" fmla="*/ 0 w 1277257"/>
                <a:gd name="connsiteY1" fmla="*/ 3033485 h 3033485"/>
                <a:gd name="connsiteX0" fmla="*/ 1277257 w 1277257"/>
                <a:gd name="connsiteY0" fmla="*/ 0 h 3033485"/>
                <a:gd name="connsiteX1" fmla="*/ 0 w 1277257"/>
                <a:gd name="connsiteY1" fmla="*/ 3033485 h 3033485"/>
              </a:gdLst>
              <a:ahLst/>
              <a:cxnLst>
                <a:cxn ang="0">
                  <a:pos x="connsiteX0" y="connsiteY0"/>
                </a:cxn>
                <a:cxn ang="0">
                  <a:pos x="connsiteX1" y="connsiteY1"/>
                </a:cxn>
              </a:cxnLst>
              <a:rect l="l" t="t" r="r" b="b"/>
              <a:pathLst>
                <a:path w="1277257" h="3033485">
                  <a:moveTo>
                    <a:pt x="1277257" y="0"/>
                  </a:moveTo>
                  <a:cubicBezTo>
                    <a:pt x="1224036" y="1374019"/>
                    <a:pt x="895047" y="2196494"/>
                    <a:pt x="0" y="3033485"/>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5056572" y="1117599"/>
              <a:ext cx="2894686" cy="2699657"/>
            </a:xfrm>
            <a:custGeom>
              <a:avLst/>
              <a:gdLst>
                <a:gd name="connsiteX0" fmla="*/ 0 w 2061028"/>
                <a:gd name="connsiteY0" fmla="*/ 0 h 2772229"/>
                <a:gd name="connsiteX1" fmla="*/ 2061028 w 2061028"/>
                <a:gd name="connsiteY1" fmla="*/ 2772229 h 2772229"/>
                <a:gd name="connsiteX0" fmla="*/ 0 w 2061028"/>
                <a:gd name="connsiteY0" fmla="*/ 0 h 2772229"/>
                <a:gd name="connsiteX1" fmla="*/ 2061028 w 2061028"/>
                <a:gd name="connsiteY1" fmla="*/ 2772229 h 2772229"/>
                <a:gd name="connsiteX0" fmla="*/ 38630 w 2099658"/>
                <a:gd name="connsiteY0" fmla="*/ 0 h 2772229"/>
                <a:gd name="connsiteX1" fmla="*/ 2099658 w 2099658"/>
                <a:gd name="connsiteY1" fmla="*/ 2772229 h 2772229"/>
                <a:gd name="connsiteX0" fmla="*/ 38630 w 2099658"/>
                <a:gd name="connsiteY0" fmla="*/ 0 h 2772229"/>
                <a:gd name="connsiteX1" fmla="*/ 2099658 w 2099658"/>
                <a:gd name="connsiteY1" fmla="*/ 2772229 h 2772229"/>
                <a:gd name="connsiteX0" fmla="*/ 47481 w 2108509"/>
                <a:gd name="connsiteY0" fmla="*/ 0 h 2774287"/>
                <a:gd name="connsiteX1" fmla="*/ 2108509 w 2108509"/>
                <a:gd name="connsiteY1" fmla="*/ 2772229 h 2774287"/>
                <a:gd name="connsiteX0" fmla="*/ 47481 w 2108509"/>
                <a:gd name="connsiteY0" fmla="*/ 0 h 2774287"/>
                <a:gd name="connsiteX1" fmla="*/ 2108509 w 2108509"/>
                <a:gd name="connsiteY1" fmla="*/ 2772229 h 2774287"/>
                <a:gd name="connsiteX0" fmla="*/ 70499 w 2131527"/>
                <a:gd name="connsiteY0" fmla="*/ 0 h 2774287"/>
                <a:gd name="connsiteX1" fmla="*/ 2131527 w 2131527"/>
                <a:gd name="connsiteY1" fmla="*/ 2772229 h 2774287"/>
                <a:gd name="connsiteX0" fmla="*/ 70499 w 2131527"/>
                <a:gd name="connsiteY0" fmla="*/ 0 h 2774287"/>
                <a:gd name="connsiteX1" fmla="*/ 2131527 w 2131527"/>
                <a:gd name="connsiteY1" fmla="*/ 2772229 h 2774287"/>
                <a:gd name="connsiteX0" fmla="*/ 70499 w 2131527"/>
                <a:gd name="connsiteY0" fmla="*/ 0 h 2774287"/>
                <a:gd name="connsiteX1" fmla="*/ 2131527 w 2131527"/>
                <a:gd name="connsiteY1" fmla="*/ 2772229 h 2774287"/>
                <a:gd name="connsiteX0" fmla="*/ 63690 w 2313404"/>
                <a:gd name="connsiteY0" fmla="*/ 0 h 2846760"/>
                <a:gd name="connsiteX1" fmla="*/ 2313404 w 2313404"/>
                <a:gd name="connsiteY1" fmla="*/ 2844800 h 2846760"/>
                <a:gd name="connsiteX0" fmla="*/ 50457 w 2808171"/>
                <a:gd name="connsiteY0" fmla="*/ 0 h 2861256"/>
                <a:gd name="connsiteX1" fmla="*/ 2808171 w 2808171"/>
                <a:gd name="connsiteY1" fmla="*/ 2859315 h 2861256"/>
                <a:gd name="connsiteX0" fmla="*/ 45680 w 2803394"/>
                <a:gd name="connsiteY0" fmla="*/ 0 h 2859315"/>
                <a:gd name="connsiteX1" fmla="*/ 2803394 w 2803394"/>
                <a:gd name="connsiteY1" fmla="*/ 2859315 h 2859315"/>
                <a:gd name="connsiteX0" fmla="*/ 45680 w 2803394"/>
                <a:gd name="connsiteY0" fmla="*/ 0 h 2859315"/>
                <a:gd name="connsiteX1" fmla="*/ 2803394 w 2803394"/>
                <a:gd name="connsiteY1" fmla="*/ 2859315 h 2859315"/>
                <a:gd name="connsiteX0" fmla="*/ 45680 w 2803394"/>
                <a:gd name="connsiteY0" fmla="*/ 0 h 2859315"/>
                <a:gd name="connsiteX1" fmla="*/ 2803394 w 2803394"/>
                <a:gd name="connsiteY1" fmla="*/ 2859315 h 2859315"/>
                <a:gd name="connsiteX0" fmla="*/ 6719 w 2764433"/>
                <a:gd name="connsiteY0" fmla="*/ 0 h 2859315"/>
                <a:gd name="connsiteX1" fmla="*/ 2764433 w 2764433"/>
                <a:gd name="connsiteY1" fmla="*/ 2859315 h 2859315"/>
                <a:gd name="connsiteX0" fmla="*/ 6344 w 2894686"/>
                <a:gd name="connsiteY0" fmla="*/ 0 h 2699657"/>
                <a:gd name="connsiteX1" fmla="*/ 2894686 w 2894686"/>
                <a:gd name="connsiteY1" fmla="*/ 2699657 h 2699657"/>
              </a:gdLst>
              <a:ahLst/>
              <a:cxnLst>
                <a:cxn ang="0">
                  <a:pos x="connsiteX0" y="connsiteY0"/>
                </a:cxn>
                <a:cxn ang="0">
                  <a:pos x="connsiteX1" y="connsiteY1"/>
                </a:cxn>
              </a:cxnLst>
              <a:rect l="l" t="t" r="r" b="b"/>
              <a:pathLst>
                <a:path w="2894686" h="2699657">
                  <a:moveTo>
                    <a:pt x="6344" y="0"/>
                  </a:moveTo>
                  <a:cubicBezTo>
                    <a:pt x="-133962" y="1475619"/>
                    <a:pt x="2091562" y="2559352"/>
                    <a:pt x="2894686" y="2699657"/>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3515915" y="1117599"/>
              <a:ext cx="902029" cy="1262743"/>
            </a:xfrm>
            <a:custGeom>
              <a:avLst/>
              <a:gdLst>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741714 w 1741714"/>
                <a:gd name="connsiteY0" fmla="*/ 0 h 1233714"/>
                <a:gd name="connsiteX1" fmla="*/ 986971 w 1741714"/>
                <a:gd name="connsiteY1" fmla="*/ 1233714 h 1233714"/>
                <a:gd name="connsiteX2" fmla="*/ 0 w 1741714"/>
                <a:gd name="connsiteY2" fmla="*/ 58057 h 1233714"/>
                <a:gd name="connsiteX0" fmla="*/ 1567542 w 1567542"/>
                <a:gd name="connsiteY0" fmla="*/ 0 h 1262743"/>
                <a:gd name="connsiteX1" fmla="*/ 986971 w 1567542"/>
                <a:gd name="connsiteY1" fmla="*/ 1262743 h 1262743"/>
                <a:gd name="connsiteX2" fmla="*/ 0 w 1567542"/>
                <a:gd name="connsiteY2" fmla="*/ 87086 h 1262743"/>
                <a:gd name="connsiteX0" fmla="*/ 1567542 w 1567542"/>
                <a:gd name="connsiteY0" fmla="*/ 0 h 1262743"/>
                <a:gd name="connsiteX1" fmla="*/ 986971 w 1567542"/>
                <a:gd name="connsiteY1" fmla="*/ 1262743 h 1262743"/>
                <a:gd name="connsiteX2" fmla="*/ 0 w 1567542"/>
                <a:gd name="connsiteY2" fmla="*/ 87086 h 1262743"/>
                <a:gd name="connsiteX0" fmla="*/ 1567542 w 1567542"/>
                <a:gd name="connsiteY0" fmla="*/ 0 h 1262743"/>
                <a:gd name="connsiteX1" fmla="*/ 986971 w 1567542"/>
                <a:gd name="connsiteY1" fmla="*/ 1262743 h 1262743"/>
                <a:gd name="connsiteX2" fmla="*/ 0 w 1567542"/>
                <a:gd name="connsiteY2" fmla="*/ 87086 h 1262743"/>
                <a:gd name="connsiteX0" fmla="*/ 1320799 w 1320799"/>
                <a:gd name="connsiteY0" fmla="*/ 14514 h 1277257"/>
                <a:gd name="connsiteX1" fmla="*/ 740228 w 1320799"/>
                <a:gd name="connsiteY1" fmla="*/ 1277257 h 1277257"/>
                <a:gd name="connsiteX2" fmla="*/ 0 w 1320799"/>
                <a:gd name="connsiteY2" fmla="*/ 0 h 1277257"/>
                <a:gd name="connsiteX0" fmla="*/ 1233713 w 1233713"/>
                <a:gd name="connsiteY0" fmla="*/ 14514 h 1277257"/>
                <a:gd name="connsiteX1" fmla="*/ 740228 w 1233713"/>
                <a:gd name="connsiteY1" fmla="*/ 1277257 h 1277257"/>
                <a:gd name="connsiteX2" fmla="*/ 0 w 1233713"/>
                <a:gd name="connsiteY2" fmla="*/ 0 h 1277257"/>
                <a:gd name="connsiteX0" fmla="*/ 1103084 w 1103084"/>
                <a:gd name="connsiteY0" fmla="*/ 14514 h 1277257"/>
                <a:gd name="connsiteX1" fmla="*/ 609599 w 1103084"/>
                <a:gd name="connsiteY1" fmla="*/ 1277257 h 1277257"/>
                <a:gd name="connsiteX2" fmla="*/ 0 w 1103084"/>
                <a:gd name="connsiteY2" fmla="*/ 0 h 1277257"/>
                <a:gd name="connsiteX0" fmla="*/ 1088570 w 1088570"/>
                <a:gd name="connsiteY0" fmla="*/ 0 h 1262743"/>
                <a:gd name="connsiteX1" fmla="*/ 595085 w 1088570"/>
                <a:gd name="connsiteY1" fmla="*/ 1262743 h 1262743"/>
                <a:gd name="connsiteX2" fmla="*/ 0 w 1088570"/>
                <a:gd name="connsiteY2" fmla="*/ 29029 h 1262743"/>
                <a:gd name="connsiteX0" fmla="*/ 870856 w 891409"/>
                <a:gd name="connsiteY0" fmla="*/ 0 h 1262743"/>
                <a:gd name="connsiteX1" fmla="*/ 595085 w 891409"/>
                <a:gd name="connsiteY1" fmla="*/ 1262743 h 1262743"/>
                <a:gd name="connsiteX2" fmla="*/ 0 w 891409"/>
                <a:gd name="connsiteY2" fmla="*/ 29029 h 1262743"/>
                <a:gd name="connsiteX0" fmla="*/ 870856 w 946702"/>
                <a:gd name="connsiteY0" fmla="*/ 0 h 1262743"/>
                <a:gd name="connsiteX1" fmla="*/ 595085 w 946702"/>
                <a:gd name="connsiteY1" fmla="*/ 1262743 h 1262743"/>
                <a:gd name="connsiteX2" fmla="*/ 0 w 946702"/>
                <a:gd name="connsiteY2" fmla="*/ 29029 h 1262743"/>
                <a:gd name="connsiteX0" fmla="*/ 870856 w 946702"/>
                <a:gd name="connsiteY0" fmla="*/ 0 h 1262743"/>
                <a:gd name="connsiteX1" fmla="*/ 595085 w 946702"/>
                <a:gd name="connsiteY1" fmla="*/ 1262743 h 1262743"/>
                <a:gd name="connsiteX2" fmla="*/ 0 w 946702"/>
                <a:gd name="connsiteY2" fmla="*/ 29029 h 1262743"/>
                <a:gd name="connsiteX0" fmla="*/ 879821 w 955667"/>
                <a:gd name="connsiteY0" fmla="*/ 0 h 1262743"/>
                <a:gd name="connsiteX1" fmla="*/ 604050 w 955667"/>
                <a:gd name="connsiteY1" fmla="*/ 1262743 h 1262743"/>
                <a:gd name="connsiteX2" fmla="*/ 8965 w 955667"/>
                <a:gd name="connsiteY2" fmla="*/ 29029 h 1262743"/>
                <a:gd name="connsiteX0" fmla="*/ 879821 w 955667"/>
                <a:gd name="connsiteY0" fmla="*/ 0 h 1262743"/>
                <a:gd name="connsiteX1" fmla="*/ 604050 w 955667"/>
                <a:gd name="connsiteY1" fmla="*/ 1262743 h 1262743"/>
                <a:gd name="connsiteX2" fmla="*/ 8965 w 955667"/>
                <a:gd name="connsiteY2" fmla="*/ 29029 h 1262743"/>
                <a:gd name="connsiteX0" fmla="*/ 884588 w 960434"/>
                <a:gd name="connsiteY0" fmla="*/ 0 h 1267482"/>
                <a:gd name="connsiteX1" fmla="*/ 608817 w 960434"/>
                <a:gd name="connsiteY1" fmla="*/ 1262743 h 1267482"/>
                <a:gd name="connsiteX2" fmla="*/ 13732 w 960434"/>
                <a:gd name="connsiteY2" fmla="*/ 29029 h 1267482"/>
                <a:gd name="connsiteX0" fmla="*/ 884588 w 941663"/>
                <a:gd name="connsiteY0" fmla="*/ 0 h 1267482"/>
                <a:gd name="connsiteX1" fmla="*/ 608817 w 941663"/>
                <a:gd name="connsiteY1" fmla="*/ 1262743 h 1267482"/>
                <a:gd name="connsiteX2" fmla="*/ 13732 w 941663"/>
                <a:gd name="connsiteY2" fmla="*/ 29029 h 1267482"/>
                <a:gd name="connsiteX0" fmla="*/ 884588 w 941663"/>
                <a:gd name="connsiteY0" fmla="*/ 0 h 1267482"/>
                <a:gd name="connsiteX1" fmla="*/ 608817 w 941663"/>
                <a:gd name="connsiteY1" fmla="*/ 1262743 h 1267482"/>
                <a:gd name="connsiteX2" fmla="*/ 13732 w 941663"/>
                <a:gd name="connsiteY2" fmla="*/ 29029 h 1267482"/>
                <a:gd name="connsiteX0" fmla="*/ 910675 w 929607"/>
                <a:gd name="connsiteY0" fmla="*/ 0 h 1267482"/>
                <a:gd name="connsiteX1" fmla="*/ 475247 w 929607"/>
                <a:gd name="connsiteY1" fmla="*/ 1262743 h 1267482"/>
                <a:gd name="connsiteX2" fmla="*/ 39819 w 929607"/>
                <a:gd name="connsiteY2" fmla="*/ 29029 h 1267482"/>
                <a:gd name="connsiteX0" fmla="*/ 910675 w 933147"/>
                <a:gd name="connsiteY0" fmla="*/ 0 h 1267482"/>
                <a:gd name="connsiteX1" fmla="*/ 475247 w 933147"/>
                <a:gd name="connsiteY1" fmla="*/ 1262743 h 1267482"/>
                <a:gd name="connsiteX2" fmla="*/ 39819 w 933147"/>
                <a:gd name="connsiteY2" fmla="*/ 29029 h 1267482"/>
                <a:gd name="connsiteX0" fmla="*/ 896309 w 918781"/>
                <a:gd name="connsiteY0" fmla="*/ 0 h 1262743"/>
                <a:gd name="connsiteX1" fmla="*/ 460881 w 918781"/>
                <a:gd name="connsiteY1" fmla="*/ 1262743 h 1262743"/>
                <a:gd name="connsiteX2" fmla="*/ 25453 w 918781"/>
                <a:gd name="connsiteY2" fmla="*/ 29029 h 1262743"/>
                <a:gd name="connsiteX0" fmla="*/ 896309 w 908257"/>
                <a:gd name="connsiteY0" fmla="*/ 0 h 1262743"/>
                <a:gd name="connsiteX1" fmla="*/ 460881 w 908257"/>
                <a:gd name="connsiteY1" fmla="*/ 1262743 h 1262743"/>
                <a:gd name="connsiteX2" fmla="*/ 25453 w 908257"/>
                <a:gd name="connsiteY2" fmla="*/ 29029 h 1262743"/>
                <a:gd name="connsiteX0" fmla="*/ 890081 w 902029"/>
                <a:gd name="connsiteY0" fmla="*/ 0 h 1262743"/>
                <a:gd name="connsiteX1" fmla="*/ 454653 w 902029"/>
                <a:gd name="connsiteY1" fmla="*/ 1262743 h 1262743"/>
                <a:gd name="connsiteX2" fmla="*/ 19225 w 902029"/>
                <a:gd name="connsiteY2" fmla="*/ 29029 h 1262743"/>
                <a:gd name="connsiteX0" fmla="*/ 890081 w 902029"/>
                <a:gd name="connsiteY0" fmla="*/ 0 h 1262743"/>
                <a:gd name="connsiteX1" fmla="*/ 454653 w 902029"/>
                <a:gd name="connsiteY1" fmla="*/ 1262743 h 1262743"/>
                <a:gd name="connsiteX2" fmla="*/ 19225 w 902029"/>
                <a:gd name="connsiteY2" fmla="*/ 29029 h 1262743"/>
                <a:gd name="connsiteX0" fmla="*/ 890081 w 902029"/>
                <a:gd name="connsiteY0" fmla="*/ 0 h 1262743"/>
                <a:gd name="connsiteX1" fmla="*/ 454653 w 902029"/>
                <a:gd name="connsiteY1" fmla="*/ 1262743 h 1262743"/>
                <a:gd name="connsiteX2" fmla="*/ 19225 w 902029"/>
                <a:gd name="connsiteY2" fmla="*/ 29029 h 1262743"/>
                <a:gd name="connsiteX0" fmla="*/ 890081 w 902029"/>
                <a:gd name="connsiteY0" fmla="*/ 0 h 1262743"/>
                <a:gd name="connsiteX1" fmla="*/ 454653 w 902029"/>
                <a:gd name="connsiteY1" fmla="*/ 1262743 h 1262743"/>
                <a:gd name="connsiteX2" fmla="*/ 19225 w 902029"/>
                <a:gd name="connsiteY2" fmla="*/ 29029 h 1262743"/>
                <a:gd name="connsiteX0" fmla="*/ 890081 w 902029"/>
                <a:gd name="connsiteY0" fmla="*/ 0 h 1262743"/>
                <a:gd name="connsiteX1" fmla="*/ 454653 w 902029"/>
                <a:gd name="connsiteY1" fmla="*/ 1262743 h 1262743"/>
                <a:gd name="connsiteX2" fmla="*/ 19225 w 902029"/>
                <a:gd name="connsiteY2" fmla="*/ 29029 h 1262743"/>
              </a:gdLst>
              <a:ahLst/>
              <a:cxnLst>
                <a:cxn ang="0">
                  <a:pos x="connsiteX0" y="connsiteY0"/>
                </a:cxn>
                <a:cxn ang="0">
                  <a:pos x="connsiteX1" y="connsiteY1"/>
                </a:cxn>
                <a:cxn ang="0">
                  <a:pos x="connsiteX2" y="connsiteY2"/>
                </a:cxn>
              </a:cxnLst>
              <a:rect l="l" t="t" r="r" b="b"/>
              <a:pathLst>
                <a:path w="902029" h="1262743">
                  <a:moveTo>
                    <a:pt x="890081" y="0"/>
                  </a:moveTo>
                  <a:cubicBezTo>
                    <a:pt x="943300" y="541867"/>
                    <a:pt x="822349" y="1185334"/>
                    <a:pt x="454653" y="1262743"/>
                  </a:cubicBezTo>
                  <a:cubicBezTo>
                    <a:pt x="-19480" y="1190171"/>
                    <a:pt x="-29155" y="841829"/>
                    <a:pt x="19225" y="29029"/>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289201" y="2627085"/>
              <a:ext cx="423484" cy="369332"/>
            </a:xfrm>
            <a:prstGeom prst="rect">
              <a:avLst/>
            </a:prstGeom>
            <a:noFill/>
          </p:spPr>
          <p:txBody>
            <a:bodyPr wrap="square" rtlCol="0">
              <a:spAutoFit/>
            </a:bodyPr>
            <a:lstStyle/>
            <a:p>
              <a:r>
                <a:rPr lang="en-US" dirty="0"/>
                <a:t>1</a:t>
              </a:r>
            </a:p>
          </p:txBody>
        </p:sp>
        <p:sp>
          <p:nvSpPr>
            <p:cNvPr id="31" name="TextBox 30"/>
            <p:cNvSpPr txBox="1"/>
            <p:nvPr/>
          </p:nvSpPr>
          <p:spPr>
            <a:xfrm>
              <a:off x="1289201" y="4356740"/>
              <a:ext cx="423484" cy="369332"/>
            </a:xfrm>
            <a:prstGeom prst="rect">
              <a:avLst/>
            </a:prstGeom>
            <a:noFill/>
          </p:spPr>
          <p:txBody>
            <a:bodyPr wrap="square" rtlCol="0">
              <a:spAutoFit/>
            </a:bodyPr>
            <a:lstStyle/>
            <a:p>
              <a:r>
                <a:rPr lang="en-US" dirty="0" smtClean="0"/>
                <a:t>0</a:t>
              </a:r>
              <a:endParaRPr lang="en-US" dirty="0"/>
            </a:p>
          </p:txBody>
        </p:sp>
        <p:sp>
          <p:nvSpPr>
            <p:cNvPr id="32" name="TextBox 31"/>
            <p:cNvSpPr txBox="1"/>
            <p:nvPr/>
          </p:nvSpPr>
          <p:spPr>
            <a:xfrm>
              <a:off x="3039458" y="4459902"/>
              <a:ext cx="423484" cy="369332"/>
            </a:xfrm>
            <a:prstGeom prst="rect">
              <a:avLst/>
            </a:prstGeom>
            <a:noFill/>
          </p:spPr>
          <p:txBody>
            <a:bodyPr wrap="square" rtlCol="0">
              <a:spAutoFit/>
            </a:bodyPr>
            <a:lstStyle/>
            <a:p>
              <a:r>
                <a:rPr lang="en-US" dirty="0" smtClean="0"/>
                <a:t>0</a:t>
              </a:r>
              <a:endParaRPr lang="en-US" dirty="0"/>
            </a:p>
          </p:txBody>
        </p:sp>
        <p:sp>
          <p:nvSpPr>
            <p:cNvPr id="35" name="TextBox 34"/>
            <p:cNvSpPr txBox="1"/>
            <p:nvPr/>
          </p:nvSpPr>
          <p:spPr>
            <a:xfrm>
              <a:off x="4577973" y="4416364"/>
              <a:ext cx="423484" cy="369332"/>
            </a:xfrm>
            <a:prstGeom prst="rect">
              <a:avLst/>
            </a:prstGeom>
            <a:noFill/>
          </p:spPr>
          <p:txBody>
            <a:bodyPr wrap="square" rtlCol="0">
              <a:spAutoFit/>
            </a:bodyPr>
            <a:lstStyle/>
            <a:p>
              <a:r>
                <a:rPr lang="en-US" dirty="0"/>
                <a:t>y</a:t>
              </a:r>
            </a:p>
          </p:txBody>
        </p:sp>
        <p:sp>
          <p:nvSpPr>
            <p:cNvPr id="36" name="TextBox 35"/>
            <p:cNvSpPr txBox="1"/>
            <p:nvPr/>
          </p:nvSpPr>
          <p:spPr>
            <a:xfrm>
              <a:off x="7219573" y="4416364"/>
              <a:ext cx="423484" cy="369332"/>
            </a:xfrm>
            <a:prstGeom prst="rect">
              <a:avLst/>
            </a:prstGeom>
            <a:noFill/>
          </p:spPr>
          <p:txBody>
            <a:bodyPr wrap="square" rtlCol="0">
              <a:spAutoFit/>
            </a:bodyPr>
            <a:lstStyle/>
            <a:p>
              <a:r>
                <a:rPr lang="en-US" dirty="0"/>
                <a:t>x</a:t>
              </a:r>
            </a:p>
          </p:txBody>
        </p:sp>
        <p:cxnSp>
          <p:nvCxnSpPr>
            <p:cNvPr id="38" name="Straight Connector 37"/>
            <p:cNvCxnSpPr/>
            <p:nvPr/>
          </p:nvCxnSpPr>
          <p:spPr>
            <a:xfrm>
              <a:off x="7576459" y="4644568"/>
              <a:ext cx="856341" cy="0"/>
            </a:xfrm>
            <a:prstGeom prst="line">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618514" y="1117599"/>
              <a:ext cx="1056231" cy="842417"/>
            </a:xfrm>
            <a:prstGeom prst="rect">
              <a:avLst/>
            </a:prstGeom>
            <a:noFill/>
          </p:spPr>
          <p:txBody>
            <a:bodyPr wrap="square" rtlCol="0">
              <a:spAutoFit/>
            </a:bodyPr>
            <a:lstStyle/>
            <a:p>
              <a:r>
                <a:rPr lang="en-US" dirty="0"/>
                <a:t>F(</a:t>
              </a:r>
              <a:r>
                <a:rPr lang="en-US" dirty="0" err="1"/>
                <a:t>x,y</a:t>
              </a:r>
              <a:r>
                <a:rPr lang="en-US" dirty="0"/>
                <a:t>)</a:t>
              </a:r>
            </a:p>
            <a:p>
              <a:endParaRPr lang="en-US" dirty="0"/>
            </a:p>
          </p:txBody>
        </p:sp>
      </p:grpSp>
      <mc:AlternateContent xmlns:mc="http://schemas.openxmlformats.org/markup-compatibility/2006" xmlns:a14="http://schemas.microsoft.com/office/drawing/2010/main">
        <mc:Choice Requires="a14">
          <p:sp>
            <p:nvSpPr>
              <p:cNvPr id="43" name="TextBox 42"/>
              <p:cNvSpPr txBox="1"/>
              <p:nvPr/>
            </p:nvSpPr>
            <p:spPr>
              <a:xfrm>
                <a:off x="1433014" y="49718"/>
                <a:ext cx="9962866" cy="3294029"/>
              </a:xfrm>
              <a:prstGeom prst="rect">
                <a:avLst/>
              </a:prstGeom>
              <a:noFill/>
            </p:spPr>
            <p:txBody>
              <a:bodyPr wrap="square" rtlCol="0">
                <a:spAutoFit/>
              </a:bodyPr>
              <a:lstStyle/>
              <a:p>
                <a:r>
                  <a:rPr lang="en-US" sz="2400" dirty="0" smtClean="0"/>
                  <a:t>If we choose a smaller value of </a:t>
                </a:r>
                <a14:m>
                  <m:oMath xmlns:m="http://schemas.openxmlformats.org/officeDocument/2006/math">
                    <m:r>
                      <a:rPr lang="en-US" sz="2400" i="1" smtClean="0">
                        <a:solidFill>
                          <a:srgbClr val="FF0000"/>
                        </a:solidFill>
                        <a:latin typeface="Cambria Math" panose="02040503050406030204" pitchFamily="18" charset="0"/>
                      </a:rPr>
                      <m:t>𝑦</m:t>
                    </m:r>
                    <m:r>
                      <a:rPr lang="en-US" sz="2400" i="1">
                        <a:latin typeface="Cambria Math" panose="02040503050406030204" pitchFamily="18" charset="0"/>
                      </a:rPr>
                      <m:t>,  </m:t>
                    </m:r>
                  </m:oMath>
                </a14:m>
                <a:r>
                  <a:rPr lang="en-US" sz="2400" dirty="0"/>
                  <a:t>the graph would look as shown in Fig. (2). Now there are only two intersections and, therefore, only two real roots. The other two roots must be complex, and one of them must be correspond to an unstable wave. Thus, for sufficiently small </a:t>
                </a:r>
                <a14:m>
                  <m:oMath xmlns:m="http://schemas.openxmlformats.org/officeDocument/2006/math">
                    <m:r>
                      <a:rPr lang="en-US" sz="2400" i="1" smtClean="0">
                        <a:solidFill>
                          <a:srgbClr val="FF0000"/>
                        </a:solidFill>
                        <a:latin typeface="Cambria Math" panose="02040503050406030204" pitchFamily="18" charset="0"/>
                      </a:rPr>
                      <m:t>𝑘</m:t>
                    </m:r>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𝑉</m:t>
                        </m:r>
                      </m:e>
                      <m:sub>
                        <m:r>
                          <a:rPr lang="en-US" sz="2400" i="1">
                            <a:solidFill>
                              <a:srgbClr val="FF0000"/>
                            </a:solidFill>
                            <a:latin typeface="Cambria Math" panose="02040503050406030204" pitchFamily="18" charset="0"/>
                          </a:rPr>
                          <m:t>0</m:t>
                        </m:r>
                      </m:sub>
                    </m:sSub>
                    <m:r>
                      <a:rPr lang="en-US" sz="2400" i="1">
                        <a:latin typeface="Cambria Math" panose="02040503050406030204" pitchFamily="18" charset="0"/>
                      </a:rPr>
                      <m:t>, </m:t>
                    </m:r>
                  </m:oMath>
                </a14:m>
                <a:r>
                  <a:rPr lang="en-US" sz="2400" dirty="0"/>
                  <a:t> the plasma is unstable. For any given </a:t>
                </a:r>
                <a14:m>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𝑉</m:t>
                        </m:r>
                      </m:e>
                      <m:sub>
                        <m:r>
                          <a:rPr lang="en-US" sz="2400" i="1">
                            <a:solidFill>
                              <a:srgbClr val="FF0000"/>
                            </a:solidFill>
                            <a:latin typeface="Cambria Math" panose="02040503050406030204" pitchFamily="18" charset="0"/>
                          </a:rPr>
                          <m:t>0</m:t>
                        </m:r>
                      </m:sub>
                    </m:sSub>
                    <m:r>
                      <a:rPr lang="en-US" sz="2400" i="1">
                        <a:latin typeface="Cambria Math" panose="02040503050406030204" pitchFamily="18" charset="0"/>
                      </a:rPr>
                      <m:t>, </m:t>
                    </m:r>
                  </m:oMath>
                </a14:m>
                <a:r>
                  <a:rPr lang="en-US" sz="2400" dirty="0"/>
                  <a:t>the plasma is always unstable to long-wavelength oscillations</a:t>
                </a:r>
                <a:r>
                  <a:rPr lang="en-US" sz="2400" dirty="0" smtClean="0"/>
                  <a:t>. Since a small value of </a:t>
                </a:r>
                <a14:m>
                  <m:oMath xmlns:m="http://schemas.openxmlformats.org/officeDocument/2006/math">
                    <m:r>
                      <a:rPr lang="en-US" sz="2400" i="1" smtClean="0">
                        <a:solidFill>
                          <a:srgbClr val="FF0000"/>
                        </a:solidFill>
                        <a:latin typeface="Cambria Math" panose="02040503050406030204" pitchFamily="18" charset="0"/>
                      </a:rPr>
                      <m:t>𝑘</m:t>
                    </m:r>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𝑉</m:t>
                        </m:r>
                      </m:e>
                      <m:sub>
                        <m:r>
                          <a:rPr lang="en-US" sz="2400" i="1">
                            <a:solidFill>
                              <a:srgbClr val="FF0000"/>
                            </a:solidFill>
                            <a:latin typeface="Cambria Math" panose="02040503050406030204" pitchFamily="18" charset="0"/>
                          </a:rPr>
                          <m:t>0</m:t>
                        </m:r>
                      </m:sub>
                    </m:sSub>
                  </m:oMath>
                </a14:m>
                <a:r>
                  <a:rPr lang="en-US" sz="2400" dirty="0" smtClean="0"/>
                  <a:t> is required for instability, one can say that for a given </a:t>
                </a:r>
                <a14:m>
                  <m:oMath xmlns:m="http://schemas.openxmlformats.org/officeDocument/2006/math">
                    <m:r>
                      <a:rPr lang="en-US" sz="2400" b="0" i="1" smtClean="0">
                        <a:solidFill>
                          <a:srgbClr val="FF0000"/>
                        </a:solidFill>
                        <a:latin typeface="Cambria Math" panose="02040503050406030204" pitchFamily="18" charset="0"/>
                      </a:rPr>
                      <m:t>𝑘</m:t>
                    </m:r>
                    <m:r>
                      <a:rPr lang="en-US" sz="2400" b="0" i="1" smtClean="0">
                        <a:solidFill>
                          <a:srgbClr val="FF0000"/>
                        </a:solidFill>
                        <a:latin typeface="Cambria Math" panose="02040503050406030204" pitchFamily="18" charset="0"/>
                      </a:rPr>
                      <m:t>, </m:t>
                    </m:r>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𝑉</m:t>
                        </m:r>
                      </m:e>
                      <m:sub>
                        <m:r>
                          <a:rPr lang="en-US" sz="2400" b="0" i="1" smtClean="0">
                            <a:solidFill>
                              <a:srgbClr val="FF0000"/>
                            </a:solidFill>
                            <a:latin typeface="Cambria Math" panose="02040503050406030204" pitchFamily="18" charset="0"/>
                          </a:rPr>
                          <m:t>0</m:t>
                        </m:r>
                      </m:sub>
                    </m:sSub>
                    <m:r>
                      <a:rPr lang="en-US" sz="2400" b="0" i="1" smtClean="0">
                        <a:latin typeface="Cambria Math" panose="02040503050406030204" pitchFamily="18" charset="0"/>
                      </a:rPr>
                      <m:t> </m:t>
                    </m:r>
                  </m:oMath>
                </a14:m>
                <a:r>
                  <a:rPr lang="en-US" sz="2400" dirty="0" smtClean="0"/>
                  <a:t>has to be sufficiently small for instability.</a:t>
                </a:r>
              </a:p>
              <a:p>
                <a:endParaRPr lang="en-US" sz="2400" dirty="0"/>
              </a:p>
              <a:p>
                <a:endParaRPr lang="en-US" dirty="0"/>
              </a:p>
            </p:txBody>
          </p:sp>
        </mc:Choice>
        <mc:Fallback xmlns="">
          <p:sp>
            <p:nvSpPr>
              <p:cNvPr id="43" name="TextBox 42"/>
              <p:cNvSpPr txBox="1">
                <a:spLocks noRot="1" noChangeAspect="1" noMove="1" noResize="1" noEditPoints="1" noAdjustHandles="1" noChangeArrowheads="1" noChangeShapeType="1" noTextEdit="1"/>
              </p:cNvSpPr>
              <p:nvPr/>
            </p:nvSpPr>
            <p:spPr>
              <a:xfrm>
                <a:off x="1433014" y="49718"/>
                <a:ext cx="9962866" cy="3294029"/>
              </a:xfrm>
              <a:prstGeom prst="rect">
                <a:avLst/>
              </a:prstGeom>
              <a:blipFill>
                <a:blip r:embed="rId2"/>
                <a:stretch>
                  <a:fillRect l="-918" t="-1479" r="-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928048" y="5978209"/>
                <a:ext cx="10467832" cy="830997"/>
              </a:xfrm>
              <a:prstGeom prst="rect">
                <a:avLst/>
              </a:prstGeom>
              <a:noFill/>
            </p:spPr>
            <p:txBody>
              <a:bodyPr wrap="square" rtlCol="0">
                <a:spAutoFit/>
              </a:bodyPr>
              <a:lstStyle/>
              <a:p>
                <a:pPr algn="ctr"/>
                <a:r>
                  <a:rPr lang="en-US" sz="2400" dirty="0" smtClean="0"/>
                  <a:t>Fig. (2): The function </a:t>
                </a:r>
                <a14:m>
                  <m:oMath xmlns:m="http://schemas.openxmlformats.org/officeDocument/2006/math">
                    <m:r>
                      <a:rPr lang="en-US" sz="2400" i="1">
                        <a:solidFill>
                          <a:srgbClr val="FF0000"/>
                        </a:solidFill>
                        <a:latin typeface="Cambria Math" panose="02040503050406030204" pitchFamily="18" charset="0"/>
                      </a:rPr>
                      <m:t>𝐹</m:t>
                    </m:r>
                    <m:d>
                      <m:dPr>
                        <m:ctrlPr>
                          <a:rPr lang="en-US" sz="2400" i="1">
                            <a:solidFill>
                              <a:srgbClr val="FF0000"/>
                            </a:solidFill>
                            <a:latin typeface="Cambria Math" panose="02040503050406030204" pitchFamily="18" charset="0"/>
                          </a:rPr>
                        </m:ctrlPr>
                      </m:dPr>
                      <m:e>
                        <m:r>
                          <a:rPr lang="en-US" sz="2400" i="1">
                            <a:solidFill>
                              <a:srgbClr val="FF0000"/>
                            </a:solidFill>
                            <a:latin typeface="Cambria Math" panose="02040503050406030204" pitchFamily="18" charset="0"/>
                          </a:rPr>
                          <m:t>𝑥</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𝑦</m:t>
                        </m:r>
                      </m:e>
                    </m:d>
                  </m:oMath>
                </a14:m>
                <a:r>
                  <a:rPr lang="en-US" sz="2400" dirty="0" smtClean="0"/>
                  <a:t> in the two stream instability, when the plasma in unstable.</a:t>
                </a:r>
                <a:endParaRPr lang="en-US" sz="2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928048" y="5978209"/>
                <a:ext cx="10467832" cy="830997"/>
              </a:xfrm>
              <a:prstGeom prst="rect">
                <a:avLst/>
              </a:prstGeom>
              <a:blipFill>
                <a:blip r:embed="rId3"/>
                <a:stretch>
                  <a:fillRect t="-5882" b="-16176"/>
                </a:stretch>
              </a:blipFill>
            </p:spPr>
            <p:txBody>
              <a:bodyPr/>
              <a:lstStyle/>
              <a:p>
                <a:r>
                  <a:rPr lang="en-US">
                    <a:noFill/>
                  </a:rPr>
                  <a:t> </a:t>
                </a:r>
              </a:p>
            </p:txBody>
          </p:sp>
        </mc:Fallback>
      </mc:AlternateContent>
    </p:spTree>
    <p:extLst>
      <p:ext uri="{BB962C8B-B14F-4D97-AF65-F5344CB8AC3E}">
        <p14:creationId xmlns:p14="http://schemas.microsoft.com/office/powerpoint/2010/main" val="70680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2410</TotalTime>
  <Words>366</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Streaming Instabilities </vt:lpstr>
      <vt:lpstr>Streaming Instabilities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Nourina</dc:creator>
  <cp:lastModifiedBy>Windows User</cp:lastModifiedBy>
  <cp:revision>77</cp:revision>
  <dcterms:created xsi:type="dcterms:W3CDTF">2020-05-04T14:54:25Z</dcterms:created>
  <dcterms:modified xsi:type="dcterms:W3CDTF">2020-05-08T10:59:01Z</dcterms:modified>
</cp:coreProperties>
</file>