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87" r:id="rId3"/>
    <p:sldId id="301" r:id="rId4"/>
    <p:sldId id="302" r:id="rId5"/>
    <p:sldId id="319" r:id="rId6"/>
    <p:sldId id="320" r:id="rId7"/>
    <p:sldId id="321" r:id="rId8"/>
    <p:sldId id="322" r:id="rId9"/>
    <p:sldId id="303" r:id="rId10"/>
    <p:sldId id="304" r:id="rId11"/>
    <p:sldId id="305" r:id="rId12"/>
    <p:sldId id="306" r:id="rId13"/>
    <p:sldId id="307" r:id="rId14"/>
    <p:sldId id="310" r:id="rId15"/>
    <p:sldId id="313" r:id="rId16"/>
    <p:sldId id="312" r:id="rId17"/>
    <p:sldId id="317" r:id="rId18"/>
    <p:sldId id="311" r:id="rId19"/>
    <p:sldId id="309" r:id="rId20"/>
    <p:sldId id="32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6B4"/>
    <a:srgbClr val="9900CC"/>
    <a:srgbClr val="99CC00"/>
    <a:srgbClr val="800080"/>
    <a:srgbClr val="FFCC66"/>
    <a:srgbClr val="FFCC00"/>
    <a:srgbClr val="CCCC00"/>
    <a:srgbClr val="808000"/>
    <a:srgbClr val="8F45C7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7EF1F-4443-4034-8D78-FD3FA27604D4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C8A50-F8F5-4373-AD49-C40DE058D4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8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C8A50-F8F5-4373-AD49-C40DE058D4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9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BA617D-D1B8-42E5-9EBD-6D544BD9A881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94F637-4C5A-4B58-93B8-4B62B62D55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098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Introduction 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Graphing Using MATLAB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Graphing Functions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" y="1600200"/>
                <a:ext cx="891540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Graph the polynomial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−6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+3</m:t>
                    </m:r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+10</m:t>
                    </m:r>
                  </m:oMath>
                </a14:m>
                <a:endParaRPr lang="en-US" sz="2400" b="0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%  Generate a vector of t-values for x-axis</a:t>
                </a:r>
                <a:endPara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&gt;&gt;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t = -2:0.01:7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;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89154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094" t="-2724" b="-7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224" y="4038600"/>
            <a:ext cx="4593848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3113837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 Plug each t value into the equation to get a vector of y-values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 = t.^3 – 6*t.^2 + 3*t + 10;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4196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plot(t,y)</a:t>
            </a:r>
          </a:p>
          <a:p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 rot="1010251">
            <a:off x="3197933" y="2329007"/>
            <a:ext cx="2202024" cy="15696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Why t.^2?</a:t>
            </a:r>
            <a:endParaRPr lang="en-US" sz="3200" dirty="0"/>
          </a:p>
        </p:txBody>
      </p:sp>
      <p:sp>
        <p:nvSpPr>
          <p:cNvPr id="8" name="Cloud Callout 7"/>
          <p:cNvSpPr/>
          <p:nvPr/>
        </p:nvSpPr>
        <p:spPr>
          <a:xfrm rot="21245197">
            <a:off x="1218293" y="2122247"/>
            <a:ext cx="2090959" cy="15696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Why t.^3?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065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Graphing Functions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002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Plots should be labeled and titled.  This can be done using MATLAB commands or by using plot tools.  Commands:</a:t>
            </a:r>
          </a:p>
          <a:p>
            <a:endParaRPr lang="en-US" sz="2400" b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xlabel(</a:t>
            </a:r>
            <a:r>
              <a:rPr lang="en-US" sz="24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‘time, t’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 ylabel(</a:t>
            </a:r>
            <a:r>
              <a:rPr lang="en-US" sz="24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‘y-values’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title(</a:t>
            </a:r>
            <a:r>
              <a:rPr lang="fr-FR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'y = t^3-6t^2+3t+10</a:t>
            </a:r>
            <a:r>
              <a:rPr lang="fr-FR" sz="24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 grid</a:t>
            </a:r>
            <a:endParaRPr lang="fr-FR" sz="24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64625"/>
            <a:ext cx="47720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8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Plot Tools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3613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Tools is another nice option for editing graphs.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				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44577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5257800" y="3657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248400" y="3242101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this icon to </a:t>
            </a:r>
            <a:r>
              <a:rPr lang="en-US" sz="2400" dirty="0" smtClean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plot tools</a:t>
            </a:r>
            <a:endParaRPr lang="en-US" sz="2400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754540" y="3920295"/>
            <a:ext cx="914400" cy="533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Common Errors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740" y="2151438"/>
            <a:ext cx="449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Increment too large:	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 = -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2:1.5:7;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 = t.^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3–6*t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.^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2+3*t+10;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plot(t,y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" y="4011659"/>
            <a:ext cx="4015855" cy="2747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66526"/>
            <a:ext cx="4863657" cy="283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35710" y="1617492"/>
            <a:ext cx="49760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Choosing the x-axis values poorly.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0" y="2136907"/>
            <a:ext cx="441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Poor choice for range of x-axis: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 = -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2:0.01:100; 	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 = t.^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3–6*t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.^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2+3*t+10;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plot(t,y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3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Solving Equations Graphically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" y="2133600"/>
                <a:ext cx="8763000" cy="2923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Suppose a capacitor is charging in an RC circuit and the voltage across the capacitor is given by:</a:t>
                </a:r>
              </a:p>
              <a:p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𝑐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=12(1−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−10</m:t>
                          </m:r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𝑡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)</m:t>
                      </m:r>
                    </m:oMath>
                  </m:oMathPara>
                </a14:m>
                <a:endParaRPr lang="en-US" sz="2000" b="0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endParaRPr lang="en-US" sz="2000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Vc is in volts and t is in seconds.  Plot the voltage across the capacitor versus time then determine the time at which the capacitor voltage reaches 9 volts.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133600"/>
                <a:ext cx="8763000" cy="2923877"/>
              </a:xfrm>
              <a:prstGeom prst="rect">
                <a:avLst/>
              </a:prstGeom>
              <a:blipFill rotWithShape="0">
                <a:blip r:embed="rId2"/>
                <a:stretch>
                  <a:fillRect l="-1113" t="-1458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5334000"/>
            <a:ext cx="873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t = 0:0.01:0.5;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y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12*(1-exp(-10*t));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plot(t,y);xlabel(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'time'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);ylabel(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'Voltage'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84082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Solving Equations Graphically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6002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the Figure Window, Click on Tools then select Data Cursor.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Click on graph – move data cursor if needed using arrow keys.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add additional datatips, right click on an existing datatip and select add new datatip.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69860"/>
            <a:ext cx="4800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34636" y="3446591"/>
            <a:ext cx="42717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capacitor reaches 9 volts between t = 0.13 seconds and t = 0.14 seconds.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Note: Our precision is limited by the increment chosen for t which was 0.01 seconds in this example.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3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Multiple Plots on a Single Graph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" y="1752600"/>
                <a:ext cx="8915400" cy="2098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Plot each of the following functions on the same graph:</a:t>
                </a:r>
              </a:p>
              <a:p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𝑡</m:t>
                          </m:r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+1 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=3∗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𝑡</m:t>
                      </m:r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 −10        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/>
                          <a:cs typeface="Courier New" pitchFamily="49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cs typeface="Courier New" pitchFamily="49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𝑡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/>
                              <a:cs typeface="Courier New" pitchFamily="49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fr-FR" sz="2000" dirty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&gt;&gt; t = </a:t>
                </a:r>
                <a:r>
                  <a:rPr lang="fr-FR" sz="2000" dirty="0" smtClean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0:0.01:10;</a:t>
                </a:r>
                <a:endParaRPr lang="fr-FR" sz="2000" dirty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  <a:p>
                <a:r>
                  <a:rPr lang="fr-FR" sz="2000" dirty="0" smtClean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&gt;&gt; </a:t>
                </a:r>
                <a:r>
                  <a:rPr lang="fr-FR" sz="2000" dirty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f1 = sqrt(t+1); f2 = 3*t-10; f3 = t.^2</a:t>
                </a:r>
                <a:r>
                  <a:rPr lang="fr-FR" sz="2000" dirty="0" smtClean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;</a:t>
                </a:r>
                <a:endParaRPr lang="fr-FR" sz="2000" dirty="0">
                  <a:solidFill>
                    <a:schemeClr val="accent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752600"/>
                <a:ext cx="8915400" cy="2098395"/>
              </a:xfrm>
              <a:prstGeom prst="rect">
                <a:avLst/>
              </a:prstGeom>
              <a:blipFill rotWithShape="0">
                <a:blip r:embed="rId2"/>
                <a:stretch>
                  <a:fillRect l="-1094" t="-2035" b="-4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57601"/>
            <a:ext cx="3740906" cy="3247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9072" y="4953000"/>
            <a:ext cx="464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E36B4"/>
                </a:solidFill>
                <a:latin typeface="Arial" pitchFamily="34" charset="0"/>
                <a:cs typeface="Arial" pitchFamily="34" charset="0"/>
              </a:rPr>
              <a:t>Note:  These functions don’t look so great on the same plot.  The function t</a:t>
            </a:r>
            <a:r>
              <a:rPr lang="en-US" sz="2000" baseline="30000" dirty="0" smtClean="0">
                <a:solidFill>
                  <a:srgbClr val="7E36B4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7E36B4"/>
                </a:solidFill>
                <a:latin typeface="Arial" pitchFamily="34" charset="0"/>
                <a:cs typeface="Arial" pitchFamily="34" charset="0"/>
              </a:rPr>
              <a:t> increases so much faster than the square root function it causes the square root function to look pretty flat.</a:t>
            </a:r>
            <a:endParaRPr lang="en-US" sz="2000" dirty="0">
              <a:solidFill>
                <a:srgbClr val="7E36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079595"/>
            <a:ext cx="6477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plot(t,f1,t,f2,t,f3);</a:t>
            </a:r>
          </a:p>
          <a:p>
            <a:r>
              <a:rPr lang="fr-FR" sz="20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legend('sqrt(t+1)','3t-10','t^2')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2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Subplot Command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421" y="1558598"/>
            <a:ext cx="8915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subplot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(m,n,k)</a:t>
            </a:r>
          </a:p>
          <a:p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subplot command splits the figure window into several sub-windows.  The first two entries in subplot show how the window is to be split up by specifying number of rows and number of columns.  The third entry points to a particular sub-window. 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53000" y="4392215"/>
            <a:ext cx="3657599" cy="2313386"/>
            <a:chOff x="431321" y="345057"/>
            <a:chExt cx="2880067" cy="1534083"/>
          </a:xfrm>
        </p:grpSpPr>
        <p:sp>
          <p:nvSpPr>
            <p:cNvPr id="6" name="Text Box 2"/>
            <p:cNvSpPr txBox="1"/>
            <p:nvPr/>
          </p:nvSpPr>
          <p:spPr>
            <a:xfrm>
              <a:off x="431321" y="345057"/>
              <a:ext cx="1371600" cy="448573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  <a:cs typeface="Times New Roman"/>
                </a:rPr>
                <a:t>subplot(3,2,1)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Text Box 2"/>
            <p:cNvSpPr txBox="1"/>
            <p:nvPr/>
          </p:nvSpPr>
          <p:spPr>
            <a:xfrm>
              <a:off x="1939788" y="345057"/>
              <a:ext cx="1371600" cy="44831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</a:rPr>
                <a:t>subplot(3,2,2)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 Box 2"/>
            <p:cNvSpPr txBox="1"/>
            <p:nvPr/>
          </p:nvSpPr>
          <p:spPr>
            <a:xfrm>
              <a:off x="431321" y="878739"/>
              <a:ext cx="1371600" cy="44831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</a:rPr>
                <a:t>subplot(3,2,3)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 Box 2"/>
            <p:cNvSpPr txBox="1"/>
            <p:nvPr/>
          </p:nvSpPr>
          <p:spPr>
            <a:xfrm>
              <a:off x="1939788" y="878739"/>
              <a:ext cx="1371600" cy="44831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</a:rPr>
                <a:t>subplot(3,2,4)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Text Box 2"/>
            <p:cNvSpPr txBox="1"/>
            <p:nvPr/>
          </p:nvSpPr>
          <p:spPr>
            <a:xfrm>
              <a:off x="431321" y="1430830"/>
              <a:ext cx="1371600" cy="44831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</a:rPr>
                <a:t>subplot(3,2,5)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Text Box 2"/>
            <p:cNvSpPr txBox="1"/>
            <p:nvPr/>
          </p:nvSpPr>
          <p:spPr>
            <a:xfrm>
              <a:off x="1939788" y="1430830"/>
              <a:ext cx="1371600" cy="448310"/>
            </a:xfrm>
            <a:prstGeom prst="rect">
              <a:avLst/>
            </a:prstGeom>
            <a:solidFill>
              <a:schemeClr val="lt1"/>
            </a:solidFill>
            <a:ln w="3810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</a:rPr>
                <a:t>subplot(3,2,6)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6992" y="4272677"/>
            <a:ext cx="44577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Subplot(3,2,4</a:t>
            </a:r>
            <a:r>
              <a:rPr lang="en-US" sz="24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) would divide the plot window into 3 rows and 2 columns allowing for 6 smaller plot windows and would point to the 4</a:t>
            </a:r>
            <a:r>
              <a:rPr lang="en-US" sz="2400" baseline="300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 sub-window as </a:t>
            </a:r>
            <a:r>
              <a:rPr lang="en-US" sz="2400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shown in the diagram. </a:t>
            </a:r>
            <a:endParaRPr lang="en-US" sz="240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Multiple Plots Using Subplot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524000"/>
            <a:ext cx="8915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Repeat the previous example but put each plot in a separate sub-window of the figure using subplot.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 =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0:0.01:10;</a:t>
            </a:r>
            <a:endParaRPr lang="fr-FR" sz="24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f1 = sqrt(t+1); f2 = 3*t-10; f3 = t.^2;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subplot(1,3,1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plot(t,f1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);title(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'sqrt(t+1)'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subplot(1,3,2);plot(t,f2);title(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'3t-10'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subplot(1,3,3);plot(t,f3);title(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't^2'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57750"/>
            <a:ext cx="588645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7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97469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Some Useful Commands 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Plotting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964353"/>
            <a:ext cx="8991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plot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(x-coordinates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y-coordinates, formatting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(‘Insert Desired Title for Plot’)</a:t>
            </a: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xlabel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(‘Insert label for x-axis’)</a:t>
            </a: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ylabel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(‘Insert label for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y-axis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’)</a:t>
            </a: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legend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(‘Plot1 Label’,’Plot2 Label’, …)</a:t>
            </a:r>
          </a:p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rid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Adds a grid</a:t>
            </a:r>
            <a:endParaRPr lang="en-US" sz="2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lose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Closes the current figure window</a:t>
            </a: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figure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Creates a new figure window</a:t>
            </a:r>
            <a:endParaRPr lang="en-US" sz="2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subplot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(m,n,k)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%Subdivides a figure window into m by n subwindows &amp; points to the kth subwindow</a:t>
            </a:r>
          </a:p>
          <a:p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xis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([xmin xmax ymin ymax])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%Set axis scale </a:t>
            </a:r>
          </a:p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old on 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%Holds current plot on &amp; allows add-ons</a:t>
            </a:r>
          </a:p>
          <a:p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old off  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Turns off the hold </a:t>
            </a:r>
            <a:endParaRPr lang="en-US" sz="24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Line Graphs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78" y="3048000"/>
            <a:ext cx="8229600" cy="251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Useful for graphing functions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Useful for displaying data trends over time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Useful for showing how one variable depends on another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448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Your Turn …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448" y="1905000"/>
            <a:ext cx="866064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these commands (one at a time) in MATLAB.  Explain what each command does.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t = -4:0.001:4;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y1 = t.^2;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plot(t,y1); xlabel(‘t’)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close</a:t>
            </a: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y2 = (t-1).^2;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plot(t,y1,t,y2); legend(‘t^2’,’(t-1)^2’);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close</a:t>
            </a:r>
          </a:p>
          <a:p>
            <a:endParaRPr lang="en-US" sz="20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subplot(2,1,1);plot(t,y1);title(‘t^2’);</a:t>
            </a: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 subplot(2,1,2); plot(t,y2);title(‘(t-1)^2’);</a:t>
            </a:r>
          </a:p>
        </p:txBody>
      </p:sp>
    </p:spTree>
    <p:extLst>
      <p:ext uri="{BB962C8B-B14F-4D97-AF65-F5344CB8AC3E}">
        <p14:creationId xmlns:p14="http://schemas.microsoft.com/office/powerpoint/2010/main" val="37984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Line Graphs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839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MATLAB command for creating a line graph is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General Form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% A single Function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(x-coordinates, y-coordinates, optional formatting)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% Multiple Functions</a:t>
            </a:r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(x-values of f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y-values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 f</a:t>
            </a:r>
            <a:r>
              <a:rPr lang="en-US" baseline="-25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formatting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f</a:t>
            </a:r>
            <a:r>
              <a:rPr lang="en-US" baseline="-25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x-values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y-values of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formatting for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aseline="-25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…)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Simple Examples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77559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plot(3,4,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'r</a:t>
            </a:r>
            <a:r>
              <a:rPr lang="en-US" sz="24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*')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828800"/>
            <a:ext cx="5061575" cy="4128516"/>
          </a:xfrm>
          <a:prstGeom prst="rect">
            <a:avLst/>
          </a:prstGeom>
        </p:spPr>
      </p:pic>
      <p:sp>
        <p:nvSpPr>
          <p:cNvPr id="4" name="Rectangular Callout 3"/>
          <p:cNvSpPr/>
          <p:nvPr/>
        </p:nvSpPr>
        <p:spPr>
          <a:xfrm>
            <a:off x="1725304" y="2486959"/>
            <a:ext cx="1964671" cy="685800"/>
          </a:xfrm>
          <a:prstGeom prst="wedgeRectCallout">
            <a:avLst>
              <a:gd name="adj1" fmla="val -42581"/>
              <a:gd name="adj2" fmla="val 100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X-Coordinates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2133600" y="2486959"/>
            <a:ext cx="1964671" cy="685800"/>
          </a:xfrm>
          <a:prstGeom prst="wedgeRectCallout">
            <a:avLst>
              <a:gd name="adj1" fmla="val -42581"/>
              <a:gd name="adj2" fmla="val 100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-Coordinates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2801203" y="2486959"/>
            <a:ext cx="1964671" cy="685800"/>
          </a:xfrm>
          <a:prstGeom prst="wedgeRectCallout">
            <a:avLst>
              <a:gd name="adj1" fmla="val -42581"/>
              <a:gd name="adj2" fmla="val 100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0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Simple Examples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085" y="2205335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plot([1 3 5],[10 12 20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])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737555"/>
            <a:ext cx="5487603" cy="3950672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2133600" y="1143000"/>
            <a:ext cx="1964671" cy="685800"/>
          </a:xfrm>
          <a:prstGeom prst="wedgeRectCallout">
            <a:avLst>
              <a:gd name="adj1" fmla="val -42581"/>
              <a:gd name="adj2" fmla="val 100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X-Coordinates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3886200" y="1143000"/>
            <a:ext cx="1964671" cy="685800"/>
          </a:xfrm>
          <a:prstGeom prst="wedgeRectCallout">
            <a:avLst>
              <a:gd name="adj1" fmla="val -42581"/>
              <a:gd name="adj2" fmla="val 1003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r>
              <a:rPr lang="en-US" dirty="0" smtClean="0"/>
              <a:t>-Coordinates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3886200" y="5029200"/>
            <a:ext cx="1066800" cy="609600"/>
          </a:xfrm>
          <a:prstGeom prst="borderCallout1">
            <a:avLst>
              <a:gd name="adj1" fmla="val 18750"/>
              <a:gd name="adj2" fmla="val -8333"/>
              <a:gd name="adj3" fmla="val 197575"/>
              <a:gd name="adj4" fmla="val -462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(1,10)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6248400" y="5486400"/>
            <a:ext cx="1066800" cy="609600"/>
          </a:xfrm>
          <a:prstGeom prst="borderCallout1">
            <a:avLst>
              <a:gd name="adj1" fmla="val 18750"/>
              <a:gd name="adj2" fmla="val -8333"/>
              <a:gd name="adj3" fmla="val 18470"/>
              <a:gd name="adj4" fmla="val -6676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(3,12)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8032277" y="2490759"/>
            <a:ext cx="1066800" cy="609600"/>
          </a:xfrm>
          <a:prstGeom prst="borderCallout1">
            <a:avLst>
              <a:gd name="adj1" fmla="val 18750"/>
              <a:gd name="adj2" fmla="val -8333"/>
              <a:gd name="adj3" fmla="val 90112"/>
              <a:gd name="adj4" fmla="val -3733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(5,20)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Simple Examples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891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plot([1 3 5],[10 12 20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],</a:t>
            </a:r>
            <a:r>
              <a:rPr lang="en-US" sz="24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4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dirty="0" smtClean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d--')</a:t>
            </a:r>
            <a:endParaRPr lang="en-US" sz="2400" dirty="0">
              <a:solidFill>
                <a:srgbClr val="9900CC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898" y="2438400"/>
            <a:ext cx="5487603" cy="395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Simple Examples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905000"/>
            <a:ext cx="891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plot([1 2 4 1],[1 6 2 1],</a:t>
            </a:r>
            <a:r>
              <a:rPr lang="en-US" sz="22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'm*-'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200" dirty="0">
                <a:solidFill>
                  <a:srgbClr val="9900CC"/>
                </a:solidFill>
                <a:latin typeface="Courier New" pitchFamily="49" charset="0"/>
                <a:cs typeface="Courier New" pitchFamily="49" charset="0"/>
              </a:rPr>
              <a:t>'LineWidth',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590800"/>
            <a:ext cx="5487603" cy="395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Format Options (color, linestyle, …)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 the command prompt, type:          &gt;&gt; help plot 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Scroll up to see this table of options: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b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blue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.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point              -     solid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g     green         o     circle             :     dotted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r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red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x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x-mark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-.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dashdot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c     cyan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+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plus     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--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dashed   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m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magenta     *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star             (none)  no line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y     yellow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square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k     black        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   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diamond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w     white         v     triangle (down)</a:t>
            </a: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44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Graphing Functions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600" y="1676400"/>
                <a:ext cx="8915400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Graph the polynomial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−6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+3</m:t>
                    </m:r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  <a:cs typeface="Arial" pitchFamily="34" charset="0"/>
                      </a:rPr>
                      <m:t>+10</m:t>
                    </m:r>
                  </m:oMath>
                </a14:m>
                <a:endParaRPr lang="en-US" sz="2400" b="0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Must generate a set of t-values to go on the x-axis then calculate the corresponding y-values.  A few options:</a:t>
                </a:r>
              </a:p>
              <a:p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Courier New" pitchFamily="49" charset="0"/>
                    <a:cs typeface="Courier New" pitchFamily="49" charset="0"/>
                  </a:rPr>
                  <a:t>&gt;&gt; t = [-2 -1.5 -1 -0.5 0 0.5 1 1.5 2] </a:t>
                </a:r>
              </a:p>
              <a:p>
                <a:r>
                  <a:rPr lang="en-US" sz="2400" dirty="0" smtClean="0">
                    <a:solidFill>
                      <a:srgbClr val="00B050"/>
                    </a:solidFill>
                    <a:latin typeface="Courier New" pitchFamily="49" charset="0"/>
                    <a:cs typeface="Courier New" pitchFamily="49" charset="0"/>
                  </a:rPr>
                  <a:t>% This works OK if you have only a few t-values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76400"/>
                <a:ext cx="891540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094" t="-1595" r="-1778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8600" y="4584931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t = -2:0.01:7; 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Generates a vector of 901 t-values from -2 to +7 spaced apart by 0.01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672455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&gt;&gt; t = linspace(-2,7,500);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 Generates a vector of 500 t-values evenly spaced from -2 to +7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  <a:p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2209800" y="3980006"/>
            <a:ext cx="990600" cy="609600"/>
          </a:xfrm>
          <a:prstGeom prst="borderCallout1">
            <a:avLst>
              <a:gd name="adj1" fmla="val 18750"/>
              <a:gd name="adj2" fmla="val -8333"/>
              <a:gd name="adj3" fmla="val 108023"/>
              <a:gd name="adj4" fmla="val -338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3193576" y="3980006"/>
            <a:ext cx="1600200" cy="609600"/>
          </a:xfrm>
          <a:prstGeom prst="borderCallout1">
            <a:avLst>
              <a:gd name="adj1" fmla="val 18750"/>
              <a:gd name="adj2" fmla="val -8333"/>
              <a:gd name="adj3" fmla="val 108023"/>
              <a:gd name="adj4" fmla="val -338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3505200" y="3980006"/>
            <a:ext cx="990600" cy="609600"/>
          </a:xfrm>
          <a:prstGeom prst="borderCallout1">
            <a:avLst>
              <a:gd name="adj1" fmla="val 18750"/>
              <a:gd name="adj2" fmla="val -8333"/>
              <a:gd name="adj3" fmla="val 108023"/>
              <a:gd name="adj4" fmla="val -338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3942497" y="5083327"/>
            <a:ext cx="990600" cy="609600"/>
          </a:xfrm>
          <a:prstGeom prst="borderCallout1">
            <a:avLst>
              <a:gd name="adj1" fmla="val 18750"/>
              <a:gd name="adj2" fmla="val -8333"/>
              <a:gd name="adj3" fmla="val 108023"/>
              <a:gd name="adj4" fmla="val -338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4298476" y="5083327"/>
            <a:ext cx="990600" cy="609600"/>
          </a:xfrm>
          <a:prstGeom prst="borderCallout1">
            <a:avLst>
              <a:gd name="adj1" fmla="val 18750"/>
              <a:gd name="adj2" fmla="val -8333"/>
              <a:gd name="adj3" fmla="val 108023"/>
              <a:gd name="adj4" fmla="val -338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5107959" y="5083327"/>
            <a:ext cx="1600200" cy="609600"/>
          </a:xfrm>
          <a:prstGeom prst="borderCallout1">
            <a:avLst>
              <a:gd name="adj1" fmla="val 18750"/>
              <a:gd name="adj2" fmla="val -8333"/>
              <a:gd name="adj3" fmla="val 108023"/>
              <a:gd name="adj4" fmla="val -33893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Points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0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3786</TotalTime>
  <Words>1229</Words>
  <Application>Microsoft Office PowerPoint</Application>
  <PresentationFormat>On-screen Show (4:3)</PresentationFormat>
  <Paragraphs>168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 Math</vt:lpstr>
      <vt:lpstr>Constantia</vt:lpstr>
      <vt:lpstr>Courier New</vt:lpstr>
      <vt:lpstr>Times New Roman</vt:lpstr>
      <vt:lpstr>Wingdings</vt:lpstr>
      <vt:lpstr>Wingdings 2</vt:lpstr>
      <vt:lpstr>Flow</vt:lpstr>
      <vt:lpstr>PowerPoint Presentation</vt:lpstr>
      <vt:lpstr>Line Graphs</vt:lpstr>
      <vt:lpstr>Line Graphs</vt:lpstr>
      <vt:lpstr>Simple Examples</vt:lpstr>
      <vt:lpstr>Simple Examples</vt:lpstr>
      <vt:lpstr>Simple Examples</vt:lpstr>
      <vt:lpstr>Simple Examples</vt:lpstr>
      <vt:lpstr>Format Options (color, linestyle, …)</vt:lpstr>
      <vt:lpstr>Graphing Functions</vt:lpstr>
      <vt:lpstr>Graphing Functions</vt:lpstr>
      <vt:lpstr>Graphing Functions</vt:lpstr>
      <vt:lpstr>Plot Tools</vt:lpstr>
      <vt:lpstr>Common Errors</vt:lpstr>
      <vt:lpstr>Solving Equations Graphically</vt:lpstr>
      <vt:lpstr>Solving Equations Graphically</vt:lpstr>
      <vt:lpstr>Multiple Plots on a Single Graph</vt:lpstr>
      <vt:lpstr>Subplot Command</vt:lpstr>
      <vt:lpstr>Multiple Plots Using Subplot</vt:lpstr>
      <vt:lpstr>Some Useful Commands  for Plotting</vt:lpstr>
      <vt:lpstr>Your Turn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DIGITAL SIGNAL PROCESSING</dc:title>
  <dc:creator>Kathy</dc:creator>
  <cp:lastModifiedBy>AQ</cp:lastModifiedBy>
  <cp:revision>374</cp:revision>
  <dcterms:created xsi:type="dcterms:W3CDTF">2009-01-04T18:54:06Z</dcterms:created>
  <dcterms:modified xsi:type="dcterms:W3CDTF">2020-05-03T10:42:14Z</dcterms:modified>
</cp:coreProperties>
</file>