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256" r:id="rId2"/>
    <p:sldId id="345" r:id="rId3"/>
    <p:sldId id="343" r:id="rId4"/>
    <p:sldId id="296" r:id="rId5"/>
    <p:sldId id="317" r:id="rId6"/>
    <p:sldId id="347" r:id="rId7"/>
    <p:sldId id="346" r:id="rId8"/>
    <p:sldId id="277" r:id="rId9"/>
    <p:sldId id="258" r:id="rId10"/>
    <p:sldId id="260" r:id="rId11"/>
    <p:sldId id="340" r:id="rId12"/>
    <p:sldId id="311" r:id="rId13"/>
    <p:sldId id="262" r:id="rId14"/>
    <p:sldId id="279" r:id="rId15"/>
    <p:sldId id="280" r:id="rId16"/>
    <p:sldId id="282" r:id="rId17"/>
    <p:sldId id="283" r:id="rId18"/>
    <p:sldId id="284" r:id="rId19"/>
    <p:sldId id="285" r:id="rId20"/>
    <p:sldId id="312" r:id="rId21"/>
    <p:sldId id="313" r:id="rId22"/>
    <p:sldId id="314" r:id="rId23"/>
    <p:sldId id="316" r:id="rId24"/>
    <p:sldId id="341" r:id="rId25"/>
    <p:sldId id="342" r:id="rId26"/>
    <p:sldId id="266" r:id="rId27"/>
    <p:sldId id="334" r:id="rId28"/>
    <p:sldId id="286" r:id="rId29"/>
    <p:sldId id="287" r:id="rId30"/>
    <p:sldId id="290" r:id="rId31"/>
    <p:sldId id="292" r:id="rId32"/>
    <p:sldId id="289" r:id="rId33"/>
    <p:sldId id="335" r:id="rId34"/>
    <p:sldId id="295" r:id="rId35"/>
    <p:sldId id="320" r:id="rId36"/>
    <p:sldId id="321" r:id="rId37"/>
    <p:sldId id="318" r:id="rId38"/>
    <p:sldId id="319" r:id="rId39"/>
    <p:sldId id="344" r:id="rId40"/>
    <p:sldId id="336" r:id="rId41"/>
    <p:sldId id="337" r:id="rId42"/>
    <p:sldId id="348" r:id="rId43"/>
    <p:sldId id="338" r:id="rId44"/>
    <p:sldId id="331" r:id="rId45"/>
    <p:sldId id="308" r:id="rId46"/>
    <p:sldId id="309"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0F3157E-563C-46B7-A84A-21A6A463CCF0}">
          <p14:sldIdLst>
            <p14:sldId id="256"/>
            <p14:sldId id="345"/>
            <p14:sldId id="343"/>
            <p14:sldId id="296"/>
            <p14:sldId id="317"/>
            <p14:sldId id="347"/>
            <p14:sldId id="346"/>
            <p14:sldId id="277"/>
            <p14:sldId id="258"/>
            <p14:sldId id="260"/>
            <p14:sldId id="340"/>
            <p14:sldId id="311"/>
            <p14:sldId id="262"/>
            <p14:sldId id="279"/>
            <p14:sldId id="280"/>
            <p14:sldId id="282"/>
            <p14:sldId id="283"/>
            <p14:sldId id="284"/>
            <p14:sldId id="285"/>
            <p14:sldId id="312"/>
            <p14:sldId id="313"/>
            <p14:sldId id="314"/>
            <p14:sldId id="316"/>
            <p14:sldId id="341"/>
            <p14:sldId id="342"/>
            <p14:sldId id="266"/>
            <p14:sldId id="334"/>
            <p14:sldId id="286"/>
            <p14:sldId id="287"/>
            <p14:sldId id="290"/>
            <p14:sldId id="292"/>
            <p14:sldId id="289"/>
            <p14:sldId id="335"/>
            <p14:sldId id="295"/>
            <p14:sldId id="320"/>
            <p14:sldId id="321"/>
            <p14:sldId id="318"/>
            <p14:sldId id="319"/>
            <p14:sldId id="344"/>
            <p14:sldId id="336"/>
            <p14:sldId id="337"/>
            <p14:sldId id="348"/>
            <p14:sldId id="338"/>
            <p14:sldId id="331"/>
            <p14:sldId id="308"/>
            <p14:sldId id="309"/>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89788" autoAdjust="0"/>
  </p:normalViewPr>
  <p:slideViewPr>
    <p:cSldViewPr snapToGrid="0">
      <p:cViewPr varScale="1">
        <p:scale>
          <a:sx n="66" d="100"/>
          <a:sy n="66" d="100"/>
        </p:scale>
        <p:origin x="-132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783A6A-9C83-45EF-99D0-3984FDFAA87B}" type="datetimeFigureOut">
              <a:rPr lang="en-US" smtClean="0"/>
              <a:t>4/23/2020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B90569-03D7-41A4-82D0-9025AA4E1E4D}" type="slidenum">
              <a:rPr lang="en-US" smtClean="0"/>
              <a:t>‹#›</a:t>
            </a:fld>
            <a:endParaRPr lang="en-US"/>
          </a:p>
        </p:txBody>
      </p:sp>
    </p:spTree>
    <p:extLst>
      <p:ext uri="{BB962C8B-B14F-4D97-AF65-F5344CB8AC3E}">
        <p14:creationId xmlns:p14="http://schemas.microsoft.com/office/powerpoint/2010/main" val="2916703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Real time PCR technique monitors the progress of a PCR reaction wherein, a relatively small amount of PCR product (DNA, cDNA or RNA) is quantified. </a:t>
            </a:r>
            <a:r>
              <a:rPr lang="en-US" sz="1200" b="1" i="0" kern="1200" dirty="0">
                <a:solidFill>
                  <a:schemeClr val="tx1"/>
                </a:solidFill>
                <a:effectLst/>
                <a:latin typeface="+mn-lt"/>
                <a:ea typeface="+mn-ea"/>
                <a:cs typeface="+mn-cs"/>
              </a:rPr>
              <a:t>PCR</a:t>
            </a:r>
            <a:r>
              <a:rPr lang="en-US" sz="1200" b="0" i="0" kern="1200" dirty="0">
                <a:solidFill>
                  <a:schemeClr val="tx1"/>
                </a:solidFill>
                <a:effectLst/>
                <a:latin typeface="+mn-lt"/>
                <a:ea typeface="+mn-ea"/>
                <a:cs typeface="+mn-cs"/>
              </a:rPr>
              <a:t> is based on detection of fluorescence produced by a reporter molecule which increases, as the reaction proceeds. This occurs due to the accumulation of the PCR product with each cycle of amplification. </a:t>
            </a:r>
            <a:r>
              <a:rPr lang="en-US" sz="1200" b="1" i="0" kern="1200" dirty="0">
                <a:solidFill>
                  <a:schemeClr val="tx1"/>
                </a:solidFill>
                <a:effectLst/>
                <a:latin typeface="+mn-lt"/>
                <a:ea typeface="+mn-ea"/>
                <a:cs typeface="+mn-cs"/>
              </a:rPr>
              <a:t>PCR</a:t>
            </a:r>
            <a:r>
              <a:rPr lang="en-US" sz="1200" b="0" i="0" kern="1200" dirty="0">
                <a:solidFill>
                  <a:schemeClr val="tx1"/>
                </a:solidFill>
                <a:effectLst/>
                <a:latin typeface="+mn-lt"/>
                <a:ea typeface="+mn-ea"/>
                <a:cs typeface="+mn-cs"/>
              </a:rPr>
              <a:t> monitors reaction as it progresses. One can start with minimal amounts of nucleic acid and quantify the end product accurately. </a:t>
            </a:r>
            <a:endParaRPr lang="en-US" dirty="0"/>
          </a:p>
        </p:txBody>
      </p:sp>
      <p:sp>
        <p:nvSpPr>
          <p:cNvPr id="4" name="Slide Number Placeholder 3"/>
          <p:cNvSpPr>
            <a:spLocks noGrp="1"/>
          </p:cNvSpPr>
          <p:nvPr>
            <p:ph type="sldNum" sz="quarter" idx="10"/>
          </p:nvPr>
        </p:nvSpPr>
        <p:spPr/>
        <p:txBody>
          <a:bodyPr/>
          <a:lstStyle/>
          <a:p>
            <a:fld id="{04B90569-03D7-41A4-82D0-9025AA4E1E4D}" type="slidenum">
              <a:rPr lang="en-US" smtClean="0"/>
              <a:t>22</a:t>
            </a:fld>
            <a:endParaRPr lang="en-US"/>
          </a:p>
        </p:txBody>
      </p:sp>
    </p:spTree>
    <p:extLst>
      <p:ext uri="{BB962C8B-B14F-4D97-AF65-F5344CB8AC3E}">
        <p14:creationId xmlns:p14="http://schemas.microsoft.com/office/powerpoint/2010/main" val="400855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Concentration of a solution as determined by titration.</a:t>
            </a:r>
            <a:endParaRPr lang="en-US" dirty="0"/>
          </a:p>
        </p:txBody>
      </p:sp>
      <p:sp>
        <p:nvSpPr>
          <p:cNvPr id="4" name="Slide Number Placeholder 3"/>
          <p:cNvSpPr>
            <a:spLocks noGrp="1"/>
          </p:cNvSpPr>
          <p:nvPr>
            <p:ph type="sldNum" sz="quarter" idx="10"/>
          </p:nvPr>
        </p:nvSpPr>
        <p:spPr/>
        <p:txBody>
          <a:bodyPr/>
          <a:lstStyle/>
          <a:p>
            <a:fld id="{04B90569-03D7-41A4-82D0-9025AA4E1E4D}" type="slidenum">
              <a:rPr lang="en-US" smtClean="0"/>
              <a:t>29</a:t>
            </a:fld>
            <a:endParaRPr lang="en-US"/>
          </a:p>
        </p:txBody>
      </p:sp>
    </p:spTree>
    <p:extLst>
      <p:ext uri="{BB962C8B-B14F-4D97-AF65-F5344CB8AC3E}">
        <p14:creationId xmlns:p14="http://schemas.microsoft.com/office/powerpoint/2010/main" val="55220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F2C665-2E95-4D2F-86CB-11714AE43E4F}"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7412E-C4A8-45CC-88DB-278F4FEB9D3A}" type="slidenum">
              <a:rPr lang="en-US" smtClean="0"/>
              <a:t>‹#›</a:t>
            </a:fld>
            <a:endParaRPr lang="en-US"/>
          </a:p>
        </p:txBody>
      </p:sp>
    </p:spTree>
    <p:extLst>
      <p:ext uri="{BB962C8B-B14F-4D97-AF65-F5344CB8AC3E}">
        <p14:creationId xmlns:p14="http://schemas.microsoft.com/office/powerpoint/2010/main" val="598007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F2C665-2E95-4D2F-86CB-11714AE43E4F}"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7412E-C4A8-45CC-88DB-278F4FEB9D3A}" type="slidenum">
              <a:rPr lang="en-US" smtClean="0"/>
              <a:t>‹#›</a:t>
            </a:fld>
            <a:endParaRPr lang="en-US"/>
          </a:p>
        </p:txBody>
      </p:sp>
    </p:spTree>
    <p:extLst>
      <p:ext uri="{BB962C8B-B14F-4D97-AF65-F5344CB8AC3E}">
        <p14:creationId xmlns:p14="http://schemas.microsoft.com/office/powerpoint/2010/main" val="45930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F2C665-2E95-4D2F-86CB-11714AE43E4F}"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7412E-C4A8-45CC-88DB-278F4FEB9D3A}" type="slidenum">
              <a:rPr lang="en-US" smtClean="0"/>
              <a:t>‹#›</a:t>
            </a:fld>
            <a:endParaRPr lang="en-US"/>
          </a:p>
        </p:txBody>
      </p:sp>
    </p:spTree>
    <p:extLst>
      <p:ext uri="{BB962C8B-B14F-4D97-AF65-F5344CB8AC3E}">
        <p14:creationId xmlns:p14="http://schemas.microsoft.com/office/powerpoint/2010/main" val="1573536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F2C665-2E95-4D2F-86CB-11714AE43E4F}"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7412E-C4A8-45CC-88DB-278F4FEB9D3A}" type="slidenum">
              <a:rPr lang="en-US" smtClean="0"/>
              <a:t>‹#›</a:t>
            </a:fld>
            <a:endParaRPr lang="en-US"/>
          </a:p>
        </p:txBody>
      </p:sp>
    </p:spTree>
    <p:extLst>
      <p:ext uri="{BB962C8B-B14F-4D97-AF65-F5344CB8AC3E}">
        <p14:creationId xmlns:p14="http://schemas.microsoft.com/office/powerpoint/2010/main" val="577512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F2C665-2E95-4D2F-86CB-11714AE43E4F}"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7412E-C4A8-45CC-88DB-278F4FEB9D3A}" type="slidenum">
              <a:rPr lang="en-US" smtClean="0"/>
              <a:t>‹#›</a:t>
            </a:fld>
            <a:endParaRPr lang="en-US"/>
          </a:p>
        </p:txBody>
      </p:sp>
    </p:spTree>
    <p:extLst>
      <p:ext uri="{BB962C8B-B14F-4D97-AF65-F5344CB8AC3E}">
        <p14:creationId xmlns:p14="http://schemas.microsoft.com/office/powerpoint/2010/main" val="876673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F2C665-2E95-4D2F-86CB-11714AE43E4F}"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7412E-C4A8-45CC-88DB-278F4FEB9D3A}" type="slidenum">
              <a:rPr lang="en-US" smtClean="0"/>
              <a:t>‹#›</a:t>
            </a:fld>
            <a:endParaRPr lang="en-US"/>
          </a:p>
        </p:txBody>
      </p:sp>
    </p:spTree>
    <p:extLst>
      <p:ext uri="{BB962C8B-B14F-4D97-AF65-F5344CB8AC3E}">
        <p14:creationId xmlns:p14="http://schemas.microsoft.com/office/powerpoint/2010/main" val="3362333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F2C665-2E95-4D2F-86CB-11714AE43E4F}" type="datetimeFigureOut">
              <a:rPr lang="en-US" smtClean="0"/>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17412E-C4A8-45CC-88DB-278F4FEB9D3A}" type="slidenum">
              <a:rPr lang="en-US" smtClean="0"/>
              <a:t>‹#›</a:t>
            </a:fld>
            <a:endParaRPr lang="en-US"/>
          </a:p>
        </p:txBody>
      </p:sp>
    </p:spTree>
    <p:extLst>
      <p:ext uri="{BB962C8B-B14F-4D97-AF65-F5344CB8AC3E}">
        <p14:creationId xmlns:p14="http://schemas.microsoft.com/office/powerpoint/2010/main" val="44092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F2C665-2E95-4D2F-86CB-11714AE43E4F}" type="datetimeFigureOut">
              <a:rPr lang="en-US" smtClean="0"/>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17412E-C4A8-45CC-88DB-278F4FEB9D3A}" type="slidenum">
              <a:rPr lang="en-US" smtClean="0"/>
              <a:t>‹#›</a:t>
            </a:fld>
            <a:endParaRPr lang="en-US"/>
          </a:p>
        </p:txBody>
      </p:sp>
    </p:spTree>
    <p:extLst>
      <p:ext uri="{BB962C8B-B14F-4D97-AF65-F5344CB8AC3E}">
        <p14:creationId xmlns:p14="http://schemas.microsoft.com/office/powerpoint/2010/main" val="3883304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2C665-2E95-4D2F-86CB-11714AE43E4F}" type="datetimeFigureOut">
              <a:rPr lang="en-US" smtClean="0"/>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17412E-C4A8-45CC-88DB-278F4FEB9D3A}" type="slidenum">
              <a:rPr lang="en-US" smtClean="0"/>
              <a:t>‹#›</a:t>
            </a:fld>
            <a:endParaRPr lang="en-US"/>
          </a:p>
        </p:txBody>
      </p:sp>
    </p:spTree>
    <p:extLst>
      <p:ext uri="{BB962C8B-B14F-4D97-AF65-F5344CB8AC3E}">
        <p14:creationId xmlns:p14="http://schemas.microsoft.com/office/powerpoint/2010/main" val="365561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F2C665-2E95-4D2F-86CB-11714AE43E4F}"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7412E-C4A8-45CC-88DB-278F4FEB9D3A}" type="slidenum">
              <a:rPr lang="en-US" smtClean="0"/>
              <a:t>‹#›</a:t>
            </a:fld>
            <a:endParaRPr lang="en-US"/>
          </a:p>
        </p:txBody>
      </p:sp>
    </p:spTree>
    <p:extLst>
      <p:ext uri="{BB962C8B-B14F-4D97-AF65-F5344CB8AC3E}">
        <p14:creationId xmlns:p14="http://schemas.microsoft.com/office/powerpoint/2010/main" val="487505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F2C665-2E95-4D2F-86CB-11714AE43E4F}"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7412E-C4A8-45CC-88DB-278F4FEB9D3A}" type="slidenum">
              <a:rPr lang="en-US" smtClean="0"/>
              <a:t>‹#›</a:t>
            </a:fld>
            <a:endParaRPr lang="en-US"/>
          </a:p>
        </p:txBody>
      </p:sp>
    </p:spTree>
    <p:extLst>
      <p:ext uri="{BB962C8B-B14F-4D97-AF65-F5344CB8AC3E}">
        <p14:creationId xmlns:p14="http://schemas.microsoft.com/office/powerpoint/2010/main" val="2171846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2C665-2E95-4D2F-86CB-11714AE43E4F}" type="datetimeFigureOut">
              <a:rPr lang="en-US" smtClean="0"/>
              <a:t>4/23/2020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17412E-C4A8-45CC-88DB-278F4FEB9D3A}" type="slidenum">
              <a:rPr lang="en-US" smtClean="0"/>
              <a:t>‹#›</a:t>
            </a:fld>
            <a:endParaRPr lang="en-US"/>
          </a:p>
        </p:txBody>
      </p:sp>
    </p:spTree>
    <p:extLst>
      <p:ext uri="{BB962C8B-B14F-4D97-AF65-F5344CB8AC3E}">
        <p14:creationId xmlns:p14="http://schemas.microsoft.com/office/powerpoint/2010/main" val="4265603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9D0D87-907A-453F-8E04-E52207B14100}"/>
              </a:ext>
            </a:extLst>
          </p:cNvPr>
          <p:cNvSpPr>
            <a:spLocks noGrp="1"/>
          </p:cNvSpPr>
          <p:nvPr>
            <p:ph type="ctrTitle"/>
          </p:nvPr>
        </p:nvSpPr>
        <p:spPr/>
        <p:txBody>
          <a:bodyPr/>
          <a:lstStyle/>
          <a:p>
            <a:r>
              <a:rPr lang="en-US" dirty="0"/>
              <a:t>Quality Control of Vaccines</a:t>
            </a:r>
          </a:p>
        </p:txBody>
      </p:sp>
      <p:sp>
        <p:nvSpPr>
          <p:cNvPr id="3" name="Subtitle 2">
            <a:extLst>
              <a:ext uri="{FF2B5EF4-FFF2-40B4-BE49-F238E27FC236}">
                <a16:creationId xmlns="" xmlns:a16="http://schemas.microsoft.com/office/drawing/2014/main" id="{7FE0D93C-3AB6-47BE-8388-24957EF12A43}"/>
              </a:ext>
            </a:extLst>
          </p:cNvPr>
          <p:cNvSpPr>
            <a:spLocks noGrp="1"/>
          </p:cNvSpPr>
          <p:nvPr>
            <p:ph type="subTitle" idx="1"/>
          </p:nvPr>
        </p:nvSpPr>
        <p:spPr/>
        <p:txBody>
          <a:bodyPr>
            <a:normAutofit/>
          </a:bodyPr>
          <a:lstStyle/>
          <a:p>
            <a:r>
              <a:rPr lang="en-US" sz="2800" dirty="0" smtClean="0"/>
              <a:t>Pharm D 4</a:t>
            </a:r>
            <a:r>
              <a:rPr lang="en-US" sz="2800" baseline="30000" dirty="0" smtClean="0"/>
              <a:t>TH</a:t>
            </a:r>
            <a:r>
              <a:rPr lang="en-US" sz="2800" dirty="0" smtClean="0"/>
              <a:t> prof</a:t>
            </a:r>
          </a:p>
          <a:p>
            <a:r>
              <a:rPr lang="en-US" sz="2800" dirty="0" err="1" smtClean="0"/>
              <a:t>Sumera</a:t>
            </a:r>
            <a:r>
              <a:rPr lang="en-US" sz="2800" dirty="0" smtClean="0"/>
              <a:t> </a:t>
            </a:r>
            <a:r>
              <a:rPr lang="en-US" sz="2800" dirty="0" err="1" smtClean="0"/>
              <a:t>latif</a:t>
            </a:r>
            <a:endParaRPr lang="en-US" sz="2800" dirty="0"/>
          </a:p>
        </p:txBody>
      </p:sp>
    </p:spTree>
    <p:extLst>
      <p:ext uri="{BB962C8B-B14F-4D97-AF65-F5344CB8AC3E}">
        <p14:creationId xmlns:p14="http://schemas.microsoft.com/office/powerpoint/2010/main" val="94641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148CDC-629B-4AC0-B638-B2C3E43196A6}"/>
              </a:ext>
            </a:extLst>
          </p:cNvPr>
          <p:cNvSpPr>
            <a:spLocks noGrp="1"/>
          </p:cNvSpPr>
          <p:nvPr>
            <p:ph type="title"/>
          </p:nvPr>
        </p:nvSpPr>
        <p:spPr>
          <a:solidFill>
            <a:schemeClr val="accent4"/>
          </a:solidFill>
        </p:spPr>
        <p:txBody>
          <a:bodyPr/>
          <a:lstStyle/>
          <a:p>
            <a:r>
              <a:rPr lang="en-US" dirty="0"/>
              <a:t>Quality control of vaccines</a:t>
            </a:r>
          </a:p>
        </p:txBody>
      </p:sp>
      <p:sp>
        <p:nvSpPr>
          <p:cNvPr id="3" name="Content Placeholder 2">
            <a:extLst>
              <a:ext uri="{FF2B5EF4-FFF2-40B4-BE49-F238E27FC236}">
                <a16:creationId xmlns="" xmlns:a16="http://schemas.microsoft.com/office/drawing/2014/main" id="{28756961-1FE6-480F-AE28-76D76FDEDD2F}"/>
              </a:ext>
            </a:extLst>
          </p:cNvPr>
          <p:cNvSpPr>
            <a:spLocks noGrp="1"/>
          </p:cNvSpPr>
          <p:nvPr>
            <p:ph idx="1"/>
          </p:nvPr>
        </p:nvSpPr>
        <p:spPr/>
        <p:txBody>
          <a:bodyPr/>
          <a:lstStyle/>
          <a:p>
            <a:r>
              <a:rPr lang="en-US" dirty="0">
                <a:solidFill>
                  <a:schemeClr val="accent5"/>
                </a:solidFill>
              </a:rPr>
              <a:t>Starting materials</a:t>
            </a:r>
          </a:p>
          <a:p>
            <a:pPr lvl="1"/>
            <a:r>
              <a:rPr lang="en-US" sz="2800" dirty="0"/>
              <a:t>Raw materials</a:t>
            </a:r>
          </a:p>
          <a:p>
            <a:pPr lvl="1"/>
            <a:r>
              <a:rPr lang="en-US" sz="2800" dirty="0"/>
              <a:t>Labelling</a:t>
            </a:r>
          </a:p>
          <a:p>
            <a:pPr lvl="1"/>
            <a:r>
              <a:rPr lang="en-US" sz="2800" dirty="0"/>
              <a:t>Packaging</a:t>
            </a:r>
          </a:p>
          <a:p>
            <a:pPr lvl="1"/>
            <a:r>
              <a:rPr lang="en-US" sz="2800" dirty="0"/>
              <a:t>Qualifications of suppliers</a:t>
            </a:r>
          </a:p>
          <a:p>
            <a:r>
              <a:rPr lang="en-US" dirty="0">
                <a:solidFill>
                  <a:schemeClr val="accent5"/>
                </a:solidFill>
              </a:rPr>
              <a:t>Intermediate products</a:t>
            </a:r>
          </a:p>
          <a:p>
            <a:r>
              <a:rPr lang="en-US" dirty="0">
                <a:solidFill>
                  <a:schemeClr val="accent5"/>
                </a:solidFill>
              </a:rPr>
              <a:t>Finished products</a:t>
            </a:r>
          </a:p>
          <a:p>
            <a:endParaRPr lang="en-US" dirty="0"/>
          </a:p>
        </p:txBody>
      </p:sp>
    </p:spTree>
    <p:extLst>
      <p:ext uri="{BB962C8B-B14F-4D97-AF65-F5344CB8AC3E}">
        <p14:creationId xmlns:p14="http://schemas.microsoft.com/office/powerpoint/2010/main" val="2085769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p:spPr>
        <p:txBody>
          <a:bodyPr/>
          <a:lstStyle/>
          <a:p>
            <a:r>
              <a:rPr lang="en-US" b="1" dirty="0" smtClean="0"/>
              <a:t>Antigenic cartography</a:t>
            </a:r>
            <a:endParaRPr lang="en-US" b="1" dirty="0"/>
          </a:p>
        </p:txBody>
      </p:sp>
      <p:sp>
        <p:nvSpPr>
          <p:cNvPr id="3" name="Content Placeholder 2"/>
          <p:cNvSpPr>
            <a:spLocks noGrp="1"/>
          </p:cNvSpPr>
          <p:nvPr>
            <p:ph idx="1"/>
          </p:nvPr>
        </p:nvSpPr>
        <p:spPr/>
        <p:txBody>
          <a:bodyPr>
            <a:normAutofit/>
          </a:bodyPr>
          <a:lstStyle/>
          <a:p>
            <a:pPr algn="just"/>
            <a:r>
              <a:rPr lang="en-US" sz="2400" dirty="0"/>
              <a:t>Analysis of antigenic variation of viruses is generally done by serological methods and is qualitative.</a:t>
            </a:r>
          </a:p>
          <a:p>
            <a:pPr algn="just"/>
            <a:r>
              <a:rPr lang="en-US" sz="2400" dirty="0" smtClean="0"/>
              <a:t>By </a:t>
            </a:r>
            <a:r>
              <a:rPr lang="en-US" sz="2400" dirty="0"/>
              <a:t>integrating antigenic data with sequencing data it is possible to quantify antigenic variation and determine its correspondence with sequence </a:t>
            </a:r>
            <a:r>
              <a:rPr lang="en-US" sz="2400" dirty="0" smtClean="0"/>
              <a:t>change </a:t>
            </a:r>
            <a:endParaRPr lang="en-US" sz="2400" dirty="0"/>
          </a:p>
          <a:p>
            <a:pPr algn="just"/>
            <a:r>
              <a:rPr lang="en-US" sz="2400" dirty="0" smtClean="0"/>
              <a:t>This </a:t>
            </a:r>
            <a:r>
              <a:rPr lang="en-US" sz="2400" dirty="0"/>
              <a:t>approach is called “antigenic cartography” and offers the possibility of understanding how antigenic variation evolves. </a:t>
            </a:r>
          </a:p>
          <a:p>
            <a:pPr algn="just"/>
            <a:r>
              <a:rPr lang="en-US" sz="2400" dirty="0" smtClean="0"/>
              <a:t>Future </a:t>
            </a:r>
            <a:r>
              <a:rPr lang="en-US" sz="2400" dirty="0"/>
              <a:t>method for selecting suitable vaccines and possibly predicting the appearance of new variant strains.</a:t>
            </a:r>
          </a:p>
          <a:p>
            <a:endParaRPr lang="en-US" dirty="0"/>
          </a:p>
        </p:txBody>
      </p:sp>
    </p:spTree>
    <p:extLst>
      <p:ext uri="{BB962C8B-B14F-4D97-AF65-F5344CB8AC3E}">
        <p14:creationId xmlns:p14="http://schemas.microsoft.com/office/powerpoint/2010/main" val="624005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435F0B-59BB-4FC8-ADD0-BD5611AC3CE9}"/>
              </a:ext>
            </a:extLst>
          </p:cNvPr>
          <p:cNvSpPr>
            <a:spLocks noGrp="1"/>
          </p:cNvSpPr>
          <p:nvPr>
            <p:ph type="title"/>
          </p:nvPr>
        </p:nvSpPr>
        <p:spPr>
          <a:solidFill>
            <a:schemeClr val="accent4"/>
          </a:solidFill>
        </p:spPr>
        <p:txBody>
          <a:bodyPr/>
          <a:lstStyle/>
          <a:p>
            <a:r>
              <a:rPr lang="en-US" dirty="0"/>
              <a:t>Quality control of intermediate products</a:t>
            </a:r>
          </a:p>
        </p:txBody>
      </p:sp>
      <p:sp>
        <p:nvSpPr>
          <p:cNvPr id="3" name="Content Placeholder 2">
            <a:extLst>
              <a:ext uri="{FF2B5EF4-FFF2-40B4-BE49-F238E27FC236}">
                <a16:creationId xmlns="" xmlns:a16="http://schemas.microsoft.com/office/drawing/2014/main" id="{244E6D25-F88A-43E7-B1AF-67E6E33FC63C}"/>
              </a:ext>
            </a:extLst>
          </p:cNvPr>
          <p:cNvSpPr>
            <a:spLocks noGrp="1"/>
          </p:cNvSpPr>
          <p:nvPr>
            <p:ph idx="1"/>
          </p:nvPr>
        </p:nvSpPr>
        <p:spPr/>
        <p:txBody>
          <a:bodyPr/>
          <a:lstStyle/>
          <a:p>
            <a:r>
              <a:rPr lang="en-US" dirty="0"/>
              <a:t>1. Gross bacterial contamination test</a:t>
            </a:r>
          </a:p>
          <a:p>
            <a:r>
              <a:rPr lang="en-US" altLang="en-US" dirty="0">
                <a:solidFill>
                  <a:srgbClr val="000000"/>
                </a:solidFill>
                <a:cs typeface="Arial" panose="020B0604020202020204" pitchFamily="34" charset="0"/>
              </a:rPr>
              <a:t>2. Testing aerobic contaminants</a:t>
            </a:r>
            <a:endParaRPr lang="en-US" dirty="0"/>
          </a:p>
          <a:p>
            <a:r>
              <a:rPr lang="en-US" altLang="en-US" dirty="0">
                <a:solidFill>
                  <a:srgbClr val="000000"/>
                </a:solidFill>
                <a:cs typeface="Arial" panose="020B0604020202020204" pitchFamily="34" charset="0"/>
              </a:rPr>
              <a:t>3. Testing for anaerobic contaminants</a:t>
            </a:r>
          </a:p>
          <a:p>
            <a:r>
              <a:rPr lang="en-US" altLang="en-US" dirty="0">
                <a:solidFill>
                  <a:srgbClr val="000000"/>
                </a:solidFill>
                <a:cs typeface="Arial" panose="020B0604020202020204" pitchFamily="34" charset="0"/>
              </a:rPr>
              <a:t>4. Testing for</a:t>
            </a:r>
            <a:r>
              <a:rPr lang="en-US" altLang="en-US" i="1" dirty="0">
                <a:solidFill>
                  <a:srgbClr val="000000"/>
                </a:solidFill>
                <a:cs typeface="Arial" panose="020B0604020202020204" pitchFamily="34" charset="0"/>
              </a:rPr>
              <a:t> Salmonella </a:t>
            </a:r>
            <a:r>
              <a:rPr lang="en-US" altLang="en-US" dirty="0">
                <a:solidFill>
                  <a:srgbClr val="000000"/>
                </a:solidFill>
                <a:cs typeface="Arial" panose="020B0604020202020204" pitchFamily="34" charset="0"/>
              </a:rPr>
              <a:t>species</a:t>
            </a:r>
          </a:p>
          <a:p>
            <a:r>
              <a:rPr lang="en-US" dirty="0"/>
              <a:t>5. Testing for contamination with fungi</a:t>
            </a:r>
          </a:p>
          <a:p>
            <a:r>
              <a:rPr lang="en-US" dirty="0"/>
              <a:t>6. Stability study</a:t>
            </a:r>
          </a:p>
        </p:txBody>
      </p:sp>
    </p:spTree>
    <p:extLst>
      <p:ext uri="{BB962C8B-B14F-4D97-AF65-F5344CB8AC3E}">
        <p14:creationId xmlns:p14="http://schemas.microsoft.com/office/powerpoint/2010/main" val="1831028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D0F5D9-A311-4ABC-B2F8-8B5674F36D59}"/>
              </a:ext>
            </a:extLst>
          </p:cNvPr>
          <p:cNvSpPr>
            <a:spLocks noGrp="1"/>
          </p:cNvSpPr>
          <p:nvPr>
            <p:ph type="title"/>
          </p:nvPr>
        </p:nvSpPr>
        <p:spPr>
          <a:solidFill>
            <a:schemeClr val="accent4"/>
          </a:solidFill>
        </p:spPr>
        <p:txBody>
          <a:bodyPr/>
          <a:lstStyle/>
          <a:p>
            <a:r>
              <a:rPr lang="en-US" dirty="0" smtClean="0"/>
              <a:t>Gross </a:t>
            </a:r>
            <a:r>
              <a:rPr lang="en-US" dirty="0"/>
              <a:t>bacterial contamination</a:t>
            </a:r>
          </a:p>
        </p:txBody>
      </p:sp>
      <p:sp>
        <p:nvSpPr>
          <p:cNvPr id="3" name="Content Placeholder 2">
            <a:extLst>
              <a:ext uri="{FF2B5EF4-FFF2-40B4-BE49-F238E27FC236}">
                <a16:creationId xmlns="" xmlns:a16="http://schemas.microsoft.com/office/drawing/2014/main" id="{034B943A-AFDC-45FC-92D9-8FFF38BB6AD7}"/>
              </a:ext>
            </a:extLst>
          </p:cNvPr>
          <p:cNvSpPr>
            <a:spLocks noGrp="1"/>
          </p:cNvSpPr>
          <p:nvPr>
            <p:ph idx="1"/>
          </p:nvPr>
        </p:nvSpPr>
        <p:spPr/>
        <p:txBody>
          <a:bodyPr>
            <a:noAutofit/>
          </a:bodyPr>
          <a:lstStyle/>
          <a:p>
            <a:pPr algn="just"/>
            <a:r>
              <a:rPr lang="en-US" dirty="0"/>
              <a:t>Measured immediately after harvesting to test contamination in fluid with extraneous microorganisms</a:t>
            </a:r>
          </a:p>
          <a:p>
            <a:pPr algn="just"/>
            <a:r>
              <a:rPr lang="en-US" dirty="0"/>
              <a:t>Involves inoculation and incubation of a general purpose sterile broth (9ml) with wet vaccine (1ml).</a:t>
            </a:r>
            <a:endParaRPr lang="en-US" sz="2800" dirty="0"/>
          </a:p>
          <a:p>
            <a:pPr algn="just"/>
            <a:r>
              <a:rPr lang="en-US" dirty="0"/>
              <a:t>Allowed to stand for overnight</a:t>
            </a:r>
          </a:p>
          <a:p>
            <a:pPr algn="just"/>
            <a:r>
              <a:rPr lang="en-US" dirty="0"/>
              <a:t>If free of growth, vaccines can be divided into fractions and stored as a wet vaccine or as freeze dried.</a:t>
            </a:r>
          </a:p>
        </p:txBody>
      </p:sp>
    </p:spTree>
    <p:extLst>
      <p:ext uri="{BB962C8B-B14F-4D97-AF65-F5344CB8AC3E}">
        <p14:creationId xmlns:p14="http://schemas.microsoft.com/office/powerpoint/2010/main" val="1802696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p:spPr>
        <p:txBody>
          <a:bodyPr>
            <a:normAutofit/>
          </a:bodyPr>
          <a:lstStyle/>
          <a:p>
            <a:r>
              <a:rPr lang="en-US" altLang="en-US" dirty="0" smtClean="0">
                <a:solidFill>
                  <a:srgbClr val="000000"/>
                </a:solidFill>
                <a:cs typeface="Arial" panose="020B0604020202020204" pitchFamily="34" charset="0"/>
              </a:rPr>
              <a:t>Testing </a:t>
            </a:r>
            <a:r>
              <a:rPr lang="en-US" altLang="en-US" dirty="0">
                <a:solidFill>
                  <a:srgbClr val="000000"/>
                </a:solidFill>
                <a:cs typeface="Arial" panose="020B0604020202020204" pitchFamily="34" charset="0"/>
              </a:rPr>
              <a:t>aerobic contaminants</a:t>
            </a:r>
            <a:endParaRPr lang="en-US" dirty="0"/>
          </a:p>
        </p:txBody>
      </p:sp>
      <p:sp>
        <p:nvSpPr>
          <p:cNvPr id="3" name="Content Placeholder 2"/>
          <p:cNvSpPr>
            <a:spLocks noGrp="1"/>
          </p:cNvSpPr>
          <p:nvPr>
            <p:ph idx="1"/>
          </p:nvPr>
        </p:nvSpPr>
        <p:spPr/>
        <p:txBody>
          <a:bodyPr>
            <a:noAutofit/>
          </a:bodyPr>
          <a:lstStyle/>
          <a:p>
            <a:pPr algn="just"/>
            <a:r>
              <a:rPr lang="en-US" altLang="en-US" dirty="0">
                <a:solidFill>
                  <a:srgbClr val="000000"/>
                </a:solidFill>
                <a:cs typeface="Arial" panose="020B0604020202020204" pitchFamily="34" charset="0"/>
              </a:rPr>
              <a:t>Use a general purpose broth culture medium that supports growth of most likely contaminants,  e.g., Tryptic soy broth or Nutrient broth.</a:t>
            </a:r>
            <a:endParaRPr lang="en-US" altLang="en-US" dirty="0"/>
          </a:p>
          <a:p>
            <a:pPr algn="just"/>
            <a:r>
              <a:rPr lang="en-US" altLang="en-US" dirty="0">
                <a:cs typeface="Arial" panose="020B0604020202020204" pitchFamily="34" charset="0"/>
              </a:rPr>
              <a:t>Inoculate 1 mL of wet or reconstituted freeze dried vaccine into 9 mL of broth</a:t>
            </a:r>
          </a:p>
          <a:p>
            <a:pPr algn="just"/>
            <a:r>
              <a:rPr lang="en-US" dirty="0">
                <a:cs typeface="Arial" panose="020B0604020202020204" pitchFamily="34" charset="0"/>
              </a:rPr>
              <a:t>Incubation </a:t>
            </a:r>
            <a:r>
              <a:rPr lang="en-US" altLang="en-US" dirty="0">
                <a:cs typeface="Arial" panose="020B0604020202020204" pitchFamily="34" charset="0"/>
              </a:rPr>
              <a:t>at 30°C to 37°C for 24 hours</a:t>
            </a:r>
          </a:p>
          <a:p>
            <a:pPr algn="just"/>
            <a:r>
              <a:rPr lang="en-US" altLang="en-US" dirty="0">
                <a:cs typeface="Arial" panose="020B0604020202020204" pitchFamily="34" charset="0"/>
              </a:rPr>
              <a:t>If gross contamination is found after 24 hours, retest in twice number of cultures.</a:t>
            </a:r>
          </a:p>
          <a:p>
            <a:pPr algn="just"/>
            <a:r>
              <a:rPr lang="en-US" altLang="en-US" dirty="0">
                <a:cs typeface="Arial" panose="020B0604020202020204" pitchFamily="34" charset="0"/>
              </a:rPr>
              <a:t>If contamination is evident after second culture, discard vaccine</a:t>
            </a:r>
            <a:endParaRPr lang="en-US" dirty="0"/>
          </a:p>
        </p:txBody>
      </p:sp>
    </p:spTree>
    <p:extLst>
      <p:ext uri="{BB962C8B-B14F-4D97-AF65-F5344CB8AC3E}">
        <p14:creationId xmlns:p14="http://schemas.microsoft.com/office/powerpoint/2010/main" val="3153391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p:spPr>
        <p:txBody>
          <a:bodyPr>
            <a:normAutofit/>
          </a:bodyPr>
          <a:lstStyle/>
          <a:p>
            <a:r>
              <a:rPr lang="en-US" altLang="en-US" dirty="0" smtClean="0">
                <a:solidFill>
                  <a:srgbClr val="000000"/>
                </a:solidFill>
                <a:cs typeface="Arial" panose="020B0604020202020204" pitchFamily="34" charset="0"/>
              </a:rPr>
              <a:t>Testing </a:t>
            </a:r>
            <a:r>
              <a:rPr lang="en-US" altLang="en-US" dirty="0">
                <a:solidFill>
                  <a:srgbClr val="000000"/>
                </a:solidFill>
                <a:cs typeface="Arial" panose="020B0604020202020204" pitchFamily="34" charset="0"/>
              </a:rPr>
              <a:t>anaerobic contaminants</a:t>
            </a:r>
            <a:endParaRPr lang="en-US" dirty="0"/>
          </a:p>
        </p:txBody>
      </p:sp>
      <p:sp>
        <p:nvSpPr>
          <p:cNvPr id="3" name="Content Placeholder 2"/>
          <p:cNvSpPr>
            <a:spLocks noGrp="1"/>
          </p:cNvSpPr>
          <p:nvPr>
            <p:ph idx="1"/>
          </p:nvPr>
        </p:nvSpPr>
        <p:spPr/>
        <p:txBody>
          <a:bodyPr/>
          <a:lstStyle/>
          <a:p>
            <a:pPr algn="just"/>
            <a:r>
              <a:rPr lang="en-US" altLang="en-US" dirty="0">
                <a:solidFill>
                  <a:srgbClr val="000000"/>
                </a:solidFill>
                <a:cs typeface="Arial" panose="020B0604020202020204" pitchFamily="34" charset="0"/>
              </a:rPr>
              <a:t>Anaerobic bacteria have fastidious growth requirements. </a:t>
            </a:r>
          </a:p>
          <a:p>
            <a:pPr algn="just"/>
            <a:r>
              <a:rPr lang="en-US" altLang="en-US" dirty="0">
                <a:solidFill>
                  <a:srgbClr val="000000"/>
                </a:solidFill>
                <a:cs typeface="Arial" panose="020B0604020202020204" pitchFamily="34" charset="0"/>
              </a:rPr>
              <a:t>Using aseptic technique minimizes environmental contamination of harvesting fluid by anaerobes during harvesting.</a:t>
            </a:r>
          </a:p>
        </p:txBody>
      </p:sp>
    </p:spTree>
    <p:extLst>
      <p:ext uri="{BB962C8B-B14F-4D97-AF65-F5344CB8AC3E}">
        <p14:creationId xmlns:p14="http://schemas.microsoft.com/office/powerpoint/2010/main" val="701714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solidFill>
            <a:schemeClr val="accent4"/>
          </a:solidFill>
        </p:spPr>
        <p:txBody>
          <a:bodyPr/>
          <a:lstStyle/>
          <a:p>
            <a:r>
              <a:rPr lang="en-US" altLang="en-US" dirty="0" smtClean="0">
                <a:solidFill>
                  <a:srgbClr val="000000"/>
                </a:solidFill>
                <a:cs typeface="Arial" panose="020B0604020202020204" pitchFamily="34" charset="0"/>
              </a:rPr>
              <a:t>Testing </a:t>
            </a:r>
            <a:r>
              <a:rPr lang="en-US" altLang="en-US" i="1" dirty="0">
                <a:solidFill>
                  <a:srgbClr val="000000"/>
                </a:solidFill>
                <a:cs typeface="Arial" panose="020B0604020202020204" pitchFamily="34" charset="0"/>
              </a:rPr>
              <a:t>Salmonella </a:t>
            </a:r>
            <a:r>
              <a:rPr lang="en-US" altLang="en-US" dirty="0">
                <a:solidFill>
                  <a:srgbClr val="000000"/>
                </a:solidFill>
                <a:cs typeface="Arial" panose="020B0604020202020204" pitchFamily="34" charset="0"/>
              </a:rPr>
              <a:t>species</a:t>
            </a:r>
            <a:endParaRPr lang="en-US" dirty="0"/>
          </a:p>
        </p:txBody>
      </p:sp>
      <p:sp>
        <p:nvSpPr>
          <p:cNvPr id="3" name="Content Placeholder 2"/>
          <p:cNvSpPr>
            <a:spLocks noGrp="1"/>
          </p:cNvSpPr>
          <p:nvPr>
            <p:ph idx="1"/>
          </p:nvPr>
        </p:nvSpPr>
        <p:spPr/>
        <p:txBody>
          <a:bodyPr>
            <a:noAutofit/>
          </a:bodyPr>
          <a:lstStyle/>
          <a:p>
            <a:r>
              <a:rPr lang="en-US" altLang="en-US" dirty="0">
                <a:cs typeface="Arial" panose="020B0604020202020204" pitchFamily="34" charset="0"/>
              </a:rPr>
              <a:t>Inoculate 9 mL of one of liquid media with 1 mL of vaccine</a:t>
            </a:r>
          </a:p>
          <a:p>
            <a:pPr lvl="1"/>
            <a:r>
              <a:rPr lang="en-US" altLang="en-US" sz="2800" dirty="0">
                <a:cs typeface="Arial" panose="020B0604020202020204" pitchFamily="34" charset="0"/>
              </a:rPr>
              <a:t>Liquid media (Selenite broth, Tetrathionate broth)</a:t>
            </a:r>
          </a:p>
          <a:p>
            <a:r>
              <a:rPr lang="en-US" altLang="en-US" dirty="0">
                <a:cs typeface="Arial" panose="020B0604020202020204" pitchFamily="34" charset="0"/>
              </a:rPr>
              <a:t>Incubate at 37°C for 18 to 24 hours</a:t>
            </a:r>
          </a:p>
          <a:p>
            <a:r>
              <a:rPr lang="en-US" altLang="en-US" dirty="0">
                <a:cs typeface="Arial" panose="020B0604020202020204" pitchFamily="34" charset="0"/>
              </a:rPr>
              <a:t>Inoculate a loopful of incubated broth onto one of solid media</a:t>
            </a:r>
          </a:p>
          <a:p>
            <a:pPr lvl="1" algn="just"/>
            <a:r>
              <a:rPr lang="en-US" altLang="en-US" sz="2800" dirty="0">
                <a:cs typeface="Arial" panose="020B0604020202020204" pitchFamily="34" charset="0"/>
              </a:rPr>
              <a:t>Solid media: MacConkey agar, Salmonella-Shigella agar, Brilliant Green agar, </a:t>
            </a:r>
            <a:r>
              <a:rPr lang="en-US" altLang="en-US" sz="2800" dirty="0" err="1">
                <a:cs typeface="Arial" panose="020B0604020202020204" pitchFamily="34" charset="0"/>
              </a:rPr>
              <a:t>Desoxycholate</a:t>
            </a:r>
            <a:r>
              <a:rPr lang="en-US" altLang="en-US" sz="2800" dirty="0">
                <a:cs typeface="Arial" panose="020B0604020202020204" pitchFamily="34" charset="0"/>
              </a:rPr>
              <a:t> citrate agar, </a:t>
            </a:r>
            <a:r>
              <a:rPr lang="en-US" sz="2800" dirty="0"/>
              <a:t>Xylose Lysine Deoxycholate, </a:t>
            </a:r>
            <a:r>
              <a:rPr lang="en-US" altLang="en-US" sz="2800" dirty="0" err="1">
                <a:cs typeface="Arial" panose="020B0604020202020204" pitchFamily="34" charset="0"/>
              </a:rPr>
              <a:t>XLD</a:t>
            </a:r>
            <a:r>
              <a:rPr lang="en-US" altLang="en-US" sz="2800" dirty="0">
                <a:cs typeface="Arial" panose="020B0604020202020204" pitchFamily="34" charset="0"/>
              </a:rPr>
              <a:t> agar</a:t>
            </a:r>
          </a:p>
        </p:txBody>
      </p:sp>
    </p:spTree>
    <p:extLst>
      <p:ext uri="{BB962C8B-B14F-4D97-AF65-F5344CB8AC3E}">
        <p14:creationId xmlns:p14="http://schemas.microsoft.com/office/powerpoint/2010/main" val="2208104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6959C5-3CBC-4163-A375-7F3AB49362F3}"/>
              </a:ext>
            </a:extLst>
          </p:cNvPr>
          <p:cNvSpPr>
            <a:spLocks noGrp="1"/>
          </p:cNvSpPr>
          <p:nvPr>
            <p:ph type="title"/>
          </p:nvPr>
        </p:nvSpPr>
        <p:spPr>
          <a:solidFill>
            <a:schemeClr val="accent4"/>
          </a:solidFill>
        </p:spPr>
        <p:txBody>
          <a:bodyPr/>
          <a:lstStyle/>
          <a:p>
            <a:r>
              <a:rPr lang="en-US" dirty="0" smtClean="0"/>
              <a:t>T</a:t>
            </a:r>
            <a:r>
              <a:rPr lang="en-US" altLang="en-US" dirty="0" smtClean="0">
                <a:solidFill>
                  <a:srgbClr val="000000"/>
                </a:solidFill>
                <a:cs typeface="Arial" panose="020B0604020202020204" pitchFamily="34" charset="0"/>
              </a:rPr>
              <a:t>esting </a:t>
            </a:r>
            <a:r>
              <a:rPr lang="en-US" altLang="en-US" i="1" dirty="0">
                <a:solidFill>
                  <a:srgbClr val="000000"/>
                </a:solidFill>
                <a:cs typeface="Arial" panose="020B0604020202020204" pitchFamily="34" charset="0"/>
              </a:rPr>
              <a:t>Salmonella </a:t>
            </a:r>
            <a:r>
              <a:rPr lang="en-US" altLang="en-US" dirty="0">
                <a:solidFill>
                  <a:srgbClr val="000000"/>
                </a:solidFill>
                <a:cs typeface="Arial" panose="020B0604020202020204" pitchFamily="34" charset="0"/>
              </a:rPr>
              <a:t>species</a:t>
            </a:r>
            <a:endParaRPr lang="en-US" dirty="0"/>
          </a:p>
        </p:txBody>
      </p:sp>
      <p:sp>
        <p:nvSpPr>
          <p:cNvPr id="3" name="Content Placeholder 2">
            <a:extLst>
              <a:ext uri="{FF2B5EF4-FFF2-40B4-BE49-F238E27FC236}">
                <a16:creationId xmlns="" xmlns:a16="http://schemas.microsoft.com/office/drawing/2014/main" id="{29E84DFE-D496-424B-A866-D5BC019D7EC4}"/>
              </a:ext>
            </a:extLst>
          </p:cNvPr>
          <p:cNvSpPr>
            <a:spLocks noGrp="1"/>
          </p:cNvSpPr>
          <p:nvPr>
            <p:ph idx="1"/>
          </p:nvPr>
        </p:nvSpPr>
        <p:spPr/>
        <p:txBody>
          <a:bodyPr/>
          <a:lstStyle/>
          <a:p>
            <a:r>
              <a:rPr lang="en-US" altLang="en-US" dirty="0">
                <a:cs typeface="Arial" panose="020B0604020202020204" pitchFamily="34" charset="0"/>
              </a:rPr>
              <a:t>Incubate 18 to 24 hours.</a:t>
            </a:r>
          </a:p>
          <a:p>
            <a:r>
              <a:rPr lang="en-US" altLang="en-US" dirty="0">
                <a:cs typeface="Arial" panose="020B0604020202020204" pitchFamily="34" charset="0"/>
              </a:rPr>
              <a:t>If no </a:t>
            </a:r>
            <a:r>
              <a:rPr lang="en-US" altLang="en-US" i="1" dirty="0">
                <a:cs typeface="Arial" panose="020B0604020202020204" pitchFamily="34" charset="0"/>
              </a:rPr>
              <a:t>Salmonella</a:t>
            </a:r>
            <a:r>
              <a:rPr lang="en-US" altLang="en-US" dirty="0">
                <a:cs typeface="Arial" panose="020B0604020202020204" pitchFamily="34" charset="0"/>
              </a:rPr>
              <a:t> growth is detected, incubate again for 18 to 24 hours</a:t>
            </a:r>
          </a:p>
          <a:p>
            <a:r>
              <a:rPr lang="en-US" altLang="en-US" dirty="0">
                <a:cs typeface="Arial" panose="020B0604020202020204" pitchFamily="34" charset="0"/>
              </a:rPr>
              <a:t>Discard vaccine, if </a:t>
            </a:r>
            <a:r>
              <a:rPr lang="en-US" altLang="en-US" i="1" dirty="0">
                <a:cs typeface="Arial" panose="020B0604020202020204" pitchFamily="34" charset="0"/>
              </a:rPr>
              <a:t>Salmonella</a:t>
            </a:r>
            <a:r>
              <a:rPr lang="en-US" altLang="en-US" dirty="0">
                <a:cs typeface="Arial" panose="020B0604020202020204" pitchFamily="34" charset="0"/>
              </a:rPr>
              <a:t> are detected</a:t>
            </a:r>
            <a:endParaRPr lang="en-US" altLang="en-US" dirty="0"/>
          </a:p>
        </p:txBody>
      </p:sp>
    </p:spTree>
    <p:extLst>
      <p:ext uri="{BB962C8B-B14F-4D97-AF65-F5344CB8AC3E}">
        <p14:creationId xmlns:p14="http://schemas.microsoft.com/office/powerpoint/2010/main" val="2702111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D6373E-77D4-458E-93D9-9C687F74D6A7}"/>
              </a:ext>
            </a:extLst>
          </p:cNvPr>
          <p:cNvSpPr>
            <a:spLocks noGrp="1"/>
          </p:cNvSpPr>
          <p:nvPr>
            <p:ph type="title"/>
          </p:nvPr>
        </p:nvSpPr>
        <p:spPr>
          <a:solidFill>
            <a:schemeClr val="accent4"/>
          </a:solidFill>
        </p:spPr>
        <p:txBody>
          <a:bodyPr>
            <a:normAutofit/>
          </a:bodyPr>
          <a:lstStyle/>
          <a:p>
            <a:r>
              <a:rPr lang="en-US" dirty="0" smtClean="0"/>
              <a:t>Testing </a:t>
            </a:r>
            <a:r>
              <a:rPr lang="en-US" dirty="0"/>
              <a:t>contamination with fungi</a:t>
            </a:r>
            <a:br>
              <a:rPr lang="en-US" dirty="0"/>
            </a:br>
            <a:endParaRPr lang="en-US" dirty="0"/>
          </a:p>
        </p:txBody>
      </p:sp>
      <p:sp>
        <p:nvSpPr>
          <p:cNvPr id="3" name="Content Placeholder 2">
            <a:extLst>
              <a:ext uri="{FF2B5EF4-FFF2-40B4-BE49-F238E27FC236}">
                <a16:creationId xmlns="" xmlns:a16="http://schemas.microsoft.com/office/drawing/2014/main" id="{A4BFE90C-A04A-4D6A-8765-AB9E6FE817AF}"/>
              </a:ext>
            </a:extLst>
          </p:cNvPr>
          <p:cNvSpPr>
            <a:spLocks noGrp="1"/>
          </p:cNvSpPr>
          <p:nvPr>
            <p:ph idx="1"/>
          </p:nvPr>
        </p:nvSpPr>
        <p:spPr/>
        <p:txBody>
          <a:bodyPr>
            <a:normAutofit/>
          </a:bodyPr>
          <a:lstStyle/>
          <a:p>
            <a:r>
              <a:rPr lang="en-US" dirty="0"/>
              <a:t>Inoculate </a:t>
            </a:r>
            <a:r>
              <a:rPr lang="en-US" dirty="0" err="1"/>
              <a:t>Sabouraud</a:t>
            </a:r>
            <a:r>
              <a:rPr lang="en-US" dirty="0"/>
              <a:t> dextrose agar with 100 mL of vaccine and spread over plate. </a:t>
            </a:r>
          </a:p>
          <a:p>
            <a:r>
              <a:rPr lang="en-US" dirty="0"/>
              <a:t>Add 0.05 g/L chloramphenicol to inhibit bacterial growth</a:t>
            </a:r>
          </a:p>
          <a:p>
            <a:r>
              <a:rPr lang="en-US" dirty="0"/>
              <a:t>Inoculate a control plate with diluent only.</a:t>
            </a:r>
          </a:p>
          <a:p>
            <a:r>
              <a:rPr lang="en-US" dirty="0"/>
              <a:t>Incubate at 25°C to 30°C for one week.</a:t>
            </a:r>
          </a:p>
          <a:p>
            <a:r>
              <a:rPr lang="en-US" dirty="0"/>
              <a:t>Observe daily and record results. </a:t>
            </a:r>
          </a:p>
          <a:p>
            <a:r>
              <a:rPr lang="en-US" dirty="0"/>
              <a:t>Growth on control plate invalidates test, which should then be repeated. </a:t>
            </a:r>
          </a:p>
        </p:txBody>
      </p:sp>
    </p:spTree>
    <p:extLst>
      <p:ext uri="{BB962C8B-B14F-4D97-AF65-F5344CB8AC3E}">
        <p14:creationId xmlns:p14="http://schemas.microsoft.com/office/powerpoint/2010/main" val="440888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8246BD-729E-4E95-BA1D-1DF8B1386406}"/>
              </a:ext>
            </a:extLst>
          </p:cNvPr>
          <p:cNvSpPr>
            <a:spLocks noGrp="1"/>
          </p:cNvSpPr>
          <p:nvPr>
            <p:ph type="title"/>
          </p:nvPr>
        </p:nvSpPr>
        <p:spPr>
          <a:solidFill>
            <a:schemeClr val="accent4"/>
          </a:solidFill>
        </p:spPr>
        <p:txBody>
          <a:bodyPr/>
          <a:lstStyle/>
          <a:p>
            <a:r>
              <a:rPr lang="en-US" dirty="0" smtClean="0"/>
              <a:t>Testing </a:t>
            </a:r>
            <a:r>
              <a:rPr lang="en-US" dirty="0"/>
              <a:t>safety or susceptibility</a:t>
            </a:r>
          </a:p>
        </p:txBody>
      </p:sp>
      <p:sp>
        <p:nvSpPr>
          <p:cNvPr id="3" name="Content Placeholder 2">
            <a:extLst>
              <a:ext uri="{FF2B5EF4-FFF2-40B4-BE49-F238E27FC236}">
                <a16:creationId xmlns="" xmlns:a16="http://schemas.microsoft.com/office/drawing/2014/main" id="{B6ED78CB-AB92-4D9C-94FE-B02808A5F70F}"/>
              </a:ext>
            </a:extLst>
          </p:cNvPr>
          <p:cNvSpPr>
            <a:spLocks noGrp="1"/>
          </p:cNvSpPr>
          <p:nvPr>
            <p:ph idx="1"/>
          </p:nvPr>
        </p:nvSpPr>
        <p:spPr/>
        <p:txBody>
          <a:bodyPr>
            <a:normAutofit/>
          </a:bodyPr>
          <a:lstStyle/>
          <a:p>
            <a:pPr algn="just"/>
            <a:r>
              <a:rPr lang="en-US" altLang="en-US" dirty="0">
                <a:solidFill>
                  <a:srgbClr val="000000"/>
                </a:solidFill>
                <a:latin typeface="Arial" panose="020B0604020202020204" pitchFamily="34" charset="0"/>
                <a:cs typeface="Arial" panose="020B0604020202020204" pitchFamily="34" charset="0"/>
              </a:rPr>
              <a:t>Administration of certain doses of vaccine to appropriate living organism (animals, rodents, chickens or birds)</a:t>
            </a:r>
          </a:p>
          <a:p>
            <a:pPr algn="just"/>
            <a:r>
              <a:rPr lang="en-US" altLang="en-US" dirty="0">
                <a:solidFill>
                  <a:srgbClr val="000000"/>
                </a:solidFill>
                <a:latin typeface="Arial" panose="020B0604020202020204" pitchFamily="34" charset="0"/>
                <a:cs typeface="Arial" panose="020B0604020202020204" pitchFamily="34" charset="0"/>
              </a:rPr>
              <a:t>Collection of serum and testing with appropriate method for presence of maternal antibodies to test virus of disease</a:t>
            </a:r>
          </a:p>
          <a:p>
            <a:pPr algn="just"/>
            <a:r>
              <a:rPr lang="en-US" altLang="en-US" dirty="0">
                <a:solidFill>
                  <a:srgbClr val="000000"/>
                </a:solidFill>
                <a:latin typeface="Arial" panose="020B0604020202020204" pitchFamily="34" charset="0"/>
                <a:cs typeface="Arial" panose="020B0604020202020204" pitchFamily="34" charset="0"/>
              </a:rPr>
              <a:t>To pass test, animals should not have maternal antibodies to virus of disease or clinical signs of disease after 21 days</a:t>
            </a:r>
            <a:endParaRPr lang="en-US" dirty="0"/>
          </a:p>
        </p:txBody>
      </p:sp>
    </p:spTree>
    <p:extLst>
      <p:ext uri="{BB962C8B-B14F-4D97-AF65-F5344CB8AC3E}">
        <p14:creationId xmlns:p14="http://schemas.microsoft.com/office/powerpoint/2010/main" val="1566181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36360"/>
          </a:xfrm>
          <a:solidFill>
            <a:schemeClr val="accent4"/>
          </a:solidFill>
        </p:spPr>
        <p:txBody>
          <a:bodyPr>
            <a:normAutofit fontScale="90000"/>
          </a:bodyPr>
          <a:lstStyle/>
          <a:p>
            <a:r>
              <a:rPr lang="en-US" dirty="0" smtClean="0"/>
              <a:t>What are vaccines</a:t>
            </a:r>
            <a:endParaRPr lang="en-US" dirty="0"/>
          </a:p>
        </p:txBody>
      </p:sp>
      <p:sp>
        <p:nvSpPr>
          <p:cNvPr id="3" name="Content Placeholder 2"/>
          <p:cNvSpPr>
            <a:spLocks noGrp="1"/>
          </p:cNvSpPr>
          <p:nvPr>
            <p:ph idx="1"/>
          </p:nvPr>
        </p:nvSpPr>
        <p:spPr>
          <a:xfrm>
            <a:off x="628650" y="957944"/>
            <a:ext cx="7886700" cy="5219020"/>
          </a:xfrm>
        </p:spPr>
        <p:txBody>
          <a:bodyPr>
            <a:noAutofit/>
          </a:bodyPr>
          <a:lstStyle/>
          <a:p>
            <a:pPr algn="just"/>
            <a:r>
              <a:rPr lang="en-US" sz="2000" dirty="0" smtClean="0"/>
              <a:t>Vaccines for human use are preparations containing antigens capable of inducing a specific and active immunity in man against an infecting agent or the toxin or antigen elaborated by it.</a:t>
            </a:r>
          </a:p>
          <a:p>
            <a:pPr algn="just"/>
            <a:r>
              <a:rPr lang="en-US" sz="2000" dirty="0" smtClean="0"/>
              <a:t>Immune responses include the induction of the innate and adaptive  (cellular, humoral) parts of the immune system.</a:t>
            </a:r>
          </a:p>
          <a:p>
            <a:pPr algn="just"/>
            <a:r>
              <a:rPr lang="en-US" sz="2000" dirty="0" smtClean="0"/>
              <a:t>Vaccines for human use may contain whole microorganisms (bacteria, viruses or parasites) inactivated by chemical or physical means that maintain adequate immunogenic properties; whole live microorganisms that are naturally avirulent  or that have been treated to attenuate  their virulence whilst retaining adequate immunogenic properties; antigens extracted from microorganisms or secreted by microorganisms or produced by genetic engineering or chemical synthesis.</a:t>
            </a:r>
          </a:p>
          <a:p>
            <a:pPr algn="just"/>
            <a:r>
              <a:rPr lang="en-US" sz="2000" dirty="0" smtClean="0"/>
              <a:t>The antigens may be used in their native state or may be detoxified or modified by chemical or physical means and may be aggregated, polymerized or conjugated to a carrier to increase their immunogenicity.</a:t>
            </a:r>
          </a:p>
          <a:p>
            <a:pPr algn="just"/>
            <a:r>
              <a:rPr lang="en-US" sz="2000" dirty="0" smtClean="0"/>
              <a:t>Vaccines may contain an adjuvant where the antigen is adsorbed on a mineral adjuvant, the vaccine is referred to as “adsorbed”.</a:t>
            </a:r>
            <a:endParaRPr lang="en-US" sz="2000" dirty="0"/>
          </a:p>
        </p:txBody>
      </p:sp>
    </p:spTree>
    <p:extLst>
      <p:ext uri="{BB962C8B-B14F-4D97-AF65-F5344CB8AC3E}">
        <p14:creationId xmlns:p14="http://schemas.microsoft.com/office/powerpoint/2010/main" val="3910107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9D4BF6-FFEE-4330-9F89-1253AD795EC2}"/>
              </a:ext>
            </a:extLst>
          </p:cNvPr>
          <p:cNvSpPr>
            <a:spLocks noGrp="1"/>
          </p:cNvSpPr>
          <p:nvPr>
            <p:ph type="title"/>
          </p:nvPr>
        </p:nvSpPr>
        <p:spPr>
          <a:solidFill>
            <a:schemeClr val="accent4"/>
          </a:solidFill>
        </p:spPr>
        <p:txBody>
          <a:bodyPr/>
          <a:lstStyle/>
          <a:p>
            <a:r>
              <a:rPr lang="en-US" dirty="0"/>
              <a:t>Quality control of finished products</a:t>
            </a:r>
          </a:p>
        </p:txBody>
      </p:sp>
      <p:sp>
        <p:nvSpPr>
          <p:cNvPr id="3" name="Content Placeholder 2">
            <a:extLst>
              <a:ext uri="{FF2B5EF4-FFF2-40B4-BE49-F238E27FC236}">
                <a16:creationId xmlns="" xmlns:a16="http://schemas.microsoft.com/office/drawing/2014/main" id="{F7EEF64A-5D00-42DF-8E35-4EEFB526BF93}"/>
              </a:ext>
            </a:extLst>
          </p:cNvPr>
          <p:cNvSpPr>
            <a:spLocks noGrp="1"/>
          </p:cNvSpPr>
          <p:nvPr>
            <p:ph idx="1"/>
          </p:nvPr>
        </p:nvSpPr>
        <p:spPr/>
        <p:txBody>
          <a:bodyPr>
            <a:normAutofit/>
          </a:bodyPr>
          <a:lstStyle/>
          <a:p>
            <a:r>
              <a:rPr lang="en-US" dirty="0" smtClean="0"/>
              <a:t>1. Testing </a:t>
            </a:r>
            <a:r>
              <a:rPr lang="en-US" dirty="0"/>
              <a:t>extraneous microorganisms and safety</a:t>
            </a:r>
          </a:p>
          <a:p>
            <a:r>
              <a:rPr lang="en-US" dirty="0"/>
              <a:t>2. Test of inactivation </a:t>
            </a:r>
          </a:p>
          <a:p>
            <a:r>
              <a:rPr lang="en-US" dirty="0"/>
              <a:t>3. Testing in-vivo potency (efficacy)</a:t>
            </a:r>
          </a:p>
          <a:p>
            <a:r>
              <a:rPr lang="en-US" dirty="0"/>
              <a:t>4. Testing pyrogens</a:t>
            </a:r>
          </a:p>
          <a:p>
            <a:r>
              <a:rPr lang="en-US" dirty="0"/>
              <a:t>5. Stability test of diluents and reconstituted vaccine</a:t>
            </a:r>
          </a:p>
        </p:txBody>
      </p:sp>
    </p:spTree>
    <p:extLst>
      <p:ext uri="{BB962C8B-B14F-4D97-AF65-F5344CB8AC3E}">
        <p14:creationId xmlns:p14="http://schemas.microsoft.com/office/powerpoint/2010/main" val="1654940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4F0F11-5C43-4DBE-9721-9A467110D03F}"/>
              </a:ext>
            </a:extLst>
          </p:cNvPr>
          <p:cNvSpPr>
            <a:spLocks noGrp="1"/>
          </p:cNvSpPr>
          <p:nvPr>
            <p:ph type="title"/>
          </p:nvPr>
        </p:nvSpPr>
        <p:spPr>
          <a:solidFill>
            <a:schemeClr val="accent4"/>
          </a:solidFill>
        </p:spPr>
        <p:txBody>
          <a:bodyPr/>
          <a:lstStyle/>
          <a:p>
            <a:r>
              <a:rPr lang="en-US" dirty="0"/>
              <a:t>Quality control of finished products</a:t>
            </a:r>
          </a:p>
        </p:txBody>
      </p:sp>
      <p:sp>
        <p:nvSpPr>
          <p:cNvPr id="3" name="Content Placeholder 2">
            <a:extLst>
              <a:ext uri="{FF2B5EF4-FFF2-40B4-BE49-F238E27FC236}">
                <a16:creationId xmlns="" xmlns:a16="http://schemas.microsoft.com/office/drawing/2014/main" id="{0017AB83-8DE9-4D46-926A-D1A8D4A19C84}"/>
              </a:ext>
            </a:extLst>
          </p:cNvPr>
          <p:cNvSpPr>
            <a:spLocks noGrp="1"/>
          </p:cNvSpPr>
          <p:nvPr>
            <p:ph idx="1"/>
          </p:nvPr>
        </p:nvSpPr>
        <p:spPr/>
        <p:txBody>
          <a:bodyPr>
            <a:normAutofit/>
          </a:bodyPr>
          <a:lstStyle/>
          <a:p>
            <a:r>
              <a:rPr lang="en-US" dirty="0"/>
              <a:t>6. Safety testing</a:t>
            </a:r>
          </a:p>
          <a:p>
            <a:pPr lvl="1"/>
            <a:r>
              <a:rPr lang="en-US" sz="2800" dirty="0"/>
              <a:t>A). Residual toxicity or reversion to toxicity </a:t>
            </a:r>
          </a:p>
          <a:p>
            <a:pPr lvl="1"/>
            <a:r>
              <a:rPr lang="en-US" sz="2800" dirty="0"/>
              <a:t>B). Testing neurovirulence </a:t>
            </a:r>
          </a:p>
          <a:p>
            <a:pPr lvl="1"/>
            <a:r>
              <a:rPr lang="en-US" sz="2800" dirty="0"/>
              <a:t>C). Chromogenic assay</a:t>
            </a:r>
          </a:p>
        </p:txBody>
      </p:sp>
    </p:spTree>
    <p:extLst>
      <p:ext uri="{BB962C8B-B14F-4D97-AF65-F5344CB8AC3E}">
        <p14:creationId xmlns:p14="http://schemas.microsoft.com/office/powerpoint/2010/main" val="3713999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7DE10F4-B991-4C95-B379-896BC9621CD1}"/>
              </a:ext>
            </a:extLst>
          </p:cNvPr>
          <p:cNvSpPr>
            <a:spLocks noGrp="1"/>
          </p:cNvSpPr>
          <p:nvPr>
            <p:ph type="title"/>
          </p:nvPr>
        </p:nvSpPr>
        <p:spPr>
          <a:solidFill>
            <a:schemeClr val="accent4"/>
          </a:solidFill>
        </p:spPr>
        <p:txBody>
          <a:bodyPr/>
          <a:lstStyle/>
          <a:p>
            <a:r>
              <a:rPr lang="en-US" dirty="0" smtClean="0"/>
              <a:t>Test </a:t>
            </a:r>
            <a:r>
              <a:rPr lang="en-US" dirty="0"/>
              <a:t>of inactivation of virulent viruses</a:t>
            </a:r>
          </a:p>
        </p:txBody>
      </p:sp>
      <p:sp>
        <p:nvSpPr>
          <p:cNvPr id="3" name="Content Placeholder 2">
            <a:extLst>
              <a:ext uri="{FF2B5EF4-FFF2-40B4-BE49-F238E27FC236}">
                <a16:creationId xmlns="" xmlns:a16="http://schemas.microsoft.com/office/drawing/2014/main" id="{5A20542C-F09C-42BB-B9D0-E117C0C89F64}"/>
              </a:ext>
            </a:extLst>
          </p:cNvPr>
          <p:cNvSpPr>
            <a:spLocks noGrp="1"/>
          </p:cNvSpPr>
          <p:nvPr>
            <p:ph idx="1"/>
          </p:nvPr>
        </p:nvSpPr>
        <p:spPr/>
        <p:txBody>
          <a:bodyPr>
            <a:normAutofit/>
          </a:bodyPr>
          <a:lstStyle/>
          <a:p>
            <a:r>
              <a:rPr lang="en-US" dirty="0"/>
              <a:t>Test for ability of inactivated pathogen to cause disease</a:t>
            </a:r>
          </a:p>
          <a:p>
            <a:r>
              <a:rPr lang="en-US" dirty="0"/>
              <a:t>Real time PCR, which quantify amount of nucleic acids, cannot provide a direct measure of virulence (because the RNA/DNA of a dead pathogen would still show up, even though it cannot cause disease).</a:t>
            </a:r>
          </a:p>
          <a:p>
            <a:r>
              <a:rPr lang="en-US" dirty="0"/>
              <a:t>Traditionally virulence is tested by injecting a given organism (rabbits, pigs, chickens, </a:t>
            </a:r>
            <a:r>
              <a:rPr lang="en-US" dirty="0" err="1"/>
              <a:t>etc</a:t>
            </a:r>
            <a:r>
              <a:rPr lang="en-US" dirty="0"/>
              <a:t>) and checked colonization/spread (and consequently) production of disease. </a:t>
            </a:r>
          </a:p>
        </p:txBody>
      </p:sp>
    </p:spTree>
    <p:extLst>
      <p:ext uri="{BB962C8B-B14F-4D97-AF65-F5344CB8AC3E}">
        <p14:creationId xmlns:p14="http://schemas.microsoft.com/office/powerpoint/2010/main" val="4231620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01235F-31A8-4CDB-A300-A980E7F5889C}"/>
              </a:ext>
            </a:extLst>
          </p:cNvPr>
          <p:cNvSpPr>
            <a:spLocks noGrp="1"/>
          </p:cNvSpPr>
          <p:nvPr>
            <p:ph type="title"/>
          </p:nvPr>
        </p:nvSpPr>
        <p:spPr>
          <a:solidFill>
            <a:schemeClr val="accent4"/>
          </a:solidFill>
        </p:spPr>
        <p:txBody>
          <a:bodyPr/>
          <a:lstStyle/>
          <a:p>
            <a:r>
              <a:rPr lang="en-US" dirty="0" smtClean="0"/>
              <a:t>Test </a:t>
            </a:r>
            <a:r>
              <a:rPr lang="en-US" dirty="0"/>
              <a:t>of inactivation of virulent viruses</a:t>
            </a:r>
          </a:p>
        </p:txBody>
      </p:sp>
      <p:sp>
        <p:nvSpPr>
          <p:cNvPr id="3" name="Content Placeholder 2">
            <a:extLst>
              <a:ext uri="{FF2B5EF4-FFF2-40B4-BE49-F238E27FC236}">
                <a16:creationId xmlns="" xmlns:a16="http://schemas.microsoft.com/office/drawing/2014/main" id="{26A74637-2692-4AAD-ABB2-809E2F9DF6CA}"/>
              </a:ext>
            </a:extLst>
          </p:cNvPr>
          <p:cNvSpPr>
            <a:spLocks noGrp="1"/>
          </p:cNvSpPr>
          <p:nvPr>
            <p:ph idx="1"/>
          </p:nvPr>
        </p:nvSpPr>
        <p:spPr/>
        <p:txBody>
          <a:bodyPr>
            <a:normAutofit/>
          </a:bodyPr>
          <a:lstStyle/>
          <a:p>
            <a:r>
              <a:rPr lang="en-US" dirty="0"/>
              <a:t>Alternatively same pathogen can be inoculated into a cell culture system. </a:t>
            </a:r>
          </a:p>
          <a:p>
            <a:r>
              <a:rPr lang="en-US" dirty="0"/>
              <a:t>Cultured cells are observed to determine how many have been infected </a:t>
            </a:r>
          </a:p>
          <a:p>
            <a:r>
              <a:rPr lang="en-US" dirty="0"/>
              <a:t>Or obtain a bleed from animal and titer how much pathogen is present (and then compared it to how much was inoculated). </a:t>
            </a:r>
          </a:p>
        </p:txBody>
      </p:sp>
    </p:spTree>
    <p:extLst>
      <p:ext uri="{BB962C8B-B14F-4D97-AF65-F5344CB8AC3E}">
        <p14:creationId xmlns:p14="http://schemas.microsoft.com/office/powerpoint/2010/main" val="20346459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p:spPr>
        <p:txBody>
          <a:bodyPr/>
          <a:lstStyle/>
          <a:p>
            <a:r>
              <a:rPr lang="en-US" dirty="0"/>
              <a:t>Testing in-vivo potency</a:t>
            </a:r>
          </a:p>
        </p:txBody>
      </p:sp>
      <p:sp>
        <p:nvSpPr>
          <p:cNvPr id="3" name="Content Placeholder 2"/>
          <p:cNvSpPr>
            <a:spLocks noGrp="1"/>
          </p:cNvSpPr>
          <p:nvPr>
            <p:ph idx="1"/>
          </p:nvPr>
        </p:nvSpPr>
        <p:spPr/>
        <p:txBody>
          <a:bodyPr/>
          <a:lstStyle/>
          <a:p>
            <a:pPr algn="just"/>
            <a:r>
              <a:rPr lang="en-US" dirty="0"/>
              <a:t>Potency assay is one of the main methods used for assuring </a:t>
            </a:r>
            <a:r>
              <a:rPr lang="en-US" dirty="0" smtClean="0"/>
              <a:t>the quality </a:t>
            </a:r>
            <a:r>
              <a:rPr lang="en-US" dirty="0"/>
              <a:t>of vaccine which is based on the measurement of one </a:t>
            </a:r>
            <a:r>
              <a:rPr lang="en-US" dirty="0" smtClean="0"/>
              <a:t>or several </a:t>
            </a:r>
            <a:r>
              <a:rPr lang="en-US" dirty="0"/>
              <a:t>parameters that have been shown to be related </a:t>
            </a:r>
            <a:r>
              <a:rPr lang="en-US" dirty="0" smtClean="0"/>
              <a:t>directly or </a:t>
            </a:r>
            <a:r>
              <a:rPr lang="en-US" dirty="0"/>
              <a:t>indirectly with product efficacy (the ability to produce </a:t>
            </a:r>
            <a:r>
              <a:rPr lang="en-US" dirty="0" smtClean="0"/>
              <a:t>an effective </a:t>
            </a:r>
            <a:r>
              <a:rPr lang="en-US" dirty="0"/>
              <a:t>level of protection in the target species)</a:t>
            </a:r>
          </a:p>
        </p:txBody>
      </p:sp>
    </p:spTree>
    <p:extLst>
      <p:ext uri="{BB962C8B-B14F-4D97-AF65-F5344CB8AC3E}">
        <p14:creationId xmlns:p14="http://schemas.microsoft.com/office/powerpoint/2010/main" val="29279632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5144"/>
            <a:ext cx="7886700" cy="1088570"/>
          </a:xfrm>
          <a:solidFill>
            <a:schemeClr val="accent4"/>
          </a:solidFill>
        </p:spPr>
        <p:txBody>
          <a:bodyPr/>
          <a:lstStyle/>
          <a:p>
            <a:r>
              <a:rPr lang="en-US" dirty="0"/>
              <a:t>Testing </a:t>
            </a:r>
            <a:r>
              <a:rPr lang="en-US" dirty="0" smtClean="0"/>
              <a:t> </a:t>
            </a:r>
            <a:r>
              <a:rPr lang="en-US" dirty="0"/>
              <a:t>potency</a:t>
            </a:r>
          </a:p>
        </p:txBody>
      </p:sp>
      <p:sp>
        <p:nvSpPr>
          <p:cNvPr id="3" name="Content Placeholder 2"/>
          <p:cNvSpPr>
            <a:spLocks noGrp="1"/>
          </p:cNvSpPr>
          <p:nvPr>
            <p:ph idx="1"/>
          </p:nvPr>
        </p:nvSpPr>
        <p:spPr>
          <a:xfrm>
            <a:off x="628650" y="1393371"/>
            <a:ext cx="7886700" cy="4783592"/>
          </a:xfrm>
        </p:spPr>
        <p:txBody>
          <a:bodyPr>
            <a:noAutofit/>
          </a:bodyPr>
          <a:lstStyle/>
          <a:p>
            <a:pPr algn="just"/>
            <a:r>
              <a:rPr lang="en-US" sz="2400" dirty="0"/>
              <a:t>The main types of potency tests performed by </a:t>
            </a:r>
            <a:r>
              <a:rPr lang="en-US" sz="2400" dirty="0" smtClean="0"/>
              <a:t>vaccine manufacturers </a:t>
            </a:r>
            <a:r>
              <a:rPr lang="en-US" sz="2400" dirty="0"/>
              <a:t>includes </a:t>
            </a:r>
            <a:r>
              <a:rPr lang="en-US" sz="2400" i="1" dirty="0">
                <a:solidFill>
                  <a:srgbClr val="FF0000"/>
                </a:solidFill>
              </a:rPr>
              <a:t>in-vitro </a:t>
            </a:r>
            <a:r>
              <a:rPr lang="en-US" sz="2400" dirty="0">
                <a:solidFill>
                  <a:srgbClr val="FF0000"/>
                </a:solidFill>
              </a:rPr>
              <a:t>titration of live organisms</a:t>
            </a:r>
            <a:r>
              <a:rPr lang="en-US" sz="2400" dirty="0" smtClean="0">
                <a:solidFill>
                  <a:srgbClr val="FF0000"/>
                </a:solidFill>
              </a:rPr>
              <a:t>), enzyme-linked </a:t>
            </a:r>
            <a:r>
              <a:rPr lang="en-US" sz="2400" dirty="0" err="1">
                <a:solidFill>
                  <a:srgbClr val="FF0000"/>
                </a:solidFill>
              </a:rPr>
              <a:t>immunosorbent</a:t>
            </a:r>
            <a:r>
              <a:rPr lang="en-US" sz="2400" dirty="0">
                <a:solidFill>
                  <a:srgbClr val="FF0000"/>
                </a:solidFill>
              </a:rPr>
              <a:t> assays (ELISAs) and </a:t>
            </a:r>
            <a:r>
              <a:rPr lang="en-US" sz="2400" i="1" dirty="0" smtClean="0">
                <a:solidFill>
                  <a:srgbClr val="FF0000"/>
                </a:solidFill>
              </a:rPr>
              <a:t>in-vivo </a:t>
            </a:r>
            <a:r>
              <a:rPr lang="en-US" sz="2400" dirty="0" smtClean="0">
                <a:solidFill>
                  <a:srgbClr val="FF0000"/>
                </a:solidFill>
              </a:rPr>
              <a:t>methods </a:t>
            </a:r>
            <a:r>
              <a:rPr lang="en-US" sz="2400" dirty="0"/>
              <a:t>involving immunization of small laboratory </a:t>
            </a:r>
            <a:r>
              <a:rPr lang="en-US" sz="2400" dirty="0" smtClean="0"/>
              <a:t>animals (e.g</a:t>
            </a:r>
            <a:r>
              <a:rPr lang="en-US" sz="2400" dirty="0"/>
              <a:t>., mice, rats &amp; guinea pigs) followed by challenge with </a:t>
            </a:r>
            <a:r>
              <a:rPr lang="en-US" sz="2400" dirty="0" smtClean="0"/>
              <a:t>a toxin/virus/bacteria </a:t>
            </a:r>
            <a:r>
              <a:rPr lang="en-US" sz="2400" dirty="0"/>
              <a:t>or titration of immune sera to measure </a:t>
            </a:r>
            <a:r>
              <a:rPr lang="en-US" sz="2400" dirty="0" smtClean="0"/>
              <a:t>the antibody </a:t>
            </a:r>
            <a:r>
              <a:rPr lang="en-US" sz="2400" dirty="0"/>
              <a:t>response. </a:t>
            </a:r>
            <a:endParaRPr lang="en-US" sz="2400" dirty="0" smtClean="0"/>
          </a:p>
          <a:p>
            <a:pPr algn="just"/>
            <a:r>
              <a:rPr lang="en-US" sz="2400" dirty="0" smtClean="0"/>
              <a:t>For </a:t>
            </a:r>
            <a:r>
              <a:rPr lang="en-US" sz="2400" dirty="0"/>
              <a:t>live, attenuated vaccines, </a:t>
            </a:r>
            <a:r>
              <a:rPr lang="en-US" sz="2400" i="1" dirty="0" smtClean="0"/>
              <a:t>in-vitro </a:t>
            </a:r>
            <a:r>
              <a:rPr lang="en-US" sz="2400" dirty="0" smtClean="0"/>
              <a:t>potency </a:t>
            </a:r>
            <a:r>
              <a:rPr lang="en-US" sz="2400" dirty="0"/>
              <a:t>assay is mainly used but it is not commonly used </a:t>
            </a:r>
            <a:r>
              <a:rPr lang="en-US" sz="2400" dirty="0" smtClean="0"/>
              <a:t>for inactivated vaccines. </a:t>
            </a:r>
            <a:r>
              <a:rPr lang="en-US" sz="2400" dirty="0"/>
              <a:t>Since, production of vaccine occurs </a:t>
            </a:r>
            <a:r>
              <a:rPr lang="en-US" sz="2400" dirty="0" smtClean="0"/>
              <a:t>in batches</a:t>
            </a:r>
            <a:r>
              <a:rPr lang="en-US" sz="2400" dirty="0"/>
              <a:t>, there is an obviousness of variation in </a:t>
            </a:r>
            <a:r>
              <a:rPr lang="en-US" sz="2400" dirty="0" smtClean="0"/>
              <a:t>their characteristics </a:t>
            </a:r>
            <a:r>
              <a:rPr lang="en-US" sz="2400" dirty="0"/>
              <a:t>if strict controls are not ensured. Therefore, </a:t>
            </a:r>
            <a:r>
              <a:rPr lang="en-US" sz="2400" dirty="0" smtClean="0"/>
              <a:t>all the </a:t>
            </a:r>
            <a:r>
              <a:rPr lang="en-US" sz="2400" dirty="0"/>
              <a:t>manufacturer and regulatory bodies has duty to </a:t>
            </a:r>
            <a:r>
              <a:rPr lang="en-US" sz="2400" dirty="0" smtClean="0"/>
              <a:t>formulate quality </a:t>
            </a:r>
            <a:r>
              <a:rPr lang="en-US" sz="2400" dirty="0"/>
              <a:t>procedures for potency testing using various </a:t>
            </a:r>
            <a:r>
              <a:rPr lang="en-US" sz="2400" i="1" dirty="0"/>
              <a:t>in-vivo </a:t>
            </a:r>
            <a:r>
              <a:rPr lang="en-US" sz="2400" dirty="0" smtClean="0"/>
              <a:t>or </a:t>
            </a:r>
            <a:r>
              <a:rPr lang="en-US" sz="2400" i="1" dirty="0" smtClean="0"/>
              <a:t>in-vitro </a:t>
            </a:r>
            <a:r>
              <a:rPr lang="en-US" sz="2400" dirty="0"/>
              <a:t>assays.</a:t>
            </a:r>
          </a:p>
        </p:txBody>
      </p:sp>
    </p:spTree>
    <p:extLst>
      <p:ext uri="{BB962C8B-B14F-4D97-AF65-F5344CB8AC3E}">
        <p14:creationId xmlns:p14="http://schemas.microsoft.com/office/powerpoint/2010/main" val="39419676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B6C577A-2312-4552-B334-1E0919B5033D}"/>
              </a:ext>
            </a:extLst>
          </p:cNvPr>
          <p:cNvSpPr>
            <a:spLocks noGrp="1"/>
          </p:cNvSpPr>
          <p:nvPr>
            <p:ph type="title"/>
          </p:nvPr>
        </p:nvSpPr>
        <p:spPr>
          <a:solidFill>
            <a:schemeClr val="accent4"/>
          </a:solidFill>
        </p:spPr>
        <p:txBody>
          <a:bodyPr/>
          <a:lstStyle/>
          <a:p>
            <a:r>
              <a:rPr lang="en-US" dirty="0" smtClean="0"/>
              <a:t>Testing </a:t>
            </a:r>
            <a:r>
              <a:rPr lang="en-US" dirty="0"/>
              <a:t>potency</a:t>
            </a:r>
          </a:p>
        </p:txBody>
      </p:sp>
      <p:sp>
        <p:nvSpPr>
          <p:cNvPr id="3" name="Content Placeholder 2">
            <a:extLst>
              <a:ext uri="{FF2B5EF4-FFF2-40B4-BE49-F238E27FC236}">
                <a16:creationId xmlns="" xmlns:a16="http://schemas.microsoft.com/office/drawing/2014/main" id="{0DC2CBF3-E07E-497C-B1C8-C13E5B06C74A}"/>
              </a:ext>
            </a:extLst>
          </p:cNvPr>
          <p:cNvSpPr>
            <a:spLocks noGrp="1"/>
          </p:cNvSpPr>
          <p:nvPr>
            <p:ph idx="1"/>
          </p:nvPr>
        </p:nvSpPr>
        <p:spPr/>
        <p:txBody>
          <a:bodyPr>
            <a:normAutofit/>
          </a:bodyPr>
          <a:lstStyle/>
          <a:p>
            <a:pPr algn="just"/>
            <a:r>
              <a:rPr lang="en-US" dirty="0"/>
              <a:t>Testing in-vivo potency/efficacy/assay or virus content of vaccine to ensure that vaccinated vaccine recipient receives enough virus to induce a protective immunity.</a:t>
            </a:r>
          </a:p>
          <a:p>
            <a:pPr algn="just"/>
            <a:r>
              <a:rPr lang="en-US" dirty="0"/>
              <a:t>Potency is quantitative measure of biological activity</a:t>
            </a:r>
          </a:p>
          <a:p>
            <a:pPr algn="just"/>
            <a:r>
              <a:rPr lang="en-US" dirty="0"/>
              <a:t>Virus content/load is a measure of amount of infective disease virus in vaccine.</a:t>
            </a:r>
          </a:p>
          <a:p>
            <a:pPr algn="just"/>
            <a:r>
              <a:rPr lang="en-US" dirty="0"/>
              <a:t>In this test, infectivity </a:t>
            </a:r>
            <a:r>
              <a:rPr lang="en-US" dirty="0" err="1"/>
              <a:t>titre</a:t>
            </a:r>
            <a:r>
              <a:rPr lang="en-US" dirty="0"/>
              <a:t> of vaccine is measured</a:t>
            </a:r>
          </a:p>
          <a:p>
            <a:endParaRPr lang="en-US" dirty="0"/>
          </a:p>
        </p:txBody>
      </p:sp>
    </p:spTree>
    <p:extLst>
      <p:ext uri="{BB962C8B-B14F-4D97-AF65-F5344CB8AC3E}">
        <p14:creationId xmlns:p14="http://schemas.microsoft.com/office/powerpoint/2010/main" val="12088135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DAB081-24FC-4785-92A6-B3A0CE81CB2A}"/>
              </a:ext>
            </a:extLst>
          </p:cNvPr>
          <p:cNvSpPr>
            <a:spLocks noGrp="1"/>
          </p:cNvSpPr>
          <p:nvPr>
            <p:ph type="title"/>
          </p:nvPr>
        </p:nvSpPr>
        <p:spPr>
          <a:solidFill>
            <a:schemeClr val="accent4"/>
          </a:solidFill>
        </p:spPr>
        <p:txBody>
          <a:bodyPr/>
          <a:lstStyle/>
          <a:p>
            <a:r>
              <a:rPr lang="en-US" dirty="0" smtClean="0"/>
              <a:t>Testing </a:t>
            </a:r>
            <a:r>
              <a:rPr lang="en-US" dirty="0"/>
              <a:t>in-vivo potency</a:t>
            </a:r>
          </a:p>
        </p:txBody>
      </p:sp>
      <p:sp>
        <p:nvSpPr>
          <p:cNvPr id="3" name="Content Placeholder 2">
            <a:extLst>
              <a:ext uri="{FF2B5EF4-FFF2-40B4-BE49-F238E27FC236}">
                <a16:creationId xmlns="" xmlns:a16="http://schemas.microsoft.com/office/drawing/2014/main" id="{CA75DACA-459D-413E-8F39-D25095DA6867}"/>
              </a:ext>
            </a:extLst>
          </p:cNvPr>
          <p:cNvSpPr>
            <a:spLocks noGrp="1"/>
          </p:cNvSpPr>
          <p:nvPr>
            <p:ph idx="1"/>
          </p:nvPr>
        </p:nvSpPr>
        <p:spPr/>
        <p:txBody>
          <a:bodyPr>
            <a:normAutofit lnSpcReduction="10000"/>
          </a:bodyPr>
          <a:lstStyle/>
          <a:p>
            <a:pPr algn="just"/>
            <a:r>
              <a:rPr lang="en-US" dirty="0"/>
              <a:t>For killed bacteria/virus vaccine, potency assay is performed using animals</a:t>
            </a:r>
          </a:p>
          <a:p>
            <a:pPr algn="just"/>
            <a:r>
              <a:rPr lang="en-US" dirty="0"/>
              <a:t>Potency of test vaccine may be expressed as a percentage of potency of standard vaccine.</a:t>
            </a:r>
          </a:p>
          <a:p>
            <a:pPr algn="just"/>
            <a:r>
              <a:rPr lang="en-US" dirty="0"/>
              <a:t>Amount of vaccine required to protect animals from a defined challenge dose of pathogen is compared with the amount of a standard vaccines that is required to provide same protection</a:t>
            </a:r>
          </a:p>
          <a:p>
            <a:pPr algn="just"/>
            <a:r>
              <a:rPr lang="en-US" dirty="0"/>
              <a:t>Number of survivors in each group is used to calculate potency of test vaccine relative to the potency of standard vaccine by statistical method</a:t>
            </a:r>
          </a:p>
        </p:txBody>
      </p:sp>
    </p:spTree>
    <p:extLst>
      <p:ext uri="{BB962C8B-B14F-4D97-AF65-F5344CB8AC3E}">
        <p14:creationId xmlns:p14="http://schemas.microsoft.com/office/powerpoint/2010/main" val="2963972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BF4F4E-6663-45E4-AC5B-CDE59B9C8BE3}"/>
              </a:ext>
            </a:extLst>
          </p:cNvPr>
          <p:cNvSpPr>
            <a:spLocks noGrp="1"/>
          </p:cNvSpPr>
          <p:nvPr>
            <p:ph type="title"/>
          </p:nvPr>
        </p:nvSpPr>
        <p:spPr>
          <a:solidFill>
            <a:schemeClr val="accent4"/>
          </a:solidFill>
        </p:spPr>
        <p:txBody>
          <a:bodyPr/>
          <a:lstStyle/>
          <a:p>
            <a:r>
              <a:rPr lang="en-US" dirty="0" smtClean="0"/>
              <a:t>Testing </a:t>
            </a:r>
            <a:r>
              <a:rPr lang="en-US" dirty="0"/>
              <a:t>in-vivo potency</a:t>
            </a:r>
          </a:p>
        </p:txBody>
      </p:sp>
      <p:sp>
        <p:nvSpPr>
          <p:cNvPr id="3" name="Content Placeholder 2">
            <a:extLst>
              <a:ext uri="{FF2B5EF4-FFF2-40B4-BE49-F238E27FC236}">
                <a16:creationId xmlns="" xmlns:a16="http://schemas.microsoft.com/office/drawing/2014/main" id="{94E6855A-51F6-4C0A-9723-E4F49EDFFA4F}"/>
              </a:ext>
            </a:extLst>
          </p:cNvPr>
          <p:cNvSpPr>
            <a:spLocks noGrp="1"/>
          </p:cNvSpPr>
          <p:nvPr>
            <p:ph idx="1"/>
          </p:nvPr>
        </p:nvSpPr>
        <p:spPr/>
        <p:txBody>
          <a:bodyPr>
            <a:normAutofit lnSpcReduction="10000"/>
          </a:bodyPr>
          <a:lstStyle/>
          <a:p>
            <a:pPr algn="just"/>
            <a:r>
              <a:rPr lang="en-US" altLang="en-US" dirty="0">
                <a:cs typeface="Arial" panose="020B0604020202020204" pitchFamily="34" charset="0"/>
              </a:rPr>
              <a:t>Test animals are </a:t>
            </a:r>
            <a:r>
              <a:rPr lang="en-US" altLang="en-US" dirty="0" smtClean="0">
                <a:cs typeface="Arial" panose="020B0604020202020204" pitchFamily="34" charset="0"/>
              </a:rPr>
              <a:t>divided </a:t>
            </a:r>
            <a:r>
              <a:rPr lang="en-US" altLang="en-US" dirty="0">
                <a:cs typeface="Arial" panose="020B0604020202020204" pitchFamily="34" charset="0"/>
              </a:rPr>
              <a:t>into two groups of 8-10 animals per group and housed separately</a:t>
            </a:r>
          </a:p>
          <a:p>
            <a:pPr algn="just"/>
            <a:r>
              <a:rPr lang="en-US" altLang="en-US" dirty="0">
                <a:solidFill>
                  <a:srgbClr val="000000"/>
                </a:solidFill>
                <a:cs typeface="Arial" panose="020B0604020202020204" pitchFamily="34" charset="0"/>
              </a:rPr>
              <a:t>One group of animals (</a:t>
            </a:r>
            <a:r>
              <a:rPr lang="en-US" dirty="0"/>
              <a:t>adult mice, suckling mice and guinea-pigs, control eggs</a:t>
            </a:r>
            <a:r>
              <a:rPr lang="en-US" altLang="en-US" dirty="0">
                <a:solidFill>
                  <a:srgbClr val="000000"/>
                </a:solidFill>
                <a:cs typeface="Arial" panose="020B0604020202020204" pitchFamily="34" charset="0"/>
              </a:rPr>
              <a:t>) is vaccinated.</a:t>
            </a:r>
          </a:p>
          <a:p>
            <a:pPr lvl="1" algn="just"/>
            <a:r>
              <a:rPr lang="en-US" altLang="en-US" sz="2800" dirty="0">
                <a:cs typeface="Arial" panose="020B0604020202020204" pitchFamily="34" charset="0"/>
              </a:rPr>
              <a:t>Other group remained unvaccinated to act as control group</a:t>
            </a:r>
          </a:p>
          <a:p>
            <a:pPr algn="just"/>
            <a:r>
              <a:rPr lang="en-US" altLang="en-US" dirty="0">
                <a:cs typeface="Arial" panose="020B0604020202020204" pitchFamily="34" charset="0"/>
              </a:rPr>
              <a:t>Serum of animals from both groups is collected two weeks after vaccination</a:t>
            </a:r>
            <a:endParaRPr lang="en-US" dirty="0"/>
          </a:p>
          <a:p>
            <a:pPr algn="just"/>
            <a:r>
              <a:rPr lang="en-US" altLang="en-US" dirty="0">
                <a:solidFill>
                  <a:srgbClr val="000000"/>
                </a:solidFill>
                <a:cs typeface="Arial" panose="020B0604020202020204" pitchFamily="34" charset="0"/>
              </a:rPr>
              <a:t>Antibody response of animals to vaccine is measured</a:t>
            </a:r>
          </a:p>
        </p:txBody>
      </p:sp>
    </p:spTree>
    <p:extLst>
      <p:ext uri="{BB962C8B-B14F-4D97-AF65-F5344CB8AC3E}">
        <p14:creationId xmlns:p14="http://schemas.microsoft.com/office/powerpoint/2010/main" val="3889213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6F2EC7-57BD-4D77-A2E6-4AC14F122728}"/>
              </a:ext>
            </a:extLst>
          </p:cNvPr>
          <p:cNvSpPr>
            <a:spLocks noGrp="1"/>
          </p:cNvSpPr>
          <p:nvPr>
            <p:ph type="title"/>
          </p:nvPr>
        </p:nvSpPr>
        <p:spPr>
          <a:solidFill>
            <a:schemeClr val="accent4"/>
          </a:solidFill>
        </p:spPr>
        <p:txBody>
          <a:bodyPr/>
          <a:lstStyle/>
          <a:p>
            <a:r>
              <a:rPr lang="en-US" dirty="0" smtClean="0"/>
              <a:t> </a:t>
            </a:r>
            <a:r>
              <a:rPr lang="en-US" dirty="0"/>
              <a:t>Testing in-vivo potency</a:t>
            </a:r>
          </a:p>
        </p:txBody>
      </p:sp>
      <p:sp>
        <p:nvSpPr>
          <p:cNvPr id="3" name="Content Placeholder 2">
            <a:extLst>
              <a:ext uri="{FF2B5EF4-FFF2-40B4-BE49-F238E27FC236}">
                <a16:creationId xmlns="" xmlns:a16="http://schemas.microsoft.com/office/drawing/2014/main" id="{4CC6BF38-A3ED-490B-9D00-AD78D1650C4A}"/>
              </a:ext>
            </a:extLst>
          </p:cNvPr>
          <p:cNvSpPr>
            <a:spLocks noGrp="1"/>
          </p:cNvSpPr>
          <p:nvPr>
            <p:ph idx="1"/>
          </p:nvPr>
        </p:nvSpPr>
        <p:spPr/>
        <p:txBody>
          <a:bodyPr>
            <a:normAutofit fontScale="92500" lnSpcReduction="20000"/>
          </a:bodyPr>
          <a:lstStyle/>
          <a:p>
            <a:r>
              <a:rPr lang="en-US" altLang="en-US" sz="3000" dirty="0">
                <a:solidFill>
                  <a:srgbClr val="000000"/>
                </a:solidFill>
                <a:cs typeface="Arial" panose="020B0604020202020204" pitchFamily="34" charset="0"/>
              </a:rPr>
              <a:t>Serum is tested for presence of antibodies to disease virus.</a:t>
            </a:r>
          </a:p>
          <a:p>
            <a:r>
              <a:rPr lang="en-US" altLang="en-US" sz="3000" dirty="0">
                <a:solidFill>
                  <a:srgbClr val="000000"/>
                </a:solidFill>
                <a:cs typeface="Arial" panose="020B0604020202020204" pitchFamily="34" charset="0"/>
              </a:rPr>
              <a:t>An adequate antibody response to vaccine can be measured in two ways:</a:t>
            </a:r>
          </a:p>
          <a:p>
            <a:pPr lvl="1"/>
            <a:r>
              <a:rPr lang="en-US" altLang="en-US" sz="3000" dirty="0">
                <a:solidFill>
                  <a:schemeClr val="accent5"/>
                </a:solidFill>
                <a:cs typeface="Arial" panose="020B0604020202020204" pitchFamily="34" charset="0"/>
              </a:rPr>
              <a:t>1. Testing serum collected from vaccinated animal (serological test) for level of antibodies </a:t>
            </a:r>
            <a:r>
              <a:rPr lang="en-US" altLang="en-US" sz="3000" dirty="0" err="1">
                <a:solidFill>
                  <a:schemeClr val="accent5"/>
                </a:solidFill>
                <a:cs typeface="Arial" panose="020B0604020202020204" pitchFamily="34" charset="0"/>
              </a:rPr>
              <a:t>titres</a:t>
            </a:r>
            <a:endParaRPr lang="en-US" altLang="en-US" sz="3000" dirty="0">
              <a:solidFill>
                <a:schemeClr val="accent5"/>
              </a:solidFill>
            </a:endParaRPr>
          </a:p>
          <a:p>
            <a:pPr lvl="1"/>
            <a:r>
              <a:rPr lang="en-US" altLang="en-US" sz="3000" dirty="0">
                <a:solidFill>
                  <a:schemeClr val="accent5"/>
                </a:solidFill>
                <a:cs typeface="Arial" panose="020B0604020202020204" pitchFamily="34" charset="0"/>
              </a:rPr>
              <a:t>2. Challenging vaccinated animal with a virulent virus strain of disease under test</a:t>
            </a:r>
          </a:p>
          <a:p>
            <a:r>
              <a:rPr lang="en-US" altLang="en-US" sz="3000" dirty="0">
                <a:solidFill>
                  <a:srgbClr val="000000"/>
                </a:solidFill>
                <a:cs typeface="Arial" panose="020B0604020202020204" pitchFamily="34" charset="0"/>
              </a:rPr>
              <a:t>Method 1 is carried mostly</a:t>
            </a:r>
          </a:p>
          <a:p>
            <a:r>
              <a:rPr lang="en-US" altLang="en-US" sz="3000" dirty="0" err="1">
                <a:solidFill>
                  <a:srgbClr val="000000"/>
                </a:solidFill>
                <a:cs typeface="Arial" panose="020B0604020202020204" pitchFamily="34" charset="0"/>
              </a:rPr>
              <a:t>Titre</a:t>
            </a:r>
            <a:r>
              <a:rPr lang="en-US" altLang="en-US" sz="3000" dirty="0">
                <a:solidFill>
                  <a:srgbClr val="000000"/>
                </a:solidFill>
                <a:cs typeface="Arial" panose="020B0604020202020204" pitchFamily="34" charset="0"/>
              </a:rPr>
              <a:t> level indicates that animal would be protected against disease if challenged in method 2</a:t>
            </a:r>
            <a:endParaRPr lang="en-US" altLang="en-US" sz="3000" dirty="0">
              <a:cs typeface="Arial" panose="020B0604020202020204" pitchFamily="34" charset="0"/>
            </a:endParaRPr>
          </a:p>
          <a:p>
            <a:endParaRPr lang="en-US" dirty="0"/>
          </a:p>
        </p:txBody>
      </p:sp>
    </p:spTree>
    <p:extLst>
      <p:ext uri="{BB962C8B-B14F-4D97-AF65-F5344CB8AC3E}">
        <p14:creationId xmlns:p14="http://schemas.microsoft.com/office/powerpoint/2010/main" val="272832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p:spPr>
        <p:txBody>
          <a:bodyPr/>
          <a:lstStyle/>
          <a:p>
            <a:r>
              <a:rPr lang="en-US" dirty="0" smtClean="0"/>
              <a:t>Vaccines differ from chemical drugs</a:t>
            </a:r>
            <a:endParaRPr lang="en-US" dirty="0"/>
          </a:p>
        </p:txBody>
      </p:sp>
      <p:sp>
        <p:nvSpPr>
          <p:cNvPr id="3" name="Content Placeholder 2"/>
          <p:cNvSpPr>
            <a:spLocks noGrp="1"/>
          </p:cNvSpPr>
          <p:nvPr>
            <p:ph idx="1"/>
          </p:nvPr>
        </p:nvSpPr>
        <p:spPr>
          <a:xfrm>
            <a:off x="280307" y="1698171"/>
            <a:ext cx="7886700" cy="4862286"/>
          </a:xfrm>
        </p:spPr>
        <p:txBody>
          <a:bodyPr>
            <a:normAutofit fontScale="25000" lnSpcReduction="20000"/>
          </a:bodyPr>
          <a:lstStyle/>
          <a:p>
            <a:pPr algn="just">
              <a:lnSpc>
                <a:spcPct val="120000"/>
              </a:lnSpc>
            </a:pPr>
            <a:r>
              <a:rPr lang="en-US" sz="7400" dirty="0" smtClean="0"/>
              <a:t>Vaccines can be easily </a:t>
            </a:r>
            <a:r>
              <a:rPr lang="en-US" sz="7400" dirty="0"/>
              <a:t>distinguished from chemical pharmaceuticals due </a:t>
            </a:r>
            <a:r>
              <a:rPr lang="en-US" sz="7400" dirty="0" smtClean="0"/>
              <a:t>to their </a:t>
            </a:r>
            <a:r>
              <a:rPr lang="en-US" sz="7400" dirty="0"/>
              <a:t>complex physical, chemical and molecular </a:t>
            </a:r>
            <a:r>
              <a:rPr lang="en-US" sz="7400" dirty="0" smtClean="0"/>
              <a:t>compositions</a:t>
            </a:r>
          </a:p>
          <a:p>
            <a:pPr algn="just">
              <a:lnSpc>
                <a:spcPct val="120000"/>
              </a:lnSpc>
            </a:pPr>
            <a:r>
              <a:rPr lang="en-US" sz="7400" dirty="0"/>
              <a:t>Moreover, the inherent variability of living organisms, the potential of contamination coming from starting materials and the environment must require strict control measures to ensure product consistency, safety and efficacy of each batch</a:t>
            </a:r>
            <a:r>
              <a:rPr lang="en-US" sz="7400" dirty="0" smtClean="0"/>
              <a:t>.</a:t>
            </a:r>
          </a:p>
          <a:p>
            <a:pPr algn="just">
              <a:lnSpc>
                <a:spcPct val="120000"/>
              </a:lnSpc>
            </a:pPr>
            <a:r>
              <a:rPr lang="en-US" sz="7400" dirty="0"/>
              <a:t>Not meeting the definition of generics – a specific terminology, </a:t>
            </a:r>
            <a:r>
              <a:rPr lang="en-US" sz="7400" dirty="0" err="1"/>
              <a:t>biosimilar</a:t>
            </a:r>
            <a:r>
              <a:rPr lang="en-US" sz="7400" dirty="0"/>
              <a:t> is used</a:t>
            </a:r>
            <a:r>
              <a:rPr lang="en-US" sz="7400" dirty="0" smtClean="0"/>
              <a:t>.</a:t>
            </a:r>
            <a:r>
              <a:rPr lang="en-US" sz="7400" dirty="0"/>
              <a:t> </a:t>
            </a:r>
            <a:endParaRPr lang="en-US" sz="7400" dirty="0" smtClean="0"/>
          </a:p>
          <a:p>
            <a:pPr algn="just">
              <a:lnSpc>
                <a:spcPct val="120000"/>
              </a:lnSpc>
            </a:pPr>
            <a:r>
              <a:rPr lang="en-US" sz="7400" dirty="0" smtClean="0"/>
              <a:t>Their </a:t>
            </a:r>
            <a:r>
              <a:rPr lang="en-US" sz="7400" dirty="0"/>
              <a:t>characteristics may vary from batch to batch </a:t>
            </a:r>
            <a:r>
              <a:rPr lang="en-US" sz="7400" dirty="0" smtClean="0"/>
              <a:t>therefore, each </a:t>
            </a:r>
            <a:r>
              <a:rPr lang="en-US" sz="7400" dirty="0"/>
              <a:t>batch is considered to be </a:t>
            </a:r>
            <a:r>
              <a:rPr lang="en-US" sz="7400" dirty="0" smtClean="0"/>
              <a:t>unique</a:t>
            </a:r>
          </a:p>
          <a:p>
            <a:r>
              <a:rPr lang="en-US" sz="7400" dirty="0"/>
              <a:t>Test methods needed to characterize products are biological in nature</a:t>
            </a:r>
          </a:p>
          <a:p>
            <a:pPr lvl="1"/>
            <a:r>
              <a:rPr lang="en-US" sz="6400" dirty="0"/>
              <a:t>Bioassays</a:t>
            </a:r>
          </a:p>
          <a:p>
            <a:pPr lvl="1"/>
            <a:r>
              <a:rPr lang="en-US" sz="6400" dirty="0"/>
              <a:t>Potency (activity)</a:t>
            </a:r>
          </a:p>
          <a:p>
            <a:pPr lvl="1"/>
            <a:r>
              <a:rPr lang="en-US" sz="6400" dirty="0"/>
              <a:t>Immunogenicity</a:t>
            </a:r>
          </a:p>
          <a:p>
            <a:pPr lvl="1"/>
            <a:r>
              <a:rPr lang="en-US" sz="6400" dirty="0"/>
              <a:t>Safety</a:t>
            </a:r>
          </a:p>
          <a:p>
            <a:pPr algn="just">
              <a:lnSpc>
                <a:spcPct val="120000"/>
              </a:lnSpc>
            </a:pPr>
            <a:endParaRPr lang="en-US" dirty="0" smtClean="0"/>
          </a:p>
          <a:p>
            <a:pPr algn="just">
              <a:lnSpc>
                <a:spcPct val="120000"/>
              </a:lnSpc>
            </a:pPr>
            <a:endParaRPr lang="en-US" dirty="0"/>
          </a:p>
          <a:p>
            <a:pPr marL="0" indent="0" algn="just">
              <a:lnSpc>
                <a:spcPct val="120000"/>
              </a:lnSpc>
              <a:buNone/>
            </a:pPr>
            <a:r>
              <a:rPr lang="en-US" dirty="0"/>
              <a:t>. </a:t>
            </a:r>
          </a:p>
        </p:txBody>
      </p:sp>
    </p:spTree>
    <p:extLst>
      <p:ext uri="{BB962C8B-B14F-4D97-AF65-F5344CB8AC3E}">
        <p14:creationId xmlns:p14="http://schemas.microsoft.com/office/powerpoint/2010/main" val="40472857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3BC8C9-4EAE-4E1B-A277-28B8467B0DD5}"/>
              </a:ext>
            </a:extLst>
          </p:cNvPr>
          <p:cNvSpPr>
            <a:spLocks noGrp="1"/>
          </p:cNvSpPr>
          <p:nvPr>
            <p:ph type="title"/>
          </p:nvPr>
        </p:nvSpPr>
        <p:spPr>
          <a:xfrm>
            <a:off x="628650" y="343093"/>
            <a:ext cx="7886700" cy="1325563"/>
          </a:xfrm>
          <a:solidFill>
            <a:schemeClr val="accent4"/>
          </a:solidFill>
        </p:spPr>
        <p:txBody>
          <a:bodyPr/>
          <a:lstStyle/>
          <a:p>
            <a:r>
              <a:rPr lang="en-US" dirty="0" smtClean="0"/>
              <a:t>Testing </a:t>
            </a:r>
            <a:r>
              <a:rPr lang="en-US" dirty="0"/>
              <a:t>in-vivo </a:t>
            </a:r>
            <a:r>
              <a:rPr lang="en-US" dirty="0" smtClean="0"/>
              <a:t>potency by challenge studies</a:t>
            </a:r>
            <a:endParaRPr lang="en-US" dirty="0"/>
          </a:p>
        </p:txBody>
      </p:sp>
      <p:sp>
        <p:nvSpPr>
          <p:cNvPr id="3" name="Content Placeholder 2">
            <a:extLst>
              <a:ext uri="{FF2B5EF4-FFF2-40B4-BE49-F238E27FC236}">
                <a16:creationId xmlns="" xmlns:a16="http://schemas.microsoft.com/office/drawing/2014/main" id="{E2A9D783-0ACA-4FCA-8B69-68F15326A895}"/>
              </a:ext>
            </a:extLst>
          </p:cNvPr>
          <p:cNvSpPr>
            <a:spLocks noGrp="1"/>
          </p:cNvSpPr>
          <p:nvPr>
            <p:ph idx="1"/>
          </p:nvPr>
        </p:nvSpPr>
        <p:spPr/>
        <p:txBody>
          <a:bodyPr>
            <a:normAutofit fontScale="92500" lnSpcReduction="10000"/>
          </a:bodyPr>
          <a:lstStyle/>
          <a:p>
            <a:pPr algn="just"/>
            <a:r>
              <a:rPr lang="en-US" altLang="en-US" sz="2400" dirty="0">
                <a:solidFill>
                  <a:srgbClr val="000000"/>
                </a:solidFill>
                <a:latin typeface="Arial" panose="020B0604020202020204" pitchFamily="34" charset="0"/>
                <a:cs typeface="Arial" panose="020B0604020202020204" pitchFamily="34" charset="0"/>
              </a:rPr>
              <a:t>Further testing of efficacy of vaccine may be carried out by challenging </a:t>
            </a:r>
            <a:r>
              <a:rPr lang="en-US" altLang="en-US" sz="2400" dirty="0" smtClean="0">
                <a:solidFill>
                  <a:srgbClr val="000000"/>
                </a:solidFill>
                <a:latin typeface="Arial" panose="020B0604020202020204" pitchFamily="34" charset="0"/>
                <a:cs typeface="Arial" panose="020B0604020202020204" pitchFamily="34" charset="0"/>
              </a:rPr>
              <a:t>vaccinated and un-vaccinated (control) groups </a:t>
            </a:r>
            <a:r>
              <a:rPr lang="en-US" altLang="en-US" sz="2400" dirty="0">
                <a:solidFill>
                  <a:srgbClr val="000000"/>
                </a:solidFill>
                <a:latin typeface="Arial" panose="020B0604020202020204" pitchFamily="34" charset="0"/>
                <a:cs typeface="Arial" panose="020B0604020202020204" pitchFamily="34" charset="0"/>
              </a:rPr>
              <a:t>of animals with virulent disease virus</a:t>
            </a:r>
          </a:p>
          <a:p>
            <a:pPr algn="just"/>
            <a:r>
              <a:rPr lang="en-US" altLang="en-US" sz="2400" dirty="0">
                <a:latin typeface="Arial" panose="020B0604020202020204" pitchFamily="34" charset="0"/>
                <a:cs typeface="Arial" panose="020B0604020202020204" pitchFamily="34" charset="0"/>
              </a:rPr>
              <a:t>Implement reasonable biosecurity measures to minimize the risk of uncontrolled introduction of disease virus to either of the groups</a:t>
            </a:r>
          </a:p>
          <a:p>
            <a:pPr algn="just"/>
            <a:r>
              <a:rPr lang="en-US" altLang="en-US" sz="2600" dirty="0">
                <a:latin typeface="Arial" panose="020B0604020202020204" pitchFamily="34" charset="0"/>
                <a:cs typeface="Arial" panose="020B0604020202020204" pitchFamily="34" charset="0"/>
              </a:rPr>
              <a:t>The treatment group receives one vaccine dose per animal</a:t>
            </a:r>
          </a:p>
          <a:p>
            <a:pPr algn="just"/>
            <a:r>
              <a:rPr lang="en-US" altLang="en-US" sz="2600" dirty="0">
                <a:latin typeface="Arial" panose="020B0604020202020204" pitchFamily="34" charset="0"/>
                <a:cs typeface="Arial" panose="020B0604020202020204" pitchFamily="34" charset="0"/>
              </a:rPr>
              <a:t>Bleed both groups at weekly intervals</a:t>
            </a:r>
          </a:p>
          <a:p>
            <a:pPr algn="just"/>
            <a:r>
              <a:rPr lang="en-US" altLang="en-US" sz="2600" dirty="0">
                <a:latin typeface="Arial" panose="020B0604020202020204" pitchFamily="34" charset="0"/>
                <a:cs typeface="Arial" panose="020B0604020202020204" pitchFamily="34" charset="0"/>
              </a:rPr>
              <a:t>Test serum to measure the antibody response to vaccination and to indicate levels of protection </a:t>
            </a:r>
            <a:r>
              <a:rPr lang="en-US" altLang="en-US" sz="2600" dirty="0">
                <a:solidFill>
                  <a:schemeClr val="accent5"/>
                </a:solidFill>
                <a:latin typeface="Arial" panose="020B0604020202020204" pitchFamily="34" charset="0"/>
                <a:cs typeface="Arial" panose="020B0604020202020204" pitchFamily="34" charset="0"/>
              </a:rPr>
              <a:t>after </a:t>
            </a:r>
            <a:r>
              <a:rPr lang="en-US" altLang="en-US" sz="2600" b="1" dirty="0">
                <a:solidFill>
                  <a:schemeClr val="accent5"/>
                </a:solidFill>
                <a:latin typeface="Arial" panose="020B0604020202020204" pitchFamily="34" charset="0"/>
                <a:cs typeface="Arial" panose="020B0604020202020204" pitchFamily="34" charset="0"/>
              </a:rPr>
              <a:t>2 to 3 weeks of vaccination</a:t>
            </a:r>
            <a:endParaRPr lang="en-US" sz="2600" dirty="0">
              <a:solidFill>
                <a:schemeClr val="accent5"/>
              </a:solidFill>
            </a:endParaRPr>
          </a:p>
        </p:txBody>
      </p:sp>
    </p:spTree>
    <p:extLst>
      <p:ext uri="{BB962C8B-B14F-4D97-AF65-F5344CB8AC3E}">
        <p14:creationId xmlns:p14="http://schemas.microsoft.com/office/powerpoint/2010/main" val="15264359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805938-8CA7-4725-A0B0-D6FC457880EE}"/>
              </a:ext>
            </a:extLst>
          </p:cNvPr>
          <p:cNvSpPr>
            <a:spLocks noGrp="1"/>
          </p:cNvSpPr>
          <p:nvPr>
            <p:ph type="title"/>
          </p:nvPr>
        </p:nvSpPr>
        <p:spPr>
          <a:solidFill>
            <a:schemeClr val="accent4"/>
          </a:solidFill>
        </p:spPr>
        <p:txBody>
          <a:bodyPr/>
          <a:lstStyle/>
          <a:p>
            <a:r>
              <a:rPr lang="en-US" dirty="0"/>
              <a:t>T</a:t>
            </a:r>
            <a:r>
              <a:rPr lang="en-US" dirty="0" smtClean="0"/>
              <a:t>esting </a:t>
            </a:r>
            <a:r>
              <a:rPr lang="en-US" dirty="0"/>
              <a:t>in-vivo potency</a:t>
            </a:r>
          </a:p>
        </p:txBody>
      </p:sp>
      <p:sp>
        <p:nvSpPr>
          <p:cNvPr id="3" name="Content Placeholder 2">
            <a:extLst>
              <a:ext uri="{FF2B5EF4-FFF2-40B4-BE49-F238E27FC236}">
                <a16:creationId xmlns="" xmlns:a16="http://schemas.microsoft.com/office/drawing/2014/main" id="{98F78A37-4A97-4D43-9FE4-5CA9015A4290}"/>
              </a:ext>
            </a:extLst>
          </p:cNvPr>
          <p:cNvSpPr>
            <a:spLocks noGrp="1"/>
          </p:cNvSpPr>
          <p:nvPr>
            <p:ph idx="1"/>
          </p:nvPr>
        </p:nvSpPr>
        <p:spPr/>
        <p:txBody>
          <a:bodyPr/>
          <a:lstStyle/>
          <a:p>
            <a:pPr algn="just"/>
            <a:r>
              <a:rPr lang="en-US" altLang="en-US" dirty="0">
                <a:cs typeface="Arial" panose="020B0604020202020204" pitchFamily="34" charset="0"/>
              </a:rPr>
              <a:t>Make daily observations of the animal/chickens and record the results</a:t>
            </a:r>
          </a:p>
          <a:p>
            <a:pPr algn="just"/>
            <a:r>
              <a:rPr lang="en-US" dirty="0"/>
              <a:t>At least 90 percent of the vaccinated chickens should survive the challenge and show no clinical signs of the Newcastle disease</a:t>
            </a:r>
          </a:p>
          <a:p>
            <a:pPr algn="just"/>
            <a:r>
              <a:rPr lang="en-US" dirty="0"/>
              <a:t>All unvaccinated control chickens should die of disease</a:t>
            </a:r>
          </a:p>
        </p:txBody>
      </p:sp>
    </p:spTree>
    <p:extLst>
      <p:ext uri="{BB962C8B-B14F-4D97-AF65-F5344CB8AC3E}">
        <p14:creationId xmlns:p14="http://schemas.microsoft.com/office/powerpoint/2010/main" val="24162905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935996-5440-44AF-90E0-93B836AED04C}"/>
              </a:ext>
            </a:extLst>
          </p:cNvPr>
          <p:cNvSpPr>
            <a:spLocks noGrp="1"/>
          </p:cNvSpPr>
          <p:nvPr>
            <p:ph type="title"/>
          </p:nvPr>
        </p:nvSpPr>
        <p:spPr>
          <a:solidFill>
            <a:schemeClr val="accent4"/>
          </a:solidFill>
        </p:spPr>
        <p:txBody>
          <a:bodyPr/>
          <a:lstStyle/>
          <a:p>
            <a:r>
              <a:rPr lang="en-US" dirty="0" smtClean="0"/>
              <a:t>Testing </a:t>
            </a:r>
            <a:r>
              <a:rPr lang="en-US" dirty="0"/>
              <a:t>in-vivo potency</a:t>
            </a:r>
          </a:p>
        </p:txBody>
      </p:sp>
      <p:sp>
        <p:nvSpPr>
          <p:cNvPr id="3" name="Content Placeholder 2">
            <a:extLst>
              <a:ext uri="{FF2B5EF4-FFF2-40B4-BE49-F238E27FC236}">
                <a16:creationId xmlns="" xmlns:a16="http://schemas.microsoft.com/office/drawing/2014/main" id="{5EC933B2-74DD-4687-B47A-AE3213F1A2BE}"/>
              </a:ext>
            </a:extLst>
          </p:cNvPr>
          <p:cNvSpPr>
            <a:spLocks noGrp="1"/>
          </p:cNvSpPr>
          <p:nvPr>
            <p:ph idx="1"/>
          </p:nvPr>
        </p:nvSpPr>
        <p:spPr/>
        <p:txBody>
          <a:bodyPr/>
          <a:lstStyle/>
          <a:p>
            <a:pPr algn="just"/>
            <a:r>
              <a:rPr lang="en-US" altLang="en-US" dirty="0">
                <a:cs typeface="Arial" panose="020B0604020202020204" pitchFamily="34" charset="0"/>
              </a:rPr>
              <a:t>Checking serum for antibodies is called serological test</a:t>
            </a:r>
          </a:p>
          <a:p>
            <a:pPr algn="just"/>
            <a:r>
              <a:rPr lang="en-US" dirty="0"/>
              <a:t>Results of biological assays is usually expressed in units of activity calibrated against a reference standard</a:t>
            </a:r>
          </a:p>
          <a:p>
            <a:pPr algn="just"/>
            <a:r>
              <a:rPr lang="en-US" altLang="en-US" dirty="0">
                <a:cs typeface="Arial" panose="020B0604020202020204" pitchFamily="34" charset="0"/>
              </a:rPr>
              <a:t>Match the </a:t>
            </a:r>
            <a:r>
              <a:rPr lang="en-US" altLang="en-US" dirty="0" err="1">
                <a:cs typeface="Arial" panose="020B0604020202020204" pitchFamily="34" charset="0"/>
              </a:rPr>
              <a:t>titres</a:t>
            </a:r>
            <a:r>
              <a:rPr lang="en-US" altLang="en-US" dirty="0">
                <a:cs typeface="Arial" panose="020B0604020202020204" pitchFamily="34" charset="0"/>
              </a:rPr>
              <a:t> with that which is considered protective</a:t>
            </a:r>
            <a:endParaRPr lang="en-US" dirty="0"/>
          </a:p>
        </p:txBody>
      </p:sp>
    </p:spTree>
    <p:extLst>
      <p:ext uri="{BB962C8B-B14F-4D97-AF65-F5344CB8AC3E}">
        <p14:creationId xmlns:p14="http://schemas.microsoft.com/office/powerpoint/2010/main" val="25577371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A7066F-B19D-4DB1-A0F6-547688D420D9}"/>
              </a:ext>
            </a:extLst>
          </p:cNvPr>
          <p:cNvSpPr>
            <a:spLocks noGrp="1"/>
          </p:cNvSpPr>
          <p:nvPr>
            <p:ph type="title"/>
          </p:nvPr>
        </p:nvSpPr>
        <p:spPr>
          <a:solidFill>
            <a:schemeClr val="accent4"/>
          </a:solidFill>
        </p:spPr>
        <p:txBody>
          <a:bodyPr/>
          <a:lstStyle/>
          <a:p>
            <a:r>
              <a:rPr lang="en-US" dirty="0" smtClean="0"/>
              <a:t>Testing </a:t>
            </a:r>
            <a:r>
              <a:rPr lang="en-US" dirty="0"/>
              <a:t>in-vivo potency</a:t>
            </a:r>
          </a:p>
        </p:txBody>
      </p:sp>
      <p:sp>
        <p:nvSpPr>
          <p:cNvPr id="3" name="Content Placeholder 2">
            <a:extLst>
              <a:ext uri="{FF2B5EF4-FFF2-40B4-BE49-F238E27FC236}">
                <a16:creationId xmlns="" xmlns:a16="http://schemas.microsoft.com/office/drawing/2014/main" id="{46027A07-FCB5-4BB3-9550-52D61316B17A}"/>
              </a:ext>
            </a:extLst>
          </p:cNvPr>
          <p:cNvSpPr>
            <a:spLocks noGrp="1"/>
          </p:cNvSpPr>
          <p:nvPr>
            <p:ph idx="1"/>
          </p:nvPr>
        </p:nvSpPr>
        <p:spPr/>
        <p:txBody>
          <a:bodyPr/>
          <a:lstStyle/>
          <a:p>
            <a:pPr algn="just"/>
            <a:r>
              <a:rPr lang="en-US" dirty="0"/>
              <a:t>Vaccine containing live microorganisms are generally tested for potency by determining their content of viable particles</a:t>
            </a:r>
          </a:p>
          <a:p>
            <a:pPr algn="just"/>
            <a:r>
              <a:rPr lang="en-US" dirty="0"/>
              <a:t>Dilutions of vaccine are prepared in media</a:t>
            </a:r>
          </a:p>
          <a:p>
            <a:pPr algn="just"/>
            <a:r>
              <a:rPr lang="en-US" dirty="0"/>
              <a:t>Fixed volumes of diluted vaccines are dropped on to solid media capable of supporting viral/bacterial growth</a:t>
            </a:r>
          </a:p>
          <a:p>
            <a:pPr algn="just"/>
            <a:r>
              <a:rPr lang="en-US" dirty="0"/>
              <a:t>After fortnight, the colonies generated by drops are counted and the live count of undiluted vaccine is calculated.</a:t>
            </a:r>
          </a:p>
        </p:txBody>
      </p:sp>
    </p:spTree>
    <p:extLst>
      <p:ext uri="{BB962C8B-B14F-4D97-AF65-F5344CB8AC3E}">
        <p14:creationId xmlns:p14="http://schemas.microsoft.com/office/powerpoint/2010/main" val="2292248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p:spPr>
        <p:txBody>
          <a:bodyPr/>
          <a:lstStyle/>
          <a:p>
            <a:r>
              <a:rPr lang="en-US" dirty="0" smtClean="0"/>
              <a:t>Testing </a:t>
            </a:r>
            <a:r>
              <a:rPr lang="en-US" dirty="0"/>
              <a:t>pyrogen</a:t>
            </a:r>
          </a:p>
        </p:txBody>
      </p:sp>
      <p:sp>
        <p:nvSpPr>
          <p:cNvPr id="3" name="Content Placeholder 2"/>
          <p:cNvSpPr>
            <a:spLocks noGrp="1"/>
          </p:cNvSpPr>
          <p:nvPr>
            <p:ph idx="1"/>
          </p:nvPr>
        </p:nvSpPr>
        <p:spPr/>
        <p:txBody>
          <a:bodyPr>
            <a:normAutofit fontScale="85000" lnSpcReduction="10000"/>
          </a:bodyPr>
          <a:lstStyle/>
          <a:p>
            <a:r>
              <a:rPr lang="en-US" sz="3300" dirty="0"/>
              <a:t>Endotoxin LAL test</a:t>
            </a:r>
          </a:p>
          <a:p>
            <a:r>
              <a:rPr lang="en-US" sz="3300" dirty="0"/>
              <a:t>Rabbit test</a:t>
            </a:r>
          </a:p>
          <a:p>
            <a:r>
              <a:rPr lang="en-US" sz="3300" dirty="0">
                <a:solidFill>
                  <a:schemeClr val="accent5"/>
                </a:solidFill>
              </a:rPr>
              <a:t>Both methods are limited in products and range of pyrogens which can be detected, e.g., LAL test can only detect endotoxins. </a:t>
            </a:r>
          </a:p>
          <a:p>
            <a:r>
              <a:rPr lang="en-US" sz="3300" dirty="0">
                <a:solidFill>
                  <a:schemeClr val="accent5"/>
                </a:solidFill>
              </a:rPr>
              <a:t>Both also have a high level of animal consumption.</a:t>
            </a:r>
          </a:p>
          <a:p>
            <a:r>
              <a:rPr lang="en-US" sz="3300" dirty="0">
                <a:solidFill>
                  <a:schemeClr val="accent5"/>
                </a:solidFill>
              </a:rPr>
              <a:t>Problematic in testing of products that affect body temperature regulation (e.g., antipyretic drugs and steroids), drugs that cause immunological reactions (e.g., immunoglobulins)</a:t>
            </a:r>
          </a:p>
          <a:p>
            <a:endParaRPr lang="en-US" sz="3300" dirty="0"/>
          </a:p>
        </p:txBody>
      </p:sp>
      <p:pic>
        <p:nvPicPr>
          <p:cNvPr id="4" name="Picture 3">
            <a:extLst>
              <a:ext uri="{FF2B5EF4-FFF2-40B4-BE49-F238E27FC236}">
                <a16:creationId xmlns="" xmlns:a16="http://schemas.microsoft.com/office/drawing/2014/main" id="{F19284EB-C315-444E-82F9-11E93A99CAC8}"/>
              </a:ext>
            </a:extLst>
          </p:cNvPr>
          <p:cNvPicPr>
            <a:picLocks noChangeAspect="1"/>
          </p:cNvPicPr>
          <p:nvPr/>
        </p:nvPicPr>
        <p:blipFill rotWithShape="1">
          <a:blip r:embed="rId2"/>
          <a:srcRect l="56931" t="14001" r="2073" b="2387"/>
          <a:stretch/>
        </p:blipFill>
        <p:spPr>
          <a:xfrm>
            <a:off x="5229264" y="506797"/>
            <a:ext cx="3550942" cy="2069254"/>
          </a:xfrm>
          <a:prstGeom prst="rect">
            <a:avLst/>
          </a:prstGeom>
        </p:spPr>
      </p:pic>
    </p:spTree>
    <p:extLst>
      <p:ext uri="{BB962C8B-B14F-4D97-AF65-F5344CB8AC3E}">
        <p14:creationId xmlns:p14="http://schemas.microsoft.com/office/powerpoint/2010/main" val="29569640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933904-A846-4417-974D-C25FF38B67E7}"/>
              </a:ext>
            </a:extLst>
          </p:cNvPr>
          <p:cNvSpPr>
            <a:spLocks noGrp="1"/>
          </p:cNvSpPr>
          <p:nvPr>
            <p:ph type="title"/>
          </p:nvPr>
        </p:nvSpPr>
        <p:spPr>
          <a:solidFill>
            <a:schemeClr val="accent4"/>
          </a:solidFill>
        </p:spPr>
        <p:txBody>
          <a:bodyPr/>
          <a:lstStyle/>
          <a:p>
            <a:r>
              <a:rPr lang="en-US" dirty="0"/>
              <a:t>T</a:t>
            </a:r>
            <a:r>
              <a:rPr lang="en-US" dirty="0" smtClean="0"/>
              <a:t>esting </a:t>
            </a:r>
            <a:r>
              <a:rPr lang="en-US" dirty="0" err="1" smtClean="0"/>
              <a:t>pyrogen</a:t>
            </a:r>
            <a:r>
              <a:rPr lang="en-US" dirty="0" smtClean="0"/>
              <a:t> (MAT Test)</a:t>
            </a:r>
            <a:endParaRPr lang="en-US" dirty="0"/>
          </a:p>
        </p:txBody>
      </p:sp>
      <p:sp>
        <p:nvSpPr>
          <p:cNvPr id="3" name="Content Placeholder 2">
            <a:extLst>
              <a:ext uri="{FF2B5EF4-FFF2-40B4-BE49-F238E27FC236}">
                <a16:creationId xmlns="" xmlns:a16="http://schemas.microsoft.com/office/drawing/2014/main" id="{EED5E565-3C72-48FE-97D8-72627C4A03D7}"/>
              </a:ext>
            </a:extLst>
          </p:cNvPr>
          <p:cNvSpPr>
            <a:spLocks noGrp="1"/>
          </p:cNvSpPr>
          <p:nvPr>
            <p:ph idx="1"/>
          </p:nvPr>
        </p:nvSpPr>
        <p:spPr/>
        <p:txBody>
          <a:bodyPr>
            <a:normAutofit/>
          </a:bodyPr>
          <a:lstStyle/>
          <a:p>
            <a:r>
              <a:rPr lang="en-US" dirty="0"/>
              <a:t>Human whole blood Monocyte- Activation Test (MAT), introduced into European Pharmacopoeia (EP) in 2010 overcome limitations of above tests</a:t>
            </a:r>
          </a:p>
          <a:p>
            <a:r>
              <a:rPr lang="en-US" dirty="0">
                <a:solidFill>
                  <a:schemeClr val="accent5"/>
                </a:solidFill>
              </a:rPr>
              <a:t>MAT is an alternative to Rabbit Pyrogen/ Endotoxin test and is used to detects or quantifies endotoxin and non-endotoxin pyrogens.</a:t>
            </a:r>
          </a:p>
          <a:p>
            <a:r>
              <a:rPr lang="en-US" dirty="0">
                <a:solidFill>
                  <a:schemeClr val="accent5"/>
                </a:solidFill>
              </a:rPr>
              <a:t>MAT is based on principle of the human immune system response</a:t>
            </a:r>
          </a:p>
        </p:txBody>
      </p:sp>
    </p:spTree>
    <p:extLst>
      <p:ext uri="{BB962C8B-B14F-4D97-AF65-F5344CB8AC3E}">
        <p14:creationId xmlns:p14="http://schemas.microsoft.com/office/powerpoint/2010/main" val="11549697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A0D873-CB7F-4551-8DD7-4EAFA18EF1D3}"/>
              </a:ext>
            </a:extLst>
          </p:cNvPr>
          <p:cNvSpPr>
            <a:spLocks noGrp="1"/>
          </p:cNvSpPr>
          <p:nvPr>
            <p:ph type="title"/>
          </p:nvPr>
        </p:nvSpPr>
        <p:spPr>
          <a:solidFill>
            <a:schemeClr val="accent4"/>
          </a:solidFill>
        </p:spPr>
        <p:txBody>
          <a:bodyPr/>
          <a:lstStyle/>
          <a:p>
            <a:r>
              <a:rPr lang="en-US" dirty="0" smtClean="0"/>
              <a:t>Testing </a:t>
            </a:r>
            <a:r>
              <a:rPr lang="en-US" dirty="0"/>
              <a:t>pyrogen</a:t>
            </a:r>
          </a:p>
        </p:txBody>
      </p:sp>
      <p:sp>
        <p:nvSpPr>
          <p:cNvPr id="3" name="Content Placeholder 2">
            <a:extLst>
              <a:ext uri="{FF2B5EF4-FFF2-40B4-BE49-F238E27FC236}">
                <a16:creationId xmlns="" xmlns:a16="http://schemas.microsoft.com/office/drawing/2014/main" id="{278714FF-07F4-4CD3-BA3D-BA79412AD3BA}"/>
              </a:ext>
            </a:extLst>
          </p:cNvPr>
          <p:cNvSpPr>
            <a:spLocks noGrp="1"/>
          </p:cNvSpPr>
          <p:nvPr>
            <p:ph idx="1"/>
          </p:nvPr>
        </p:nvSpPr>
        <p:spPr/>
        <p:txBody>
          <a:bodyPr>
            <a:normAutofit lnSpcReduction="10000"/>
          </a:bodyPr>
          <a:lstStyle/>
          <a:p>
            <a:r>
              <a:rPr lang="en-US" dirty="0"/>
              <a:t>In human when pyrogens come into contact with blood stream, host’s innate immune defense mechanisms cause monocytes/macrophages to produce prostaglandins and pro-inflammatory cytokines such as interleukin-1 (IL-1), interleukin-6 (IL-6) and tumor necrosis factor-α (TNF- α)</a:t>
            </a:r>
          </a:p>
          <a:p>
            <a:r>
              <a:rPr lang="en-US" dirty="0"/>
              <a:t>An in vitro pyrogen detection test mimics above biological response by utilizing cryo-preserved human whole blood as a source of monocytes and determining </a:t>
            </a:r>
            <a:r>
              <a:rPr lang="en-US" dirty="0" err="1"/>
              <a:t>pyrogenicity</a:t>
            </a:r>
            <a:r>
              <a:rPr lang="en-US" dirty="0"/>
              <a:t> of  sample by measuring Interleukin-1β production in an immunological assay (ELISA). </a:t>
            </a:r>
          </a:p>
        </p:txBody>
      </p:sp>
    </p:spTree>
    <p:extLst>
      <p:ext uri="{BB962C8B-B14F-4D97-AF65-F5344CB8AC3E}">
        <p14:creationId xmlns:p14="http://schemas.microsoft.com/office/powerpoint/2010/main" val="22530627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C427C6-E7FC-4D1D-BB0F-3D3C5C2D302E}"/>
              </a:ext>
            </a:extLst>
          </p:cNvPr>
          <p:cNvSpPr>
            <a:spLocks noGrp="1"/>
          </p:cNvSpPr>
          <p:nvPr>
            <p:ph type="title"/>
          </p:nvPr>
        </p:nvSpPr>
        <p:spPr>
          <a:solidFill>
            <a:schemeClr val="accent4"/>
          </a:solidFill>
        </p:spPr>
        <p:txBody>
          <a:bodyPr/>
          <a:lstStyle/>
          <a:p>
            <a:r>
              <a:rPr lang="en-US" dirty="0" smtClean="0"/>
              <a:t>Testing </a:t>
            </a:r>
            <a:r>
              <a:rPr lang="en-US" dirty="0"/>
              <a:t>pyrogen</a:t>
            </a:r>
          </a:p>
        </p:txBody>
      </p:sp>
      <p:sp>
        <p:nvSpPr>
          <p:cNvPr id="3" name="Content Placeholder 2">
            <a:extLst>
              <a:ext uri="{FF2B5EF4-FFF2-40B4-BE49-F238E27FC236}">
                <a16:creationId xmlns="" xmlns:a16="http://schemas.microsoft.com/office/drawing/2014/main" id="{6AE7B96E-BBC0-4A3E-B644-AAA30445BA8C}"/>
              </a:ext>
            </a:extLst>
          </p:cNvPr>
          <p:cNvSpPr>
            <a:spLocks noGrp="1"/>
          </p:cNvSpPr>
          <p:nvPr>
            <p:ph idx="1"/>
          </p:nvPr>
        </p:nvSpPr>
        <p:spPr/>
        <p:txBody>
          <a:bodyPr>
            <a:normAutofit/>
          </a:bodyPr>
          <a:lstStyle/>
          <a:p>
            <a:r>
              <a:rPr lang="en-US" dirty="0"/>
              <a:t>It simulates human fever reaction better than any animal-based pyrogen test.</a:t>
            </a:r>
          </a:p>
          <a:p>
            <a:r>
              <a:rPr lang="en-US" dirty="0"/>
              <a:t>MAT generates an interleukin-1ß response when pyrogens are present.</a:t>
            </a:r>
          </a:p>
          <a:p>
            <a:r>
              <a:rPr lang="en-US" dirty="0"/>
              <a:t>Using whole human blood (</a:t>
            </a:r>
            <a:r>
              <a:rPr lang="en-US" dirty="0" err="1"/>
              <a:t>cryoblood</a:t>
            </a:r>
            <a:r>
              <a:rPr lang="en-US" dirty="0"/>
              <a:t> or fresh blood), MAT initiates innate immune response to a fever reaction caused by pyrogens.</a:t>
            </a:r>
          </a:p>
          <a:p>
            <a:r>
              <a:rPr lang="en-US" dirty="0"/>
              <a:t>MAT is highly robust and provides a high level of reliability due to including both a positive and a negative control.</a:t>
            </a:r>
          </a:p>
        </p:txBody>
      </p:sp>
    </p:spTree>
    <p:extLst>
      <p:ext uri="{BB962C8B-B14F-4D97-AF65-F5344CB8AC3E}">
        <p14:creationId xmlns:p14="http://schemas.microsoft.com/office/powerpoint/2010/main" val="34337525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ACE617-7247-433F-BDC6-B28981772395}"/>
              </a:ext>
            </a:extLst>
          </p:cNvPr>
          <p:cNvSpPr>
            <a:spLocks noGrp="1"/>
          </p:cNvSpPr>
          <p:nvPr>
            <p:ph type="title"/>
          </p:nvPr>
        </p:nvSpPr>
        <p:spPr>
          <a:solidFill>
            <a:schemeClr val="accent4"/>
          </a:solidFill>
        </p:spPr>
        <p:txBody>
          <a:bodyPr/>
          <a:lstStyle/>
          <a:p>
            <a:r>
              <a:rPr lang="en-US" dirty="0"/>
              <a:t>T</a:t>
            </a:r>
            <a:r>
              <a:rPr lang="en-US" dirty="0" smtClean="0"/>
              <a:t>esting </a:t>
            </a:r>
            <a:r>
              <a:rPr lang="en-US" dirty="0"/>
              <a:t>pyrogen</a:t>
            </a:r>
          </a:p>
        </p:txBody>
      </p:sp>
      <p:sp>
        <p:nvSpPr>
          <p:cNvPr id="3" name="Content Placeholder 2">
            <a:extLst>
              <a:ext uri="{FF2B5EF4-FFF2-40B4-BE49-F238E27FC236}">
                <a16:creationId xmlns="" xmlns:a16="http://schemas.microsoft.com/office/drawing/2014/main" id="{A2D74169-5720-4D47-821E-2B0D0EC90337}"/>
              </a:ext>
            </a:extLst>
          </p:cNvPr>
          <p:cNvSpPr>
            <a:spLocks noGrp="1"/>
          </p:cNvSpPr>
          <p:nvPr>
            <p:ph idx="1"/>
          </p:nvPr>
        </p:nvSpPr>
        <p:spPr/>
        <p:txBody>
          <a:bodyPr>
            <a:normAutofit/>
          </a:bodyPr>
          <a:lstStyle/>
          <a:p>
            <a:pPr algn="just"/>
            <a:r>
              <a:rPr lang="en-US" dirty="0"/>
              <a:t>MAT assay detects Gram-positive and Gram-negative organisms and parasitic, viral, fungi and other biological pyrogens (e.g., yeast) ad non-biological pyrogens. </a:t>
            </a:r>
          </a:p>
          <a:p>
            <a:pPr algn="just"/>
            <a:r>
              <a:rPr lang="en-US" dirty="0"/>
              <a:t>It also offers a solution for testing of products that prove problematic in other </a:t>
            </a:r>
            <a:r>
              <a:rPr lang="en-US" i="1" dirty="0"/>
              <a:t>in vitro</a:t>
            </a:r>
            <a:r>
              <a:rPr lang="en-US" dirty="0"/>
              <a:t> endotoxin tests, such as antipyretic drugs and steroids and immunoglobulins</a:t>
            </a:r>
          </a:p>
        </p:txBody>
      </p:sp>
    </p:spTree>
    <p:extLst>
      <p:ext uri="{BB962C8B-B14F-4D97-AF65-F5344CB8AC3E}">
        <p14:creationId xmlns:p14="http://schemas.microsoft.com/office/powerpoint/2010/main" val="34427456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74172"/>
            <a:ext cx="7886700" cy="899885"/>
          </a:xfrm>
          <a:solidFill>
            <a:schemeClr val="accent4"/>
          </a:solidFill>
        </p:spPr>
        <p:txBody>
          <a:bodyPr/>
          <a:lstStyle/>
          <a:p>
            <a:r>
              <a:rPr lang="en-US" dirty="0" smtClean="0"/>
              <a:t>Safety Testing</a:t>
            </a:r>
            <a:endParaRPr lang="en-US" dirty="0"/>
          </a:p>
        </p:txBody>
      </p:sp>
      <p:sp>
        <p:nvSpPr>
          <p:cNvPr id="3" name="Content Placeholder 2"/>
          <p:cNvSpPr>
            <a:spLocks noGrp="1"/>
          </p:cNvSpPr>
          <p:nvPr>
            <p:ph idx="1"/>
          </p:nvPr>
        </p:nvSpPr>
        <p:spPr>
          <a:xfrm>
            <a:off x="628650" y="1204686"/>
            <a:ext cx="7886700" cy="4972277"/>
          </a:xfrm>
        </p:spPr>
        <p:txBody>
          <a:bodyPr>
            <a:normAutofit lnSpcReduction="10000"/>
          </a:bodyPr>
          <a:lstStyle/>
          <a:p>
            <a:pPr algn="just"/>
            <a:r>
              <a:rPr lang="en-US" dirty="0"/>
              <a:t>As per regulatory guideline, new batches of vaccines must </a:t>
            </a:r>
            <a:r>
              <a:rPr lang="en-US" dirty="0" smtClean="0"/>
              <a:t>be tested </a:t>
            </a:r>
            <a:r>
              <a:rPr lang="en-US" dirty="0"/>
              <a:t>to ensure that they are safe and can provide </a:t>
            </a:r>
            <a:r>
              <a:rPr lang="en-US" dirty="0" smtClean="0"/>
              <a:t>protective immunity</a:t>
            </a:r>
            <a:r>
              <a:rPr lang="en-US" dirty="0"/>
              <a:t>. In general, the routine testing typically </a:t>
            </a:r>
            <a:r>
              <a:rPr lang="en-US" dirty="0" smtClean="0"/>
              <a:t>involves immunization </a:t>
            </a:r>
            <a:r>
              <a:rPr lang="en-US" dirty="0"/>
              <a:t>of several groups of animals with </a:t>
            </a:r>
            <a:r>
              <a:rPr lang="en-US" dirty="0" smtClean="0"/>
              <a:t>different dilutions </a:t>
            </a:r>
            <a:r>
              <a:rPr lang="en-US" dirty="0"/>
              <a:t>of the vaccines followed by exposure of the </a:t>
            </a:r>
            <a:r>
              <a:rPr lang="en-US" dirty="0" smtClean="0"/>
              <a:t>animals to </a:t>
            </a:r>
            <a:r>
              <a:rPr lang="en-US" dirty="0"/>
              <a:t>the infectious agent of interest. Animals with </a:t>
            </a:r>
            <a:r>
              <a:rPr lang="en-US" dirty="0" smtClean="0"/>
              <a:t>insufficient protective </a:t>
            </a:r>
            <a:r>
              <a:rPr lang="en-US" dirty="0"/>
              <a:t>immunity develop induced infections. </a:t>
            </a:r>
            <a:r>
              <a:rPr lang="en-US" dirty="0" smtClean="0"/>
              <a:t>Unprotected animals </a:t>
            </a:r>
            <a:r>
              <a:rPr lang="en-US" dirty="0"/>
              <a:t>often develop the disease which is frequently </a:t>
            </a:r>
            <a:r>
              <a:rPr lang="en-US" dirty="0" smtClean="0"/>
              <a:t>lethal. Although </a:t>
            </a:r>
            <a:r>
              <a:rPr lang="en-US" dirty="0"/>
              <a:t>regulatory authorities have in the past </a:t>
            </a:r>
            <a:r>
              <a:rPr lang="en-US" dirty="0" smtClean="0"/>
              <a:t>typically required </a:t>
            </a:r>
            <a:r>
              <a:rPr lang="en-US" dirty="0"/>
              <a:t>death as an endpoint for such studies, some </a:t>
            </a:r>
            <a:r>
              <a:rPr lang="en-US" dirty="0" smtClean="0"/>
              <a:t>authorities now </a:t>
            </a:r>
            <a:r>
              <a:rPr lang="en-US" dirty="0"/>
              <a:t>allow the humane killing of moribund animals</a:t>
            </a:r>
          </a:p>
          <a:p>
            <a:pPr marL="0" indent="0">
              <a:buNone/>
            </a:pPr>
            <a:endParaRPr lang="en-US" dirty="0"/>
          </a:p>
        </p:txBody>
      </p:sp>
    </p:spTree>
    <p:extLst>
      <p:ext uri="{BB962C8B-B14F-4D97-AF65-F5344CB8AC3E}">
        <p14:creationId xmlns:p14="http://schemas.microsoft.com/office/powerpoint/2010/main" val="561455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p:spPr>
        <p:txBody>
          <a:bodyPr/>
          <a:lstStyle/>
          <a:p>
            <a:r>
              <a:rPr lang="en-US" dirty="0"/>
              <a:t>Available vaccines</a:t>
            </a:r>
          </a:p>
        </p:txBody>
      </p:sp>
      <p:sp>
        <p:nvSpPr>
          <p:cNvPr id="3" name="Content Placeholder 2"/>
          <p:cNvSpPr>
            <a:spLocks noGrp="1"/>
          </p:cNvSpPr>
          <p:nvPr>
            <p:ph idx="1"/>
          </p:nvPr>
        </p:nvSpPr>
        <p:spPr/>
        <p:txBody>
          <a:bodyPr>
            <a:normAutofit fontScale="92500" lnSpcReduction="20000"/>
          </a:bodyPr>
          <a:lstStyle/>
          <a:p>
            <a:r>
              <a:rPr lang="en-US" dirty="0"/>
              <a:t>Hepatitis A vaccine</a:t>
            </a:r>
          </a:p>
          <a:p>
            <a:r>
              <a:rPr lang="en-US" dirty="0"/>
              <a:t>Inactivated Polio vaccine</a:t>
            </a:r>
          </a:p>
          <a:p>
            <a:r>
              <a:rPr lang="en-US" dirty="0"/>
              <a:t>Tetanus vaccine</a:t>
            </a:r>
          </a:p>
          <a:p>
            <a:r>
              <a:rPr lang="en-US" dirty="0"/>
              <a:t>Diphtheria vaccine</a:t>
            </a:r>
          </a:p>
          <a:p>
            <a:r>
              <a:rPr lang="en-US" dirty="0"/>
              <a:t>Human Tetanus Immunoglobulin</a:t>
            </a:r>
          </a:p>
          <a:p>
            <a:r>
              <a:rPr lang="en-US" dirty="0"/>
              <a:t>Acellular Pertussis vaccine</a:t>
            </a:r>
          </a:p>
          <a:p>
            <a:r>
              <a:rPr lang="en-US" dirty="0"/>
              <a:t>Whole cell pertussis vaccine</a:t>
            </a:r>
          </a:p>
          <a:p>
            <a:r>
              <a:rPr lang="en-US" dirty="0"/>
              <a:t>Tetanus/Diphtheria Vaccine</a:t>
            </a:r>
          </a:p>
          <a:p>
            <a:r>
              <a:rPr lang="en-US" dirty="0"/>
              <a:t>Tetanus Toxoid</a:t>
            </a:r>
            <a:endParaRPr lang="en-US" dirty="0">
              <a:highlight>
                <a:srgbClr val="FFFF00"/>
              </a:highlight>
            </a:endParaRPr>
          </a:p>
          <a:p>
            <a:r>
              <a:rPr lang="en-US" dirty="0"/>
              <a:t>Rabies vaccine</a:t>
            </a:r>
          </a:p>
        </p:txBody>
      </p:sp>
    </p:spTree>
    <p:extLst>
      <p:ext uri="{BB962C8B-B14F-4D97-AF65-F5344CB8AC3E}">
        <p14:creationId xmlns:p14="http://schemas.microsoft.com/office/powerpoint/2010/main" val="7789864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76F613-3F42-451D-974C-2865CCDFF592}"/>
              </a:ext>
            </a:extLst>
          </p:cNvPr>
          <p:cNvSpPr>
            <a:spLocks noGrp="1"/>
          </p:cNvSpPr>
          <p:nvPr>
            <p:ph type="title"/>
          </p:nvPr>
        </p:nvSpPr>
        <p:spPr>
          <a:solidFill>
            <a:schemeClr val="accent4"/>
          </a:solidFill>
        </p:spPr>
        <p:txBody>
          <a:bodyPr/>
          <a:lstStyle/>
          <a:p>
            <a:r>
              <a:rPr lang="en-US" dirty="0" smtClean="0"/>
              <a:t>Safety </a:t>
            </a:r>
            <a:r>
              <a:rPr lang="en-US" dirty="0"/>
              <a:t>testing</a:t>
            </a:r>
          </a:p>
        </p:txBody>
      </p:sp>
      <p:sp>
        <p:nvSpPr>
          <p:cNvPr id="3" name="Content Placeholder 2">
            <a:extLst>
              <a:ext uri="{FF2B5EF4-FFF2-40B4-BE49-F238E27FC236}">
                <a16:creationId xmlns="" xmlns:a16="http://schemas.microsoft.com/office/drawing/2014/main" id="{B14CCF0D-1298-40ED-B5D7-2922CA78EE4D}"/>
              </a:ext>
            </a:extLst>
          </p:cNvPr>
          <p:cNvSpPr>
            <a:spLocks noGrp="1"/>
          </p:cNvSpPr>
          <p:nvPr>
            <p:ph idx="1"/>
          </p:nvPr>
        </p:nvSpPr>
        <p:spPr/>
        <p:txBody>
          <a:bodyPr/>
          <a:lstStyle/>
          <a:p>
            <a:pPr algn="just"/>
            <a:r>
              <a:rPr lang="en-US" dirty="0"/>
              <a:t>Bacterial vaccines containing killed bacteria/bacterial products must show that they are completely free from the living </a:t>
            </a:r>
            <a:r>
              <a:rPr lang="en-US" dirty="0" err="1"/>
              <a:t>micoorganisms</a:t>
            </a:r>
            <a:r>
              <a:rPr lang="en-US" dirty="0"/>
              <a:t> used in the production process</a:t>
            </a:r>
          </a:p>
          <a:p>
            <a:pPr algn="just"/>
            <a:r>
              <a:rPr lang="en-US" dirty="0"/>
              <a:t>Vaccines prepared from toxins require a test system capable of revealing </a:t>
            </a:r>
            <a:r>
              <a:rPr lang="en-US" dirty="0" smtClean="0"/>
              <a:t>inadequately </a:t>
            </a:r>
            <a:r>
              <a:rPr lang="en-US" dirty="0"/>
              <a:t>detoxified toxins</a:t>
            </a:r>
          </a:p>
          <a:p>
            <a:pPr algn="just"/>
            <a:r>
              <a:rPr lang="en-US" dirty="0"/>
              <a:t>To prove that, test toxin sensitive </a:t>
            </a:r>
            <a:r>
              <a:rPr lang="en-US" dirty="0" err="1"/>
              <a:t>ginea</a:t>
            </a:r>
            <a:r>
              <a:rPr lang="en-US" dirty="0"/>
              <a:t> pigs are inoculated</a:t>
            </a:r>
          </a:p>
          <a:p>
            <a:pPr algn="just"/>
            <a:r>
              <a:rPr lang="en-US" dirty="0"/>
              <a:t>Observation for the symptoms of disease</a:t>
            </a:r>
          </a:p>
        </p:txBody>
      </p:sp>
    </p:spTree>
    <p:extLst>
      <p:ext uri="{BB962C8B-B14F-4D97-AF65-F5344CB8AC3E}">
        <p14:creationId xmlns:p14="http://schemas.microsoft.com/office/powerpoint/2010/main" val="12659545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F002FD-5120-4C6A-9946-BBE2C06FA65B}"/>
              </a:ext>
            </a:extLst>
          </p:cNvPr>
          <p:cNvSpPr>
            <a:spLocks noGrp="1"/>
          </p:cNvSpPr>
          <p:nvPr>
            <p:ph type="title"/>
          </p:nvPr>
        </p:nvSpPr>
        <p:spPr>
          <a:solidFill>
            <a:schemeClr val="accent4"/>
          </a:solidFill>
        </p:spPr>
        <p:txBody>
          <a:bodyPr/>
          <a:lstStyle/>
          <a:p>
            <a:r>
              <a:rPr lang="en-US" dirty="0" smtClean="0"/>
              <a:t>Safety </a:t>
            </a:r>
            <a:r>
              <a:rPr lang="en-US" dirty="0"/>
              <a:t>testing</a:t>
            </a:r>
          </a:p>
        </p:txBody>
      </p:sp>
      <p:sp>
        <p:nvSpPr>
          <p:cNvPr id="3" name="Content Placeholder 2">
            <a:extLst>
              <a:ext uri="{FF2B5EF4-FFF2-40B4-BE49-F238E27FC236}">
                <a16:creationId xmlns="" xmlns:a16="http://schemas.microsoft.com/office/drawing/2014/main" id="{80AB4406-E648-48DB-9660-120BEE26F334}"/>
              </a:ext>
            </a:extLst>
          </p:cNvPr>
          <p:cNvSpPr>
            <a:spLocks noGrp="1"/>
          </p:cNvSpPr>
          <p:nvPr>
            <p:ph idx="1"/>
          </p:nvPr>
        </p:nvSpPr>
        <p:spPr/>
        <p:txBody>
          <a:bodyPr/>
          <a:lstStyle/>
          <a:p>
            <a:r>
              <a:rPr lang="en-US" dirty="0"/>
              <a:t>In killed vaccines, tested the incomplete virus inactivation, a consequent presence of residual live virus</a:t>
            </a:r>
          </a:p>
          <a:p>
            <a:r>
              <a:rPr lang="en-US" dirty="0"/>
              <a:t>With attenuated viral vaccine, tested the reversion of </a:t>
            </a:r>
            <a:r>
              <a:rPr lang="en-US" dirty="0" err="1"/>
              <a:t>visus</a:t>
            </a:r>
            <a:r>
              <a:rPr lang="en-US" dirty="0"/>
              <a:t> during production to a degree of virulence capable of causing disease in recipients. </a:t>
            </a:r>
          </a:p>
        </p:txBody>
      </p:sp>
    </p:spTree>
    <p:extLst>
      <p:ext uri="{BB962C8B-B14F-4D97-AF65-F5344CB8AC3E}">
        <p14:creationId xmlns:p14="http://schemas.microsoft.com/office/powerpoint/2010/main" val="5593536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p:spPr>
        <p:txBody>
          <a:bodyPr/>
          <a:lstStyle/>
          <a:p>
            <a:r>
              <a:rPr lang="en-US" dirty="0" smtClean="0"/>
              <a:t>In-vitro safety testing</a:t>
            </a:r>
            <a:endParaRPr lang="en-US" dirty="0"/>
          </a:p>
        </p:txBody>
      </p:sp>
      <p:sp>
        <p:nvSpPr>
          <p:cNvPr id="3" name="Content Placeholder 2"/>
          <p:cNvSpPr>
            <a:spLocks noGrp="1"/>
          </p:cNvSpPr>
          <p:nvPr>
            <p:ph idx="1"/>
          </p:nvPr>
        </p:nvSpPr>
        <p:spPr/>
        <p:txBody>
          <a:bodyPr>
            <a:normAutofit lnSpcReduction="10000"/>
          </a:bodyPr>
          <a:lstStyle/>
          <a:p>
            <a:r>
              <a:rPr lang="en-US" dirty="0" smtClean="0"/>
              <a:t>Availability </a:t>
            </a:r>
            <a:r>
              <a:rPr lang="en-US" dirty="0"/>
              <a:t>of fast and </a:t>
            </a:r>
            <a:r>
              <a:rPr lang="en-US" dirty="0" smtClean="0"/>
              <a:t>accurate </a:t>
            </a:r>
            <a:r>
              <a:rPr lang="en-US" i="1" dirty="0" smtClean="0"/>
              <a:t>in </a:t>
            </a:r>
            <a:r>
              <a:rPr lang="en-US" i="1" dirty="0"/>
              <a:t>vitro </a:t>
            </a:r>
            <a:r>
              <a:rPr lang="en-US" dirty="0"/>
              <a:t>alternatives for </a:t>
            </a:r>
            <a:r>
              <a:rPr lang="en-US" i="1" dirty="0"/>
              <a:t>in vivo </a:t>
            </a:r>
            <a:r>
              <a:rPr lang="en-US" dirty="0"/>
              <a:t>safety </a:t>
            </a:r>
            <a:r>
              <a:rPr lang="en-US" dirty="0" smtClean="0"/>
              <a:t>tests make vaccine production feasible. </a:t>
            </a:r>
          </a:p>
          <a:p>
            <a:pPr algn="just"/>
            <a:r>
              <a:rPr lang="en-US" dirty="0" smtClean="0">
                <a:solidFill>
                  <a:schemeClr val="accent1"/>
                </a:solidFill>
              </a:rPr>
              <a:t>Examples </a:t>
            </a:r>
            <a:r>
              <a:rPr lang="en-US" dirty="0">
                <a:solidFill>
                  <a:schemeClr val="accent1"/>
                </a:solidFill>
              </a:rPr>
              <a:t>are the use </a:t>
            </a:r>
            <a:r>
              <a:rPr lang="en-US" dirty="0" smtClean="0">
                <a:solidFill>
                  <a:schemeClr val="accent1"/>
                </a:solidFill>
              </a:rPr>
              <a:t>of a </a:t>
            </a:r>
            <a:r>
              <a:rPr lang="en-US" dirty="0">
                <a:solidFill>
                  <a:schemeClr val="accent1"/>
                </a:solidFill>
              </a:rPr>
              <a:t>PCR method to measure virulent poliovirus in oral polio </a:t>
            </a:r>
            <a:r>
              <a:rPr lang="en-US" dirty="0" smtClean="0">
                <a:solidFill>
                  <a:schemeClr val="accent1"/>
                </a:solidFill>
              </a:rPr>
              <a:t>vaccine preventing </a:t>
            </a:r>
            <a:r>
              <a:rPr lang="en-US" dirty="0" err="1">
                <a:solidFill>
                  <a:schemeClr val="accent1"/>
                </a:solidFill>
              </a:rPr>
              <a:t>neurovirulence</a:t>
            </a:r>
            <a:r>
              <a:rPr lang="en-US" dirty="0">
                <a:solidFill>
                  <a:schemeClr val="accent1"/>
                </a:solidFill>
              </a:rPr>
              <a:t> </a:t>
            </a:r>
            <a:r>
              <a:rPr lang="en-US" dirty="0" err="1">
                <a:solidFill>
                  <a:schemeClr val="accent1"/>
                </a:solidFill>
              </a:rPr>
              <a:t>testings</a:t>
            </a:r>
            <a:r>
              <a:rPr lang="en-US" dirty="0">
                <a:solidFill>
                  <a:schemeClr val="accent1"/>
                </a:solidFill>
              </a:rPr>
              <a:t> in </a:t>
            </a:r>
            <a:r>
              <a:rPr lang="en-US" dirty="0" smtClean="0">
                <a:solidFill>
                  <a:schemeClr val="accent1"/>
                </a:solidFill>
              </a:rPr>
              <a:t>monkeys and a very </a:t>
            </a:r>
            <a:r>
              <a:rPr lang="en-US" dirty="0">
                <a:solidFill>
                  <a:schemeClr val="accent1"/>
                </a:solidFill>
              </a:rPr>
              <a:t>sensitive </a:t>
            </a:r>
            <a:r>
              <a:rPr lang="en-US" i="1" dirty="0">
                <a:solidFill>
                  <a:schemeClr val="accent1"/>
                </a:solidFill>
              </a:rPr>
              <a:t>in vitro </a:t>
            </a:r>
            <a:r>
              <a:rPr lang="en-US" dirty="0">
                <a:solidFill>
                  <a:schemeClr val="accent1"/>
                </a:solidFill>
              </a:rPr>
              <a:t>Vero cell assay for the detection of </a:t>
            </a:r>
            <a:r>
              <a:rPr lang="en-US" dirty="0" smtClean="0">
                <a:solidFill>
                  <a:schemeClr val="accent1"/>
                </a:solidFill>
              </a:rPr>
              <a:t>residual diphtheria toxin.</a:t>
            </a:r>
            <a:r>
              <a:rPr lang="en-US" i="1" dirty="0" smtClean="0">
                <a:solidFill>
                  <a:schemeClr val="accent1"/>
                </a:solidFill>
              </a:rPr>
              <a:t> </a:t>
            </a:r>
          </a:p>
          <a:p>
            <a:r>
              <a:rPr lang="en-US" dirty="0" smtClean="0">
                <a:solidFill>
                  <a:srgbClr val="FF0000"/>
                </a:solidFill>
              </a:rPr>
              <a:t>Vaccine safety </a:t>
            </a:r>
            <a:r>
              <a:rPr lang="en-US" dirty="0">
                <a:solidFill>
                  <a:srgbClr val="FF0000"/>
                </a:solidFill>
              </a:rPr>
              <a:t>is guaranteed further by developing consistent </a:t>
            </a:r>
            <a:r>
              <a:rPr lang="en-US" dirty="0" smtClean="0">
                <a:solidFill>
                  <a:srgbClr val="FF0000"/>
                </a:solidFill>
              </a:rPr>
              <a:t>production processes </a:t>
            </a:r>
            <a:r>
              <a:rPr lang="en-US" dirty="0">
                <a:solidFill>
                  <a:srgbClr val="FF0000"/>
                </a:solidFill>
              </a:rPr>
              <a:t>and </a:t>
            </a:r>
            <a:r>
              <a:rPr lang="en-US" dirty="0" err="1">
                <a:solidFill>
                  <a:srgbClr val="FF0000"/>
                </a:solidFill>
              </a:rPr>
              <a:t>postmarketing</a:t>
            </a:r>
            <a:r>
              <a:rPr lang="en-US" dirty="0">
                <a:solidFill>
                  <a:srgbClr val="FF0000"/>
                </a:solidFill>
              </a:rPr>
              <a:t> surveillance.</a:t>
            </a:r>
          </a:p>
        </p:txBody>
      </p:sp>
    </p:spTree>
    <p:extLst>
      <p:ext uri="{BB962C8B-B14F-4D97-AF65-F5344CB8AC3E}">
        <p14:creationId xmlns:p14="http://schemas.microsoft.com/office/powerpoint/2010/main" val="39299462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5D5788-7D83-4C21-86E0-F4C2BED3CC7D}"/>
              </a:ext>
            </a:extLst>
          </p:cNvPr>
          <p:cNvSpPr>
            <a:spLocks noGrp="1"/>
          </p:cNvSpPr>
          <p:nvPr>
            <p:ph type="title"/>
          </p:nvPr>
        </p:nvSpPr>
        <p:spPr>
          <a:xfrm>
            <a:off x="614136" y="423183"/>
            <a:ext cx="7886700" cy="1325563"/>
          </a:xfrm>
          <a:solidFill>
            <a:schemeClr val="accent4"/>
          </a:solidFill>
        </p:spPr>
        <p:txBody>
          <a:bodyPr>
            <a:normAutofit/>
          </a:bodyPr>
          <a:lstStyle/>
          <a:p>
            <a:r>
              <a:rPr lang="en-US" sz="3200" dirty="0"/>
              <a:t>Techniques for measuring </a:t>
            </a:r>
            <a:r>
              <a:rPr lang="en-US" sz="3200" dirty="0" smtClean="0"/>
              <a:t>the concentration and integrity </a:t>
            </a:r>
            <a:r>
              <a:rPr lang="en-US" sz="3200" dirty="0"/>
              <a:t>of antigens</a:t>
            </a:r>
          </a:p>
        </p:txBody>
      </p:sp>
      <p:sp>
        <p:nvSpPr>
          <p:cNvPr id="3" name="Content Placeholder 2">
            <a:extLst>
              <a:ext uri="{FF2B5EF4-FFF2-40B4-BE49-F238E27FC236}">
                <a16:creationId xmlns="" xmlns:a16="http://schemas.microsoft.com/office/drawing/2014/main" id="{F687284B-0398-421A-ADC5-CF81452C9B2C}"/>
              </a:ext>
            </a:extLst>
          </p:cNvPr>
          <p:cNvSpPr>
            <a:spLocks noGrp="1"/>
          </p:cNvSpPr>
          <p:nvPr>
            <p:ph idx="1"/>
          </p:nvPr>
        </p:nvSpPr>
        <p:spPr/>
        <p:txBody>
          <a:bodyPr>
            <a:normAutofit fontScale="85000" lnSpcReduction="10000"/>
          </a:bodyPr>
          <a:lstStyle/>
          <a:p>
            <a:pPr algn="just"/>
            <a:r>
              <a:rPr lang="en-US" dirty="0"/>
              <a:t>This category includes colorimetric assays and analytical </a:t>
            </a:r>
            <a:r>
              <a:rPr lang="en-US" dirty="0" smtClean="0"/>
              <a:t>separation techniques </a:t>
            </a:r>
            <a:r>
              <a:rPr lang="en-US" dirty="0"/>
              <a:t>used for the quantification of intermediate </a:t>
            </a:r>
            <a:r>
              <a:rPr lang="en-US" dirty="0" smtClean="0"/>
              <a:t>and final </a:t>
            </a:r>
            <a:r>
              <a:rPr lang="en-US" dirty="0"/>
              <a:t>products and for the detection of impurities in the </a:t>
            </a:r>
            <a:r>
              <a:rPr lang="en-US" dirty="0" smtClean="0"/>
              <a:t>vaccine. In general, colorimetric assays are easy to perform. They are applied </a:t>
            </a:r>
            <a:r>
              <a:rPr lang="en-US" dirty="0"/>
              <a:t>to measure protein concentrations, polysaccharide </a:t>
            </a:r>
            <a:r>
              <a:rPr lang="en-US" dirty="0" smtClean="0"/>
              <a:t>content, number </a:t>
            </a:r>
            <a:r>
              <a:rPr lang="en-US" dirty="0"/>
              <a:t>of primary amine groups and host cell DNA, </a:t>
            </a:r>
            <a:r>
              <a:rPr lang="en-US" dirty="0" smtClean="0"/>
              <a:t>among others</a:t>
            </a:r>
            <a:r>
              <a:rPr lang="en-US" dirty="0"/>
              <a:t>. Separation techniques, such as liquid and gas </a:t>
            </a:r>
            <a:r>
              <a:rPr lang="en-US" dirty="0" smtClean="0"/>
              <a:t>chromatography and </a:t>
            </a:r>
            <a:r>
              <a:rPr lang="en-US" dirty="0"/>
              <a:t>gel electrophoresis, are often used to determine </a:t>
            </a:r>
            <a:r>
              <a:rPr lang="en-US" dirty="0" smtClean="0"/>
              <a:t>the stability </a:t>
            </a:r>
            <a:r>
              <a:rPr lang="en-US" dirty="0"/>
              <a:t>and purity of protein and polysaccharide vaccines. </a:t>
            </a:r>
            <a:r>
              <a:rPr lang="en-US" dirty="0" smtClean="0"/>
              <a:t>Mass spectrometry </a:t>
            </a:r>
            <a:r>
              <a:rPr lang="en-US" dirty="0"/>
              <a:t>is increasingly used to characterize antigens </a:t>
            </a:r>
            <a:r>
              <a:rPr lang="en-US" dirty="0" smtClean="0"/>
              <a:t>and impurities</a:t>
            </a:r>
            <a:r>
              <a:rPr lang="en-US" dirty="0"/>
              <a:t>. Identification, fragmentation and other structural </a:t>
            </a:r>
            <a:r>
              <a:rPr lang="en-US" dirty="0" smtClean="0"/>
              <a:t>degradation (oxidation </a:t>
            </a:r>
            <a:r>
              <a:rPr lang="en-US" dirty="0"/>
              <a:t>and </a:t>
            </a:r>
            <a:r>
              <a:rPr lang="en-US" dirty="0" err="1"/>
              <a:t>deamidation</a:t>
            </a:r>
            <a:r>
              <a:rPr lang="en-US" dirty="0"/>
              <a:t>) can be measured </a:t>
            </a:r>
            <a:r>
              <a:rPr lang="en-US" dirty="0" smtClean="0"/>
              <a:t>relatively</a:t>
            </a:r>
            <a:r>
              <a:rPr lang="en-US" dirty="0"/>
              <a:t> </a:t>
            </a:r>
            <a:r>
              <a:rPr lang="en-US" dirty="0" smtClean="0"/>
              <a:t>easily and quickly.</a:t>
            </a:r>
            <a:endParaRPr lang="en-US" dirty="0"/>
          </a:p>
        </p:txBody>
      </p:sp>
    </p:spTree>
    <p:extLst>
      <p:ext uri="{BB962C8B-B14F-4D97-AF65-F5344CB8AC3E}">
        <p14:creationId xmlns:p14="http://schemas.microsoft.com/office/powerpoint/2010/main" val="18990874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42C435-D32A-4B0F-A870-CF2D128AB21C}"/>
              </a:ext>
            </a:extLst>
          </p:cNvPr>
          <p:cNvSpPr>
            <a:spLocks noGrp="1"/>
          </p:cNvSpPr>
          <p:nvPr>
            <p:ph type="title"/>
          </p:nvPr>
        </p:nvSpPr>
        <p:spPr/>
        <p:txBody>
          <a:bodyPr/>
          <a:lstStyle/>
          <a:p>
            <a:r>
              <a:rPr lang="en-US" dirty="0"/>
              <a:t>Production of vaccines</a:t>
            </a:r>
          </a:p>
        </p:txBody>
      </p:sp>
      <p:sp>
        <p:nvSpPr>
          <p:cNvPr id="3" name="Content Placeholder 2">
            <a:extLst>
              <a:ext uri="{FF2B5EF4-FFF2-40B4-BE49-F238E27FC236}">
                <a16:creationId xmlns="" xmlns:a16="http://schemas.microsoft.com/office/drawing/2014/main" id="{923222F9-B752-4AC3-8FC1-6D1F34CF9BF6}"/>
              </a:ext>
            </a:extLst>
          </p:cNvPr>
          <p:cNvSpPr>
            <a:spLocks noGrp="1"/>
          </p:cNvSpPr>
          <p:nvPr>
            <p:ph idx="1"/>
          </p:nvPr>
        </p:nvSpPr>
        <p:spPr/>
        <p:txBody>
          <a:bodyPr/>
          <a:lstStyle/>
          <a:p>
            <a:endParaRPr lang="en-US" dirty="0"/>
          </a:p>
        </p:txBody>
      </p:sp>
      <p:pic>
        <p:nvPicPr>
          <p:cNvPr id="4" name="Picture 2" descr="29&#10; ">
            <a:extLst>
              <a:ext uri="{FF2B5EF4-FFF2-40B4-BE49-F238E27FC236}">
                <a16:creationId xmlns="" xmlns:a16="http://schemas.microsoft.com/office/drawing/2014/main" id="{6CD8360C-673E-469D-BCE9-30F4F8F1973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483" t="20520" r="9759" b="24948"/>
          <a:stretch/>
        </p:blipFill>
        <p:spPr bwMode="auto">
          <a:xfrm>
            <a:off x="350875" y="2658142"/>
            <a:ext cx="8417222" cy="4164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09238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AE1E97-EB95-4A29-95C3-DF7F0FD50E64}"/>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202CD20A-8D48-4153-99E0-6C9F26C496F2}"/>
              </a:ext>
            </a:extLst>
          </p:cNvPr>
          <p:cNvSpPr>
            <a:spLocks noGrp="1"/>
          </p:cNvSpPr>
          <p:nvPr>
            <p:ph idx="1"/>
          </p:nvPr>
        </p:nvSpPr>
        <p:spPr/>
        <p:txBody>
          <a:bodyPr/>
          <a:lstStyle/>
          <a:p>
            <a:endParaRPr lang="en-US"/>
          </a:p>
        </p:txBody>
      </p:sp>
      <p:pic>
        <p:nvPicPr>
          <p:cNvPr id="5" name="Picture 4">
            <a:extLst>
              <a:ext uri="{FF2B5EF4-FFF2-40B4-BE49-F238E27FC236}">
                <a16:creationId xmlns="" xmlns:a16="http://schemas.microsoft.com/office/drawing/2014/main" id="{51334820-DB88-44F3-8D31-096BA5817EA2}"/>
              </a:ext>
            </a:extLst>
          </p:cNvPr>
          <p:cNvPicPr>
            <a:picLocks noChangeAspect="1"/>
          </p:cNvPicPr>
          <p:nvPr/>
        </p:nvPicPr>
        <p:blipFill>
          <a:blip r:embed="rId2"/>
          <a:stretch>
            <a:fillRect/>
          </a:stretch>
        </p:blipFill>
        <p:spPr>
          <a:xfrm>
            <a:off x="395827" y="2899762"/>
            <a:ext cx="1383737" cy="3820584"/>
          </a:xfrm>
          <a:prstGeom prst="rect">
            <a:avLst/>
          </a:prstGeom>
        </p:spPr>
      </p:pic>
      <p:pic>
        <p:nvPicPr>
          <p:cNvPr id="6" name="Picture 5">
            <a:extLst>
              <a:ext uri="{FF2B5EF4-FFF2-40B4-BE49-F238E27FC236}">
                <a16:creationId xmlns="" xmlns:a16="http://schemas.microsoft.com/office/drawing/2014/main" id="{C6F02EC2-6D77-40AA-8070-F3D5A497D834}"/>
              </a:ext>
            </a:extLst>
          </p:cNvPr>
          <p:cNvPicPr>
            <a:picLocks noChangeAspect="1"/>
          </p:cNvPicPr>
          <p:nvPr/>
        </p:nvPicPr>
        <p:blipFill>
          <a:blip r:embed="rId3"/>
          <a:stretch>
            <a:fillRect/>
          </a:stretch>
        </p:blipFill>
        <p:spPr>
          <a:xfrm>
            <a:off x="1795350" y="2532546"/>
            <a:ext cx="1376516" cy="4168142"/>
          </a:xfrm>
          <a:prstGeom prst="rect">
            <a:avLst/>
          </a:prstGeom>
        </p:spPr>
      </p:pic>
      <p:pic>
        <p:nvPicPr>
          <p:cNvPr id="7" name="Picture 6">
            <a:extLst>
              <a:ext uri="{FF2B5EF4-FFF2-40B4-BE49-F238E27FC236}">
                <a16:creationId xmlns="" xmlns:a16="http://schemas.microsoft.com/office/drawing/2014/main" id="{9EDDD8BA-D92A-418D-B593-779C8F9D9F27}"/>
              </a:ext>
            </a:extLst>
          </p:cNvPr>
          <p:cNvPicPr>
            <a:picLocks noChangeAspect="1"/>
          </p:cNvPicPr>
          <p:nvPr/>
        </p:nvPicPr>
        <p:blipFill rotWithShape="1">
          <a:blip r:embed="rId4"/>
          <a:srcRect l="10592"/>
          <a:stretch/>
        </p:blipFill>
        <p:spPr>
          <a:xfrm>
            <a:off x="3202094" y="2100927"/>
            <a:ext cx="1507261" cy="4752156"/>
          </a:xfrm>
          <a:prstGeom prst="rect">
            <a:avLst/>
          </a:prstGeom>
        </p:spPr>
      </p:pic>
      <p:pic>
        <p:nvPicPr>
          <p:cNvPr id="8" name="Picture 7">
            <a:extLst>
              <a:ext uri="{FF2B5EF4-FFF2-40B4-BE49-F238E27FC236}">
                <a16:creationId xmlns="" xmlns:a16="http://schemas.microsoft.com/office/drawing/2014/main" id="{3313BD0B-BC5D-4A80-8E84-4D6F4173E525}"/>
              </a:ext>
            </a:extLst>
          </p:cNvPr>
          <p:cNvPicPr>
            <a:picLocks noChangeAspect="1"/>
          </p:cNvPicPr>
          <p:nvPr/>
        </p:nvPicPr>
        <p:blipFill>
          <a:blip r:embed="rId5"/>
          <a:stretch>
            <a:fillRect/>
          </a:stretch>
        </p:blipFill>
        <p:spPr>
          <a:xfrm>
            <a:off x="4624624" y="1614112"/>
            <a:ext cx="1507261" cy="4617700"/>
          </a:xfrm>
          <a:prstGeom prst="rect">
            <a:avLst/>
          </a:prstGeom>
        </p:spPr>
      </p:pic>
      <p:pic>
        <p:nvPicPr>
          <p:cNvPr id="9" name="Picture 8">
            <a:extLst>
              <a:ext uri="{FF2B5EF4-FFF2-40B4-BE49-F238E27FC236}">
                <a16:creationId xmlns="" xmlns:a16="http://schemas.microsoft.com/office/drawing/2014/main" id="{147C1F70-1439-4AD6-96AE-F2BC17E0F40A}"/>
              </a:ext>
            </a:extLst>
          </p:cNvPr>
          <p:cNvPicPr>
            <a:picLocks noChangeAspect="1"/>
          </p:cNvPicPr>
          <p:nvPr/>
        </p:nvPicPr>
        <p:blipFill>
          <a:blip r:embed="rId6"/>
          <a:stretch>
            <a:fillRect/>
          </a:stretch>
        </p:blipFill>
        <p:spPr>
          <a:xfrm>
            <a:off x="6047154" y="1229148"/>
            <a:ext cx="1507261" cy="4756860"/>
          </a:xfrm>
          <a:prstGeom prst="rect">
            <a:avLst/>
          </a:prstGeom>
        </p:spPr>
      </p:pic>
      <p:pic>
        <p:nvPicPr>
          <p:cNvPr id="10" name="Picture 9">
            <a:extLst>
              <a:ext uri="{FF2B5EF4-FFF2-40B4-BE49-F238E27FC236}">
                <a16:creationId xmlns="" xmlns:a16="http://schemas.microsoft.com/office/drawing/2014/main" id="{F62E4362-06D5-4D57-B054-9C2F154520D9}"/>
              </a:ext>
            </a:extLst>
          </p:cNvPr>
          <p:cNvPicPr>
            <a:picLocks noChangeAspect="1"/>
          </p:cNvPicPr>
          <p:nvPr/>
        </p:nvPicPr>
        <p:blipFill rotWithShape="1">
          <a:blip r:embed="rId7"/>
          <a:srcRect l="5412" r="3733"/>
          <a:stretch/>
        </p:blipFill>
        <p:spPr>
          <a:xfrm>
            <a:off x="7465133" y="721801"/>
            <a:ext cx="1422531" cy="4165912"/>
          </a:xfrm>
          <a:prstGeom prst="rect">
            <a:avLst/>
          </a:prstGeom>
        </p:spPr>
      </p:pic>
    </p:spTree>
    <p:extLst>
      <p:ext uri="{BB962C8B-B14F-4D97-AF65-F5344CB8AC3E}">
        <p14:creationId xmlns:p14="http://schemas.microsoft.com/office/powerpoint/2010/main" val="17368046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1840D3-476A-4797-A6D9-83F20204393A}"/>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F77D265F-BC0E-48D4-BDED-62187B51E339}"/>
              </a:ext>
            </a:extLst>
          </p:cNvPr>
          <p:cNvSpPr>
            <a:spLocks noGrp="1"/>
          </p:cNvSpPr>
          <p:nvPr>
            <p:ph idx="1"/>
          </p:nvPr>
        </p:nvSpPr>
        <p:spPr/>
        <p:txBody>
          <a:bodyPr/>
          <a:lstStyle/>
          <a:p>
            <a:endParaRPr lang="en-US"/>
          </a:p>
        </p:txBody>
      </p:sp>
      <p:cxnSp>
        <p:nvCxnSpPr>
          <p:cNvPr id="4" name="Straight Connector 3">
            <a:extLst>
              <a:ext uri="{FF2B5EF4-FFF2-40B4-BE49-F238E27FC236}">
                <a16:creationId xmlns="" xmlns:a16="http://schemas.microsoft.com/office/drawing/2014/main" id="{D409E991-EF00-47C7-A4B1-A312B94A14E9}"/>
              </a:ext>
            </a:extLst>
          </p:cNvPr>
          <p:cNvCxnSpPr>
            <a:cxnSpLocks/>
          </p:cNvCxnSpPr>
          <p:nvPr/>
        </p:nvCxnSpPr>
        <p:spPr>
          <a:xfrm flipV="1">
            <a:off x="127819" y="696033"/>
            <a:ext cx="8387531" cy="2531511"/>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 xmlns:a16="http://schemas.microsoft.com/office/drawing/2014/main" id="{D9BC7B12-16EC-4299-A403-6AB338CCA843}"/>
              </a:ext>
            </a:extLst>
          </p:cNvPr>
          <p:cNvPicPr>
            <a:picLocks noChangeAspect="1"/>
          </p:cNvPicPr>
          <p:nvPr/>
        </p:nvPicPr>
        <p:blipFill>
          <a:blip r:embed="rId2"/>
          <a:stretch>
            <a:fillRect/>
          </a:stretch>
        </p:blipFill>
        <p:spPr>
          <a:xfrm>
            <a:off x="628649" y="2756380"/>
            <a:ext cx="1445957" cy="4090365"/>
          </a:xfrm>
          <a:prstGeom prst="rect">
            <a:avLst/>
          </a:prstGeom>
        </p:spPr>
      </p:pic>
      <p:pic>
        <p:nvPicPr>
          <p:cNvPr id="6" name="Picture 5">
            <a:extLst>
              <a:ext uri="{FF2B5EF4-FFF2-40B4-BE49-F238E27FC236}">
                <a16:creationId xmlns="" xmlns:a16="http://schemas.microsoft.com/office/drawing/2014/main" id="{914F4E36-98DF-44D4-B9C8-222EEB366195}"/>
              </a:ext>
            </a:extLst>
          </p:cNvPr>
          <p:cNvPicPr>
            <a:picLocks noChangeAspect="1"/>
          </p:cNvPicPr>
          <p:nvPr/>
        </p:nvPicPr>
        <p:blipFill>
          <a:blip r:embed="rId3"/>
          <a:stretch>
            <a:fillRect/>
          </a:stretch>
        </p:blipFill>
        <p:spPr>
          <a:xfrm>
            <a:off x="2035276" y="1070919"/>
            <a:ext cx="1553498" cy="5775826"/>
          </a:xfrm>
          <a:prstGeom prst="rect">
            <a:avLst/>
          </a:prstGeom>
        </p:spPr>
      </p:pic>
      <p:pic>
        <p:nvPicPr>
          <p:cNvPr id="7" name="Picture 6">
            <a:extLst>
              <a:ext uri="{FF2B5EF4-FFF2-40B4-BE49-F238E27FC236}">
                <a16:creationId xmlns="" xmlns:a16="http://schemas.microsoft.com/office/drawing/2014/main" id="{A8A3ED51-CE30-4342-A304-1D7D27AFFF77}"/>
              </a:ext>
            </a:extLst>
          </p:cNvPr>
          <p:cNvPicPr>
            <a:picLocks noChangeAspect="1"/>
          </p:cNvPicPr>
          <p:nvPr/>
        </p:nvPicPr>
        <p:blipFill>
          <a:blip r:embed="rId4"/>
          <a:stretch>
            <a:fillRect/>
          </a:stretch>
        </p:blipFill>
        <p:spPr>
          <a:xfrm>
            <a:off x="3658211" y="1070919"/>
            <a:ext cx="1339178" cy="5261055"/>
          </a:xfrm>
          <a:prstGeom prst="rect">
            <a:avLst/>
          </a:prstGeom>
        </p:spPr>
      </p:pic>
      <p:pic>
        <p:nvPicPr>
          <p:cNvPr id="8" name="Picture 7">
            <a:extLst>
              <a:ext uri="{FF2B5EF4-FFF2-40B4-BE49-F238E27FC236}">
                <a16:creationId xmlns="" xmlns:a16="http://schemas.microsoft.com/office/drawing/2014/main" id="{1497822C-EE56-4A28-9C8A-33F1B7FA7397}"/>
              </a:ext>
            </a:extLst>
          </p:cNvPr>
          <p:cNvPicPr>
            <a:picLocks noChangeAspect="1"/>
          </p:cNvPicPr>
          <p:nvPr/>
        </p:nvPicPr>
        <p:blipFill>
          <a:blip r:embed="rId5"/>
          <a:stretch>
            <a:fillRect/>
          </a:stretch>
        </p:blipFill>
        <p:spPr>
          <a:xfrm>
            <a:off x="5322170" y="365126"/>
            <a:ext cx="1526702" cy="6478527"/>
          </a:xfrm>
          <a:prstGeom prst="rect">
            <a:avLst/>
          </a:prstGeom>
        </p:spPr>
      </p:pic>
      <p:pic>
        <p:nvPicPr>
          <p:cNvPr id="9" name="Picture 8">
            <a:extLst>
              <a:ext uri="{FF2B5EF4-FFF2-40B4-BE49-F238E27FC236}">
                <a16:creationId xmlns="" xmlns:a16="http://schemas.microsoft.com/office/drawing/2014/main" id="{F38D13B2-5475-4AA9-A531-5C3C275F0EC0}"/>
              </a:ext>
            </a:extLst>
          </p:cNvPr>
          <p:cNvPicPr>
            <a:picLocks noChangeAspect="1"/>
          </p:cNvPicPr>
          <p:nvPr/>
        </p:nvPicPr>
        <p:blipFill>
          <a:blip r:embed="rId6"/>
          <a:stretch>
            <a:fillRect/>
          </a:stretch>
        </p:blipFill>
        <p:spPr>
          <a:xfrm>
            <a:off x="6848014" y="1298738"/>
            <a:ext cx="1434280" cy="5405111"/>
          </a:xfrm>
          <a:prstGeom prst="rect">
            <a:avLst/>
          </a:prstGeom>
        </p:spPr>
      </p:pic>
    </p:spTree>
    <p:extLst>
      <p:ext uri="{BB962C8B-B14F-4D97-AF65-F5344CB8AC3E}">
        <p14:creationId xmlns:p14="http://schemas.microsoft.com/office/powerpoint/2010/main" val="419874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D93C9A-DFFE-485E-8DB8-FE5A173576B7}"/>
              </a:ext>
            </a:extLst>
          </p:cNvPr>
          <p:cNvSpPr>
            <a:spLocks noGrp="1"/>
          </p:cNvSpPr>
          <p:nvPr>
            <p:ph type="title"/>
          </p:nvPr>
        </p:nvSpPr>
        <p:spPr>
          <a:solidFill>
            <a:schemeClr val="accent4"/>
          </a:solidFill>
        </p:spPr>
        <p:txBody>
          <a:bodyPr/>
          <a:lstStyle/>
          <a:p>
            <a:r>
              <a:rPr lang="en-US" dirty="0" smtClean="0"/>
              <a:t>Production of </a:t>
            </a:r>
            <a:r>
              <a:rPr lang="en-US" dirty="0"/>
              <a:t>vaccines</a:t>
            </a:r>
          </a:p>
        </p:txBody>
      </p:sp>
      <p:sp>
        <p:nvSpPr>
          <p:cNvPr id="3" name="Content Placeholder 2">
            <a:extLst>
              <a:ext uri="{FF2B5EF4-FFF2-40B4-BE49-F238E27FC236}">
                <a16:creationId xmlns="" xmlns:a16="http://schemas.microsoft.com/office/drawing/2014/main" id="{49C42444-90F9-483C-B05F-1DC8CA291C4A}"/>
              </a:ext>
            </a:extLst>
          </p:cNvPr>
          <p:cNvSpPr>
            <a:spLocks noGrp="1"/>
          </p:cNvSpPr>
          <p:nvPr>
            <p:ph idx="1"/>
          </p:nvPr>
        </p:nvSpPr>
        <p:spPr/>
        <p:txBody>
          <a:bodyPr>
            <a:normAutofit fontScale="92500" lnSpcReduction="20000"/>
          </a:bodyPr>
          <a:lstStyle/>
          <a:p>
            <a:pPr algn="just"/>
            <a:r>
              <a:rPr lang="en-US" dirty="0" smtClean="0"/>
              <a:t>Production of vaccines is </a:t>
            </a:r>
            <a:r>
              <a:rPr lang="en-US" dirty="0"/>
              <a:t>based on </a:t>
            </a:r>
            <a:r>
              <a:rPr lang="en-US" dirty="0" smtClean="0"/>
              <a:t>a system </a:t>
            </a:r>
            <a:r>
              <a:rPr lang="en-US" dirty="0"/>
              <a:t>of master and working seed lots and </a:t>
            </a:r>
            <a:r>
              <a:rPr lang="en-US" dirty="0" smtClean="0"/>
              <a:t>cell banks (viral bank, bacterial bank, protozoal bank).</a:t>
            </a:r>
            <a:endParaRPr lang="en-US" dirty="0"/>
          </a:p>
          <a:p>
            <a:pPr algn="just"/>
            <a:r>
              <a:rPr lang="en-US" dirty="0" smtClean="0"/>
              <a:t>Seed </a:t>
            </a:r>
            <a:r>
              <a:rPr lang="en-US" dirty="0"/>
              <a:t>lots and cell banks are established in a </a:t>
            </a:r>
            <a:r>
              <a:rPr lang="en-US" dirty="0" smtClean="0"/>
              <a:t>suitably controlled </a:t>
            </a:r>
            <a:r>
              <a:rPr lang="en-US" dirty="0"/>
              <a:t>environment to protect the seed lot or </a:t>
            </a:r>
            <a:r>
              <a:rPr lang="en-US" dirty="0" smtClean="0"/>
              <a:t>the cell </a:t>
            </a:r>
            <a:r>
              <a:rPr lang="en-US" dirty="0"/>
              <a:t>bank and the </a:t>
            </a:r>
            <a:r>
              <a:rPr lang="en-US" dirty="0" smtClean="0"/>
              <a:t>personnel. Requirements are </a:t>
            </a:r>
          </a:p>
          <a:p>
            <a:r>
              <a:rPr lang="en-US" dirty="0" smtClean="0"/>
              <a:t>Cell </a:t>
            </a:r>
            <a:r>
              <a:rPr lang="en-US" dirty="0"/>
              <a:t>culture lab</a:t>
            </a:r>
          </a:p>
          <a:p>
            <a:r>
              <a:rPr lang="en-US" dirty="0" smtClean="0"/>
              <a:t> </a:t>
            </a:r>
            <a:r>
              <a:rPr lang="en-US" dirty="0"/>
              <a:t>Microbiological lab</a:t>
            </a:r>
          </a:p>
          <a:p>
            <a:r>
              <a:rPr lang="en-US" dirty="0" smtClean="0"/>
              <a:t> </a:t>
            </a:r>
            <a:r>
              <a:rPr lang="en-US" dirty="0"/>
              <a:t>Immunological lab</a:t>
            </a:r>
          </a:p>
          <a:p>
            <a:r>
              <a:rPr lang="en-US" dirty="0" smtClean="0"/>
              <a:t> </a:t>
            </a:r>
            <a:r>
              <a:rPr lang="en-US" dirty="0"/>
              <a:t>Molecular lab</a:t>
            </a:r>
          </a:p>
          <a:p>
            <a:r>
              <a:rPr lang="en-US" dirty="0" smtClean="0"/>
              <a:t> </a:t>
            </a:r>
            <a:r>
              <a:rPr lang="en-US" dirty="0"/>
              <a:t>Animal facility</a:t>
            </a:r>
          </a:p>
          <a:p>
            <a:r>
              <a:rPr lang="en-US" dirty="0" smtClean="0"/>
              <a:t> </a:t>
            </a:r>
            <a:r>
              <a:rPr lang="en-US" dirty="0" err="1"/>
              <a:t>Virological</a:t>
            </a:r>
            <a:r>
              <a:rPr lang="en-US" dirty="0"/>
              <a:t> lab</a:t>
            </a:r>
          </a:p>
        </p:txBody>
      </p:sp>
    </p:spTree>
    <p:extLst>
      <p:ext uri="{BB962C8B-B14F-4D97-AF65-F5344CB8AC3E}">
        <p14:creationId xmlns:p14="http://schemas.microsoft.com/office/powerpoint/2010/main" val="738697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p:spPr>
        <p:txBody>
          <a:bodyPr>
            <a:normAutofit/>
          </a:bodyPr>
          <a:lstStyle/>
          <a:p>
            <a:r>
              <a:rPr lang="en-US" sz="3600" dirty="0" smtClean="0"/>
              <a:t>Production of vaccines by seed lot system</a:t>
            </a:r>
            <a:endParaRPr lang="en-US" sz="3600" dirty="0"/>
          </a:p>
        </p:txBody>
      </p:sp>
      <p:sp>
        <p:nvSpPr>
          <p:cNvPr id="3" name="Content Placeholder 2"/>
          <p:cNvSpPr>
            <a:spLocks noGrp="1"/>
          </p:cNvSpPr>
          <p:nvPr>
            <p:ph idx="1"/>
          </p:nvPr>
        </p:nvSpPr>
        <p:spPr/>
        <p:txBody>
          <a:bodyPr>
            <a:normAutofit lnSpcReduction="10000"/>
          </a:bodyPr>
          <a:lstStyle/>
          <a:p>
            <a:pPr algn="just"/>
            <a:r>
              <a:rPr lang="en-US" sz="2200" dirty="0" smtClean="0"/>
              <a:t>Isolation of </a:t>
            </a:r>
            <a:r>
              <a:rPr lang="en-US" sz="2200" dirty="0"/>
              <a:t>appropriate infectious </a:t>
            </a:r>
            <a:r>
              <a:rPr lang="en-US" sz="2200" dirty="0" smtClean="0"/>
              <a:t>agent (seed) </a:t>
            </a:r>
            <a:r>
              <a:rPr lang="en-US" sz="2200" dirty="0"/>
              <a:t>from human infections </a:t>
            </a:r>
            <a:endParaRPr lang="en-US" sz="2200" dirty="0" smtClean="0"/>
          </a:p>
          <a:p>
            <a:pPr algn="just"/>
            <a:r>
              <a:rPr lang="en-US" sz="2200" dirty="0"/>
              <a:t>bacterial strains may need to be selected for high toxin yield or production of abundant capsular polysaccharide; viral strains may need to be selected for stable attenuation or good growth in cell cultures</a:t>
            </a:r>
            <a:r>
              <a:rPr lang="en-US" sz="2200" dirty="0" smtClean="0"/>
              <a:t>.</a:t>
            </a:r>
          </a:p>
          <a:p>
            <a:pPr algn="just"/>
            <a:r>
              <a:rPr lang="en-US" sz="2200" dirty="0" smtClean="0"/>
              <a:t>To grow , from </a:t>
            </a:r>
            <a:r>
              <a:rPr lang="en-US" sz="2200" dirty="0"/>
              <a:t>a single viable unit, a substantial volume of culture which is distributed in small amounts in a large number of ampoules and then stored at −70°C or below, or freeze-dried. This is the original seed </a:t>
            </a:r>
            <a:r>
              <a:rPr lang="en-US" sz="2200" dirty="0" smtClean="0"/>
              <a:t>lot or seed bank</a:t>
            </a:r>
          </a:p>
          <a:p>
            <a:pPr algn="just"/>
            <a:r>
              <a:rPr lang="en-US" sz="2200" dirty="0"/>
              <a:t>From this seed lot, one or more ampoules are used to generate the working seed from which a </a:t>
            </a:r>
            <a:r>
              <a:rPr lang="en-US" sz="2200" dirty="0" smtClean="0"/>
              <a:t> </a:t>
            </a:r>
            <a:r>
              <a:rPr lang="en-US" sz="2200" dirty="0"/>
              <a:t>number of batches of vaccine are </a:t>
            </a:r>
            <a:r>
              <a:rPr lang="en-US" sz="2200" dirty="0" smtClean="0"/>
              <a:t>generated. </a:t>
            </a:r>
            <a:endParaRPr lang="en-US" sz="2200" dirty="0"/>
          </a:p>
        </p:txBody>
      </p:sp>
    </p:spTree>
    <p:extLst>
      <p:ext uri="{BB962C8B-B14F-4D97-AF65-F5344CB8AC3E}">
        <p14:creationId xmlns:p14="http://schemas.microsoft.com/office/powerpoint/2010/main" val="2659089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238" y="1349829"/>
            <a:ext cx="7629525" cy="5341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57238" y="377371"/>
            <a:ext cx="6171491" cy="461665"/>
          </a:xfrm>
          <a:prstGeom prst="rect">
            <a:avLst/>
          </a:prstGeom>
          <a:solidFill>
            <a:schemeClr val="accent4"/>
          </a:solidFill>
        </p:spPr>
        <p:txBody>
          <a:bodyPr wrap="square" rtlCol="0">
            <a:spAutoFit/>
          </a:bodyPr>
          <a:lstStyle/>
          <a:p>
            <a:r>
              <a:rPr lang="en-US" sz="2400" dirty="0" smtClean="0"/>
              <a:t>Seed lot system for vaccine production</a:t>
            </a:r>
            <a:endParaRPr lang="en-US" sz="2400" dirty="0"/>
          </a:p>
        </p:txBody>
      </p:sp>
    </p:spTree>
    <p:extLst>
      <p:ext uri="{BB962C8B-B14F-4D97-AF65-F5344CB8AC3E}">
        <p14:creationId xmlns:p14="http://schemas.microsoft.com/office/powerpoint/2010/main" val="1275512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B2C4F18-3A13-406D-824F-F60878089F9B}"/>
              </a:ext>
            </a:extLst>
          </p:cNvPr>
          <p:cNvSpPr>
            <a:spLocks noGrp="1"/>
          </p:cNvSpPr>
          <p:nvPr>
            <p:ph type="title"/>
          </p:nvPr>
        </p:nvSpPr>
        <p:spPr>
          <a:solidFill>
            <a:schemeClr val="accent4"/>
          </a:solidFill>
        </p:spPr>
        <p:txBody>
          <a:bodyPr/>
          <a:lstStyle/>
          <a:p>
            <a:r>
              <a:rPr lang="en-US" dirty="0"/>
              <a:t>Quality control of vaccines</a:t>
            </a:r>
          </a:p>
        </p:txBody>
      </p:sp>
      <p:sp>
        <p:nvSpPr>
          <p:cNvPr id="3" name="Content Placeholder 2">
            <a:extLst>
              <a:ext uri="{FF2B5EF4-FFF2-40B4-BE49-F238E27FC236}">
                <a16:creationId xmlns="" xmlns:a16="http://schemas.microsoft.com/office/drawing/2014/main" id="{2F96F6CB-B71B-4B1D-BADA-DA305A853BCE}"/>
              </a:ext>
            </a:extLst>
          </p:cNvPr>
          <p:cNvSpPr>
            <a:spLocks noGrp="1"/>
          </p:cNvSpPr>
          <p:nvPr>
            <p:ph idx="1"/>
          </p:nvPr>
        </p:nvSpPr>
        <p:spPr/>
        <p:txBody>
          <a:bodyPr>
            <a:normAutofit/>
          </a:bodyPr>
          <a:lstStyle/>
          <a:p>
            <a:r>
              <a:rPr lang="en-US" sz="2400" dirty="0" smtClean="0"/>
              <a:t>Seed bank characterization (Historical Record, Identity Test, Purity Test, Safety Test, Efficacy Test, Stability Test)</a:t>
            </a:r>
          </a:p>
          <a:p>
            <a:r>
              <a:rPr lang="en-US" sz="2400" dirty="0" smtClean="0"/>
              <a:t>Cell </a:t>
            </a:r>
            <a:r>
              <a:rPr lang="en-US" sz="2400" dirty="0"/>
              <a:t>substrates (viral contamination of cell banks and biological </a:t>
            </a:r>
            <a:r>
              <a:rPr lang="en-US" sz="2400" dirty="0" smtClean="0"/>
              <a:t>products)</a:t>
            </a:r>
          </a:p>
          <a:p>
            <a:r>
              <a:rPr lang="en-US" sz="2400" dirty="0"/>
              <a:t>Cell </a:t>
            </a:r>
            <a:r>
              <a:rPr lang="en-US" sz="2400" dirty="0" smtClean="0"/>
              <a:t>culture/fermentation to produce active substances</a:t>
            </a:r>
            <a:endParaRPr lang="en-US" sz="2400" dirty="0"/>
          </a:p>
          <a:p>
            <a:r>
              <a:rPr lang="en-US" sz="2400" dirty="0"/>
              <a:t>Cultivation and harvesting</a:t>
            </a:r>
          </a:p>
          <a:p>
            <a:r>
              <a:rPr lang="en-US" sz="2400" dirty="0"/>
              <a:t>Downstream </a:t>
            </a:r>
            <a:r>
              <a:rPr lang="en-US" sz="2400" dirty="0" smtClean="0"/>
              <a:t>processing</a:t>
            </a:r>
          </a:p>
          <a:p>
            <a:r>
              <a:rPr lang="en-US" sz="2400" dirty="0"/>
              <a:t>Separation and purification of </a:t>
            </a:r>
            <a:r>
              <a:rPr lang="en-US" sz="2400" dirty="0" smtClean="0"/>
              <a:t>product</a:t>
            </a:r>
            <a:endParaRPr lang="en-US" sz="2400" dirty="0"/>
          </a:p>
          <a:p>
            <a:r>
              <a:rPr lang="en-US" sz="2400" dirty="0"/>
              <a:t>Detailed product </a:t>
            </a:r>
            <a:r>
              <a:rPr lang="en-US" sz="2400" dirty="0" smtClean="0"/>
              <a:t>characterization</a:t>
            </a:r>
          </a:p>
          <a:p>
            <a:r>
              <a:rPr lang="en-US" sz="2400" dirty="0"/>
              <a:t>T</a:t>
            </a:r>
            <a:r>
              <a:rPr lang="en-US" sz="2400" dirty="0" smtClean="0"/>
              <a:t>esting </a:t>
            </a:r>
            <a:r>
              <a:rPr lang="en-US" sz="2400" dirty="0"/>
              <a:t>and release</a:t>
            </a:r>
          </a:p>
          <a:p>
            <a:endParaRPr lang="en-US" dirty="0"/>
          </a:p>
        </p:txBody>
      </p:sp>
    </p:spTree>
    <p:extLst>
      <p:ext uri="{BB962C8B-B14F-4D97-AF65-F5344CB8AC3E}">
        <p14:creationId xmlns:p14="http://schemas.microsoft.com/office/powerpoint/2010/main" val="3509428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4CCF3A-74F3-4F59-895F-3EDF1B0F965E}"/>
              </a:ext>
            </a:extLst>
          </p:cNvPr>
          <p:cNvSpPr>
            <a:spLocks noGrp="1"/>
          </p:cNvSpPr>
          <p:nvPr>
            <p:ph type="title"/>
          </p:nvPr>
        </p:nvSpPr>
        <p:spPr>
          <a:solidFill>
            <a:schemeClr val="accent4"/>
          </a:solidFill>
        </p:spPr>
        <p:txBody>
          <a:bodyPr/>
          <a:lstStyle/>
          <a:p>
            <a:r>
              <a:rPr lang="en-US" dirty="0"/>
              <a:t>Quality control of vaccines - Issues</a:t>
            </a:r>
          </a:p>
        </p:txBody>
      </p:sp>
      <p:sp>
        <p:nvSpPr>
          <p:cNvPr id="3" name="Content Placeholder 2">
            <a:extLst>
              <a:ext uri="{FF2B5EF4-FFF2-40B4-BE49-F238E27FC236}">
                <a16:creationId xmlns="" xmlns:a16="http://schemas.microsoft.com/office/drawing/2014/main" id="{29503CA4-F7AE-47D7-92C4-DFDDA7D3D652}"/>
              </a:ext>
            </a:extLst>
          </p:cNvPr>
          <p:cNvSpPr>
            <a:spLocks noGrp="1"/>
          </p:cNvSpPr>
          <p:nvPr>
            <p:ph idx="1"/>
          </p:nvPr>
        </p:nvSpPr>
        <p:spPr/>
        <p:txBody>
          <a:bodyPr/>
          <a:lstStyle/>
          <a:p>
            <a:r>
              <a:rPr lang="en-US" dirty="0"/>
              <a:t>Different bacterial/virus strains are used by different manufacturers for same vaccines, e.g., measles vaccine can be produced from </a:t>
            </a:r>
            <a:r>
              <a:rPr lang="en-US" dirty="0" err="1"/>
              <a:t>Schwarts</a:t>
            </a:r>
            <a:r>
              <a:rPr lang="en-US" dirty="0"/>
              <a:t> or </a:t>
            </a:r>
            <a:r>
              <a:rPr lang="en-US" dirty="0" err="1"/>
              <a:t>Edmonston</a:t>
            </a:r>
            <a:r>
              <a:rPr lang="en-US" dirty="0"/>
              <a:t> Zagreb</a:t>
            </a:r>
          </a:p>
          <a:p>
            <a:r>
              <a:rPr lang="en-US" dirty="0"/>
              <a:t>Vaccines can be produced in one fermentation tank or in several bottles</a:t>
            </a:r>
          </a:p>
          <a:p>
            <a:r>
              <a:rPr lang="en-US" dirty="0"/>
              <a:t>Same host can be grown in one type of cell in one company and different in others</a:t>
            </a:r>
          </a:p>
          <a:p>
            <a:r>
              <a:rPr lang="en-US" dirty="0"/>
              <a:t>Different stabilizers or preservatives for different companies.</a:t>
            </a:r>
          </a:p>
        </p:txBody>
      </p:sp>
    </p:spTree>
    <p:extLst>
      <p:ext uri="{BB962C8B-B14F-4D97-AF65-F5344CB8AC3E}">
        <p14:creationId xmlns:p14="http://schemas.microsoft.com/office/powerpoint/2010/main" val="3664321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3450</TotalTime>
  <Words>2721</Words>
  <Application>Microsoft Office PowerPoint</Application>
  <PresentationFormat>On-screen Show (4:3)</PresentationFormat>
  <Paragraphs>225</Paragraphs>
  <Slides>46</Slides>
  <Notes>2</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Quality Control of Vaccines</vt:lpstr>
      <vt:lpstr>What are vaccines</vt:lpstr>
      <vt:lpstr>Vaccines differ from chemical drugs</vt:lpstr>
      <vt:lpstr>Available vaccines</vt:lpstr>
      <vt:lpstr>Production of vaccines</vt:lpstr>
      <vt:lpstr>Production of vaccines by seed lot system</vt:lpstr>
      <vt:lpstr>PowerPoint Presentation</vt:lpstr>
      <vt:lpstr>Quality control of vaccines</vt:lpstr>
      <vt:lpstr>Quality control of vaccines - Issues</vt:lpstr>
      <vt:lpstr>Quality control of vaccines</vt:lpstr>
      <vt:lpstr>Antigenic cartography</vt:lpstr>
      <vt:lpstr>Quality control of intermediate products</vt:lpstr>
      <vt:lpstr>Gross bacterial contamination</vt:lpstr>
      <vt:lpstr>Testing aerobic contaminants</vt:lpstr>
      <vt:lpstr>Testing anaerobic contaminants</vt:lpstr>
      <vt:lpstr>Testing Salmonella species</vt:lpstr>
      <vt:lpstr>Testing Salmonella species</vt:lpstr>
      <vt:lpstr>Testing contamination with fungi </vt:lpstr>
      <vt:lpstr>Testing safety or susceptibility</vt:lpstr>
      <vt:lpstr>Quality control of finished products</vt:lpstr>
      <vt:lpstr>Quality control of finished products</vt:lpstr>
      <vt:lpstr>Test of inactivation of virulent viruses</vt:lpstr>
      <vt:lpstr>Test of inactivation of virulent viruses</vt:lpstr>
      <vt:lpstr>Testing in-vivo potency</vt:lpstr>
      <vt:lpstr>Testing  potency</vt:lpstr>
      <vt:lpstr>Testing potency</vt:lpstr>
      <vt:lpstr>Testing in-vivo potency</vt:lpstr>
      <vt:lpstr>Testing in-vivo potency</vt:lpstr>
      <vt:lpstr> Testing in-vivo potency</vt:lpstr>
      <vt:lpstr>Testing in-vivo potency by challenge studies</vt:lpstr>
      <vt:lpstr>Testing in-vivo potency</vt:lpstr>
      <vt:lpstr>Testing in-vivo potency</vt:lpstr>
      <vt:lpstr>Testing in-vivo potency</vt:lpstr>
      <vt:lpstr>Testing pyrogen</vt:lpstr>
      <vt:lpstr>Testing pyrogen (MAT Test)</vt:lpstr>
      <vt:lpstr>Testing pyrogen</vt:lpstr>
      <vt:lpstr>Testing pyrogen</vt:lpstr>
      <vt:lpstr>Testing pyrogen</vt:lpstr>
      <vt:lpstr>Safety Testing</vt:lpstr>
      <vt:lpstr>Safety testing</vt:lpstr>
      <vt:lpstr>Safety testing</vt:lpstr>
      <vt:lpstr>In-vitro safety testing</vt:lpstr>
      <vt:lpstr>Techniques for measuring the concentration and integrity of antigens</vt:lpstr>
      <vt:lpstr>Production of vaccines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Control of Vaccines</dc:title>
  <dc:creator>Dr Nadeem Irfan</dc:creator>
  <cp:lastModifiedBy>Sumaira</cp:lastModifiedBy>
  <cp:revision>143</cp:revision>
  <dcterms:created xsi:type="dcterms:W3CDTF">2018-04-10T01:22:56Z</dcterms:created>
  <dcterms:modified xsi:type="dcterms:W3CDTF">2020-04-23T15:55:46Z</dcterms:modified>
</cp:coreProperties>
</file>