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CBB6-700F-42D3-B94A-963F5FDE09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9E2846-2A2D-486D-BE60-EAE8E6F8C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946C56-82E0-47C6-8816-A4780C866136}"/>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2FAD962B-4F35-48FE-8BA9-50AC2A96A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A3973-F693-495E-AC69-ABE63ADA138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23134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4DC0-5007-4C73-9475-9FEEDAE7CC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241A47-C8D1-4BF2-9E55-38CE928478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88A39-7BFD-4E12-ACE8-67B6F4C83534}"/>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09360CE7-49CA-4FE4-90D7-46D19197E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9F2E7-AD5A-479A-8A5D-4E9B5713FCF9}"/>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5129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CB866-9D9A-4FB7-AE6D-48BBEBB799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5CFFF8-3DBB-44A3-8B0E-C35207FC1F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05B39-6388-4ECA-9414-A7BCF9F3C08B}"/>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2DCF063F-2583-4798-AF2B-9D66E4F1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1E687-B6FA-40DB-B4BD-A8F9734A9397}"/>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5959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2444-F424-476C-A641-ECF1C74AC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84C06-F177-48EF-B93F-495FEB635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7180A-A047-473D-B0AE-827CA6738968}"/>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FF77081E-A374-45B3-85C7-5A23DFD32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6E542-1D8F-4A35-8E6E-A06F38542060}"/>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10869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359A-9940-42C8-8F07-FB6DA6DEA8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73581C-FF4F-4D6B-A2A6-B0576ACA1A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DEE423-2117-46DE-A75C-798423755D4C}"/>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5F358ED6-EA01-4263-BD29-FE445ED69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762A1-1CD5-4BC1-A4F5-F1C36EDF46F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727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3A92-0438-4785-893D-DC5F5EC565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00808-247E-451B-9773-0CB80B4A0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DFBFF2-A0A9-4055-AD1B-FA0611648E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0029F4-08F1-41B1-9F95-14A44BF55650}"/>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1B5DF607-FFEB-4BCC-94DD-D6664E506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3775CF-05B8-4244-B70A-5F0D4CC707B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138537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A6E8-F29F-423E-9FB0-6B7BEAA41A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EF1923-FAF6-446D-A3C0-307ABB8269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E655CA-9965-411A-BC34-647049C7D5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87CB6C-AC1C-486A-85D9-07FDCF4DF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77C893-5CBF-4D58-A17C-C9D668A32A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E2683E-136F-4491-9709-81BBB842F74F}"/>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8" name="Footer Placeholder 7">
            <a:extLst>
              <a:ext uri="{FF2B5EF4-FFF2-40B4-BE49-F238E27FC236}">
                <a16:creationId xmlns:a16="http://schemas.microsoft.com/office/drawing/2014/main" id="{9203AA5E-AC0F-4410-8E33-CBA173017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9D0FA0-63E4-41F8-AEBD-12CE97226CEE}"/>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48271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7E7F-2156-42E8-B273-A55A04DE00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5B7112-02E5-4A61-B289-FCB9A25A1C54}"/>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4" name="Footer Placeholder 3">
            <a:extLst>
              <a:ext uri="{FF2B5EF4-FFF2-40B4-BE49-F238E27FC236}">
                <a16:creationId xmlns:a16="http://schemas.microsoft.com/office/drawing/2014/main" id="{8A8FA772-AE70-42AA-9256-F7259318B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4CB0F3-0A89-4F2B-85A1-033375BA457E}"/>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91884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3B6FD2-8F90-46C8-BB88-E143B3F420EF}"/>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3" name="Footer Placeholder 2">
            <a:extLst>
              <a:ext uri="{FF2B5EF4-FFF2-40B4-BE49-F238E27FC236}">
                <a16:creationId xmlns:a16="http://schemas.microsoft.com/office/drawing/2014/main" id="{CCA37FAE-FDA1-45A8-B276-C4387AC34D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8C6DAB-0960-47E7-A095-27529FE9548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2972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5C88-37F5-4521-92D6-053EC55B7A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9724B3-AF01-4531-BA3F-E99E634ABC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2A4DD-2681-40AC-AC07-A54BEE6E2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BD0F3-D563-4DF8-99CB-BBB9ED72B877}"/>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38FE33B1-6A95-4E21-8CDE-9C9778F7DB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3083E-6D5E-42E7-901F-CC38017AB897}"/>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95056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D09F-4029-4377-83F1-95FB0BC0F5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8986B9-ADE8-4DA5-8C2C-1F864FBB63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0CEBD-F16E-414B-8C7D-730AB6407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8C54C2-47FC-42B5-9065-98930F490A96}"/>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6897817D-820B-4ED3-8986-1A9A4C211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766EF-291E-43AE-A5B5-086E56F86CE6}"/>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30625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C5E613-FFEE-40BE-ADB0-468B679040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2AE088-221C-44BF-9654-7A405961E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7E8C0-7369-417A-9869-FD3D3F198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C90930C1-3284-4D84-8D30-65EDB6FC0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75555-D828-4B15-857E-CD4C3B2E3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4D24-DF73-4E26-8F8D-C6678AF7E7BB}" type="slidenum">
              <a:rPr lang="en-US" smtClean="0"/>
              <a:t>‹#›</a:t>
            </a:fld>
            <a:endParaRPr lang="en-US"/>
          </a:p>
        </p:txBody>
      </p:sp>
    </p:spTree>
    <p:extLst>
      <p:ext uri="{BB962C8B-B14F-4D97-AF65-F5344CB8AC3E}">
        <p14:creationId xmlns:p14="http://schemas.microsoft.com/office/powerpoint/2010/main" val="1717951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ur.m.wikipedia.org/wiki/%D8%A7%D8%B1%D8%AF%D9%88" TargetMode="External"/><Relationship Id="rId3" Type="http://schemas.openxmlformats.org/officeDocument/2006/relationships/hyperlink" Target="https://ur.m.wikipedia.org/wiki/%D8%B4%D8%A7%D8%B9%D8%B1" TargetMode="External"/><Relationship Id="rId7" Type="http://schemas.openxmlformats.org/officeDocument/2006/relationships/hyperlink" Target="https://ur.m.wikipedia.org/wiki/1938%D8%A1" TargetMode="External"/><Relationship Id="rId2" Type="http://schemas.openxmlformats.org/officeDocument/2006/relationships/hyperlink" Target="https://ur.m.wikipedia.org/wiki/%D9%81%D8%A7%D8%B1%D8%B3%DB%8C" TargetMode="External"/><Relationship Id="rId1" Type="http://schemas.openxmlformats.org/officeDocument/2006/relationships/slideLayout" Target="../slideLayouts/slideLayout2.xml"/><Relationship Id="rId6" Type="http://schemas.openxmlformats.org/officeDocument/2006/relationships/hyperlink" Target="https://ur.m.wikipedia.org/wiki/%D9%85%D8%AD%D9%85%D8%AF_%D8%A7%D9%82%D8%A8%D8%A7%D9%84" TargetMode="External"/><Relationship Id="rId5" Type="http://schemas.openxmlformats.org/officeDocument/2006/relationships/hyperlink" Target="https://ur.m.wikipedia.org/wiki/%D9%86%D8%B8%D8%B1%DB%8C%DB%82_%D9%BE%D8%A7%DA%A9%D8%B3%D8%AA%D8%A7%D9%86" TargetMode="External"/><Relationship Id="rId10" Type="http://schemas.openxmlformats.org/officeDocument/2006/relationships/hyperlink" Target="https://ur.m.wikipedia.org/wiki/%D9%85%D8%AD%D9%85%D8%AF_%D8%B5%D9%84%DB%8C_%D8%A7%D9%84%D9%84%DB%81_%D8%B9%D9%84%DB%8C%DB%81_%D9%88_%D8%A2%D9%84%DB%81_%D9%88_%D8%B3%D9%84%D9%85" TargetMode="External"/><Relationship Id="rId4" Type="http://schemas.openxmlformats.org/officeDocument/2006/relationships/hyperlink" Target="https://ur.m.wikipedia.org/wiki/%D9%81%D9%84%D8%B3%D9%81%DB%81" TargetMode="External"/><Relationship Id="rId9" Type="http://schemas.openxmlformats.org/officeDocument/2006/relationships/hyperlink" Target="https://ur.m.wikipedia.org/wiki/%D8%AD%D8%AC"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D456-42F3-4F34-B533-D36E678AD642}"/>
              </a:ext>
            </a:extLst>
          </p:cNvPr>
          <p:cNvSpPr>
            <a:spLocks noGrp="1"/>
          </p:cNvSpPr>
          <p:nvPr>
            <p:ph type="title"/>
          </p:nvPr>
        </p:nvSpPr>
        <p:spPr>
          <a:xfrm>
            <a:off x="762001" y="803325"/>
            <a:ext cx="5314536" cy="1325563"/>
          </a:xfrm>
        </p:spPr>
        <p:txBody>
          <a:bodyPr>
            <a:normAutofit/>
          </a:bodyPr>
          <a:lstStyle/>
          <a:p>
            <a:r>
              <a:rPr lang="en-US" b="1" u="sng" dirty="0"/>
              <a:t>Subject:</a:t>
            </a:r>
          </a:p>
        </p:txBody>
      </p:sp>
      <p:sp>
        <p:nvSpPr>
          <p:cNvPr id="3" name="Content Placeholder 2">
            <a:extLst>
              <a:ext uri="{FF2B5EF4-FFF2-40B4-BE49-F238E27FC236}">
                <a16:creationId xmlns:a16="http://schemas.microsoft.com/office/drawing/2014/main" id="{B18F6C9D-1C29-44D3-A1B5-396952A193A0}"/>
              </a:ext>
            </a:extLst>
          </p:cNvPr>
          <p:cNvSpPr>
            <a:spLocks noGrp="1"/>
          </p:cNvSpPr>
          <p:nvPr>
            <p:ph idx="1"/>
          </p:nvPr>
        </p:nvSpPr>
        <p:spPr>
          <a:xfrm>
            <a:off x="762000" y="2279018"/>
            <a:ext cx="5314543" cy="3375920"/>
          </a:xfrm>
        </p:spPr>
        <p:txBody>
          <a:bodyPr anchor="t">
            <a:noAutofit/>
          </a:bodyPr>
          <a:lstStyle/>
          <a:p>
            <a:pPr lvl="1"/>
            <a:r>
              <a:rPr lang="en-US" sz="4400" dirty="0">
                <a:effectLst>
                  <a:outerShdw blurRad="38100" dist="38100" dir="2700000" algn="tl">
                    <a:srgbClr val="000000">
                      <a:alpha val="43137"/>
                    </a:srgbClr>
                  </a:outerShdw>
                </a:effectLst>
              </a:rPr>
              <a:t>Iqbal Studies 2</a:t>
            </a:r>
          </a:p>
          <a:p>
            <a:pPr lvl="1"/>
            <a:r>
              <a:rPr lang="en-US" sz="4400" dirty="0">
                <a:effectLst>
                  <a:outerShdw blurRad="38100" dist="38100" dir="2700000" algn="tl">
                    <a:srgbClr val="000000">
                      <a:alpha val="43137"/>
                    </a:srgbClr>
                  </a:outerShdw>
                </a:effectLst>
              </a:rPr>
              <a:t>Semester:  8</a:t>
            </a:r>
            <a:r>
              <a:rPr lang="en-US" sz="4400" baseline="30000" dirty="0">
                <a:effectLst>
                  <a:outerShdw blurRad="38100" dist="38100" dir="2700000" algn="tl">
                    <a:srgbClr val="000000">
                      <a:alpha val="43137"/>
                    </a:srgbClr>
                  </a:outerShdw>
                </a:effectLst>
              </a:rPr>
              <a:t>th</a:t>
            </a:r>
            <a:r>
              <a:rPr lang="en-US" sz="4400" dirty="0">
                <a:effectLst>
                  <a:outerShdw blurRad="38100" dist="38100" dir="2700000" algn="tl">
                    <a:srgbClr val="000000">
                      <a:alpha val="43137"/>
                    </a:srgbClr>
                  </a:outerShdw>
                </a:effectLst>
              </a:rPr>
              <a:t> </a:t>
            </a:r>
          </a:p>
          <a:p>
            <a:pPr lvl="1"/>
            <a:r>
              <a:rPr lang="en-US" sz="4400" dirty="0">
                <a:effectLst>
                  <a:outerShdw blurRad="38100" dist="38100" dir="2700000" algn="tl">
                    <a:srgbClr val="000000">
                      <a:alpha val="43137"/>
                    </a:srgbClr>
                  </a:outerShdw>
                </a:effectLst>
              </a:rPr>
              <a:t>Session: 2016-2020</a:t>
            </a:r>
          </a:p>
          <a:p>
            <a:pPr lvl="1"/>
            <a:endParaRPr lang="en-US" sz="4400" dirty="0">
              <a:effectLst>
                <a:outerShdw blurRad="38100" dist="38100" dir="2700000" algn="tl">
                  <a:srgbClr val="000000">
                    <a:alpha val="43137"/>
                  </a:srgbClr>
                </a:outerShdw>
              </a:effectLst>
            </a:endParaRPr>
          </a:p>
          <a:p>
            <a:pPr lvl="1"/>
            <a:r>
              <a:rPr lang="en-US" sz="4400" dirty="0">
                <a:effectLst>
                  <a:outerShdw blurRad="38100" dist="38100" dir="2700000" algn="tl">
                    <a:srgbClr val="000000">
                      <a:alpha val="43137"/>
                    </a:srgbClr>
                  </a:outerShdw>
                </a:effectLst>
              </a:rPr>
              <a:t>Dr. Faiza Kiran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ooks">
            <a:extLst>
              <a:ext uri="{FF2B5EF4-FFF2-40B4-BE49-F238E27FC236}">
                <a16:creationId xmlns:a16="http://schemas.microsoft.com/office/drawing/2014/main" id="{F9A536AF-9097-4E68-BBAD-6DD89D58F3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34245525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C4904-865E-4C12-B8C8-8C453BCB5A1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4BED732D-7C4A-45F5-9C89-2C1CA33077B1}"/>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165FBA72-FD25-44D2-BF12-E4792A5BD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507" y="213478"/>
            <a:ext cx="4874380" cy="6644522"/>
          </a:xfrm>
          <a:prstGeom prst="rect">
            <a:avLst/>
          </a:prstGeom>
        </p:spPr>
      </p:pic>
    </p:spTree>
    <p:extLst>
      <p:ext uri="{BB962C8B-B14F-4D97-AF65-F5344CB8AC3E}">
        <p14:creationId xmlns:p14="http://schemas.microsoft.com/office/powerpoint/2010/main" val="34774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6459A-2098-4134-9B35-40C86F9B2E2C}"/>
              </a:ext>
            </a:extLst>
          </p:cNvPr>
          <p:cNvSpPr>
            <a:spLocks noGrp="1"/>
          </p:cNvSpPr>
          <p:nvPr>
            <p:ph type="title"/>
          </p:nvPr>
        </p:nvSpPr>
        <p:spPr>
          <a:xfrm>
            <a:off x="686834" y="1153572"/>
            <a:ext cx="3200400" cy="4461163"/>
          </a:xfrm>
        </p:spPr>
        <p:txBody>
          <a:bodyPr>
            <a:normAutofit/>
          </a:bodyPr>
          <a:lstStyle/>
          <a:p>
            <a:r>
              <a:rPr lang="en-US" b="1" u="sng">
                <a:solidFill>
                  <a:srgbClr val="FFFFFF"/>
                </a:solidFill>
              </a:rPr>
              <a:t>Introduction:</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6">
            <a:extLst>
              <a:ext uri="{FF2B5EF4-FFF2-40B4-BE49-F238E27FC236}">
                <a16:creationId xmlns:a16="http://schemas.microsoft.com/office/drawing/2014/main" id="{184C777E-1AA1-4E38-82E8-7AFA9643FC86}"/>
              </a:ext>
            </a:extLst>
          </p:cNvPr>
          <p:cNvSpPr>
            <a:spLocks noGrp="1"/>
          </p:cNvSpPr>
          <p:nvPr>
            <p:ph idx="1"/>
          </p:nvPr>
        </p:nvSpPr>
        <p:spPr>
          <a:xfrm>
            <a:off x="4447308" y="591344"/>
            <a:ext cx="6906491" cy="5585619"/>
          </a:xfrm>
        </p:spPr>
        <p:txBody>
          <a:bodyPr anchor="ctr">
            <a:normAutofit/>
          </a:bodyPr>
          <a:lstStyle/>
          <a:p>
            <a:pPr marL="0" indent="0" algn="r" fontAlgn="base">
              <a:buNone/>
            </a:pPr>
            <a:br>
              <a:rPr lang="ar-AE" sz="2600" b="1" dirty="0"/>
            </a:br>
            <a:r>
              <a:rPr lang="ar-AE" sz="2600" b="1" dirty="0"/>
              <a:t>تعارف</a:t>
            </a:r>
            <a:r>
              <a:rPr lang="en-US" sz="2600" b="1" dirty="0"/>
              <a:t>       </a:t>
            </a:r>
          </a:p>
          <a:p>
            <a:pPr marL="0" indent="0" fontAlgn="base">
              <a:buNone/>
            </a:pPr>
            <a:r>
              <a:rPr lang="ar-AE" sz="2600" dirty="0">
                <a:effectLst>
                  <a:outerShdw blurRad="38100" dist="38100" dir="2700000" algn="tl">
                    <a:srgbClr val="000000">
                      <a:alpha val="43137"/>
                    </a:srgbClr>
                  </a:outerShdw>
                </a:effectLst>
              </a:rPr>
              <a:t>ارمغان حجاز </a:t>
            </a:r>
            <a:r>
              <a:rPr lang="ar-AE" sz="2600" dirty="0">
                <a:effectLst>
                  <a:outerShdw blurRad="38100" dist="38100" dir="2700000" algn="tl">
                    <a:srgbClr val="000000">
                      <a:alpha val="43137"/>
                    </a:srgbClr>
                  </a:outerShdw>
                </a:effectLst>
                <a:hlinkClick r:id="rId2" tooltip="فارسی">
                  <a:extLst>
                    <a:ext uri="{A12FA001-AC4F-418D-AE19-62706E023703}">
                      <ahyp:hlinkClr xmlns:ahyp="http://schemas.microsoft.com/office/drawing/2018/hyperlinkcolor" val="tx"/>
                    </a:ext>
                  </a:extLst>
                </a:hlinkClick>
              </a:rPr>
              <a:t>فارسی</a:t>
            </a:r>
            <a:r>
              <a:rPr lang="ar-AE" sz="2600" dirty="0">
                <a:effectLst>
                  <a:outerShdw blurRad="38100" dist="38100" dir="2700000" algn="tl">
                    <a:srgbClr val="000000">
                      <a:alpha val="43137"/>
                    </a:srgbClr>
                  </a:outerShdw>
                </a:effectLst>
              </a:rPr>
              <a:t> زبان میں شاعری کی ایک کتاب ہے جو عظیم </a:t>
            </a:r>
            <a:r>
              <a:rPr lang="ar-AE" sz="2600" dirty="0">
                <a:effectLst>
                  <a:outerShdw blurRad="38100" dist="38100" dir="2700000" algn="tl">
                    <a:srgbClr val="000000">
                      <a:alpha val="43137"/>
                    </a:srgbClr>
                  </a:outerShdw>
                </a:effectLst>
                <a:hlinkClick r:id="rId3" tooltip="شاعر">
                  <a:extLst>
                    <a:ext uri="{A12FA001-AC4F-418D-AE19-62706E023703}">
                      <ahyp:hlinkClr xmlns:ahyp="http://schemas.microsoft.com/office/drawing/2018/hyperlinkcolor" val="tx"/>
                    </a:ext>
                  </a:extLst>
                </a:hlinkClick>
              </a:rPr>
              <a:t>شاعر</a:t>
            </a:r>
            <a:r>
              <a:rPr lang="ar-AE" sz="2600" dirty="0">
                <a:effectLst>
                  <a:outerShdw blurRad="38100" dist="38100" dir="2700000" algn="tl">
                    <a:srgbClr val="000000">
                      <a:alpha val="43137"/>
                    </a:srgbClr>
                  </a:outerShdw>
                </a:effectLst>
              </a:rPr>
              <a:t>، </a:t>
            </a:r>
            <a:r>
              <a:rPr lang="ar-AE" sz="2600" dirty="0">
                <a:effectLst>
                  <a:outerShdw blurRad="38100" dist="38100" dir="2700000" algn="tl">
                    <a:srgbClr val="000000">
                      <a:alpha val="43137"/>
                    </a:srgbClr>
                  </a:outerShdw>
                </a:effectLst>
                <a:hlinkClick r:id="rId4" tooltip="فلسفہ">
                  <a:extLst>
                    <a:ext uri="{A12FA001-AC4F-418D-AE19-62706E023703}">
                      <ahyp:hlinkClr xmlns:ahyp="http://schemas.microsoft.com/office/drawing/2018/hyperlinkcolor" val="tx"/>
                    </a:ext>
                  </a:extLst>
                </a:hlinkClick>
              </a:rPr>
              <a:t>فلسفی</a:t>
            </a:r>
            <a:r>
              <a:rPr lang="ar-AE" sz="2600" dirty="0">
                <a:effectLst>
                  <a:outerShdw blurRad="38100" dist="38100" dir="2700000" algn="tl">
                    <a:srgbClr val="000000">
                      <a:alpha val="43137"/>
                    </a:srgbClr>
                  </a:outerShdw>
                </a:effectLst>
              </a:rPr>
              <a:t> اور </a:t>
            </a:r>
            <a:r>
              <a:rPr lang="ar-AE" sz="2600" dirty="0">
                <a:effectLst>
                  <a:outerShdw blurRad="38100" dist="38100" dir="2700000" algn="tl">
                    <a:srgbClr val="000000">
                      <a:alpha val="43137"/>
                    </a:srgbClr>
                  </a:outerShdw>
                </a:effectLst>
                <a:hlinkClick r:id="rId5" tooltip="نظریۂ پاکستان">
                  <a:extLst>
                    <a:ext uri="{A12FA001-AC4F-418D-AE19-62706E023703}">
                      <ahyp:hlinkClr xmlns:ahyp="http://schemas.microsoft.com/office/drawing/2018/hyperlinkcolor" val="tx"/>
                    </a:ext>
                  </a:extLst>
                </a:hlinkClick>
              </a:rPr>
              <a:t>نظریۂ پاکستان</a:t>
            </a:r>
            <a:r>
              <a:rPr lang="ar-AE" sz="2600" dirty="0">
                <a:effectLst>
                  <a:outerShdw blurRad="38100" dist="38100" dir="2700000" algn="tl">
                    <a:srgbClr val="000000">
                      <a:alpha val="43137"/>
                    </a:srgbClr>
                  </a:outerShdw>
                </a:effectLst>
              </a:rPr>
              <a:t> کے بانی </a:t>
            </a:r>
            <a:r>
              <a:rPr lang="ar-AE" sz="2600" dirty="0">
                <a:effectLst>
                  <a:outerShdw blurRad="38100" dist="38100" dir="2700000" algn="tl">
                    <a:srgbClr val="000000">
                      <a:alpha val="43137"/>
                    </a:srgbClr>
                  </a:outerShdw>
                </a:effectLst>
                <a:hlinkClick r:id="rId6" tooltip="محمد اقبال">
                  <a:extLst>
                    <a:ext uri="{A12FA001-AC4F-418D-AE19-62706E023703}">
                      <ahyp:hlinkClr xmlns:ahyp="http://schemas.microsoft.com/office/drawing/2018/hyperlinkcolor" val="tx"/>
                    </a:ext>
                  </a:extLst>
                </a:hlinkClick>
              </a:rPr>
              <a:t>علامہ اقبال</a:t>
            </a:r>
            <a:r>
              <a:rPr lang="ar-AE" sz="2600" dirty="0">
                <a:effectLst>
                  <a:outerShdw blurRad="38100" dist="38100" dir="2700000" algn="tl">
                    <a:srgbClr val="000000">
                      <a:alpha val="43137"/>
                    </a:srgbClr>
                  </a:outerShdw>
                </a:effectLst>
              </a:rPr>
              <a:t> کی تصنیف ہے۔ یہ کتاب </a:t>
            </a:r>
            <a:r>
              <a:rPr lang="ar-AE" sz="2600" dirty="0">
                <a:effectLst>
                  <a:outerShdw blurRad="38100" dist="38100" dir="2700000" algn="tl">
                    <a:srgbClr val="000000">
                      <a:alpha val="43137"/>
                    </a:srgbClr>
                  </a:outerShdw>
                </a:effectLst>
                <a:hlinkClick r:id="rId7" tooltip="1938ء">
                  <a:extLst>
                    <a:ext uri="{A12FA001-AC4F-418D-AE19-62706E023703}">
                      <ahyp:hlinkClr xmlns:ahyp="http://schemas.microsoft.com/office/drawing/2018/hyperlinkcolor" val="tx"/>
                    </a:ext>
                  </a:extLst>
                </a:hlinkClick>
              </a:rPr>
              <a:t>1938ء</a:t>
            </a:r>
            <a:r>
              <a:rPr lang="ar-AE" sz="2600" dirty="0">
                <a:effectLst>
                  <a:outerShdw blurRad="38100" dist="38100" dir="2700000" algn="tl">
                    <a:srgbClr val="000000">
                      <a:alpha val="43137"/>
                    </a:srgbClr>
                  </a:outerShdw>
                </a:effectLst>
              </a:rPr>
              <a:t> میں شائع ہوئی۔ ارمغان حجاز کا مطلب ہے حجاز کا تحفہ۔</a:t>
            </a:r>
            <a:br>
              <a:rPr lang="ar-AE" sz="2600" dirty="0">
                <a:effectLst>
                  <a:outerShdw blurRad="38100" dist="38100" dir="2700000" algn="tl">
                    <a:srgbClr val="000000">
                      <a:alpha val="43137"/>
                    </a:srgbClr>
                  </a:outerShdw>
                </a:effectLst>
              </a:rPr>
            </a:br>
            <a:r>
              <a:rPr lang="ar-AE" sz="2600" dirty="0">
                <a:effectLst>
                  <a:outerShdw blurRad="38100" dist="38100" dir="2700000" algn="tl">
                    <a:srgbClr val="000000">
                      <a:alpha val="43137"/>
                    </a:srgbClr>
                  </a:outerShdw>
                </a:effectLst>
              </a:rPr>
              <a:t>یہ کتاب علامہ اقبال کی وفات کے چند مہینے بعد شائع ہوئی۔ یہ کتاب </a:t>
            </a:r>
            <a:r>
              <a:rPr lang="ar-AE" sz="2600" dirty="0">
                <a:effectLst>
                  <a:outerShdw blurRad="38100" dist="38100" dir="2700000" algn="tl">
                    <a:srgbClr val="000000">
                      <a:alpha val="43137"/>
                    </a:srgbClr>
                  </a:outerShdw>
                </a:effectLst>
                <a:hlinkClick r:id="rId8" tooltip="اردو">
                  <a:extLst>
                    <a:ext uri="{A12FA001-AC4F-418D-AE19-62706E023703}">
                      <ahyp:hlinkClr xmlns:ahyp="http://schemas.microsoft.com/office/drawing/2018/hyperlinkcolor" val="tx"/>
                    </a:ext>
                  </a:extLst>
                </a:hlinkClick>
              </a:rPr>
              <a:t>اردو</a:t>
            </a:r>
            <a:r>
              <a:rPr lang="ar-AE" sz="2600" dirty="0">
                <a:effectLst>
                  <a:outerShdw blurRad="38100" dist="38100" dir="2700000" algn="tl">
                    <a:srgbClr val="000000">
                      <a:alpha val="43137"/>
                    </a:srgbClr>
                  </a:outerShdw>
                </a:effectLst>
              </a:rPr>
              <a:t> اور </a:t>
            </a:r>
            <a:r>
              <a:rPr lang="ar-AE" sz="2600" dirty="0">
                <a:effectLst>
                  <a:outerShdw blurRad="38100" dist="38100" dir="2700000" algn="tl">
                    <a:srgbClr val="000000">
                      <a:alpha val="43137"/>
                    </a:srgbClr>
                  </a:outerShdw>
                </a:effectLst>
                <a:hlinkClick r:id="rId2" tooltip="فارسی">
                  <a:extLst>
                    <a:ext uri="{A12FA001-AC4F-418D-AE19-62706E023703}">
                      <ahyp:hlinkClr xmlns:ahyp="http://schemas.microsoft.com/office/drawing/2018/hyperlinkcolor" val="tx"/>
                    </a:ext>
                  </a:extLst>
                </a:hlinkClick>
              </a:rPr>
              <a:t>فارسی</a:t>
            </a:r>
            <a:r>
              <a:rPr lang="ar-AE" sz="2600" dirty="0">
                <a:effectLst>
                  <a:outerShdw blurRad="38100" dist="38100" dir="2700000" algn="tl">
                    <a:srgbClr val="000000">
                      <a:alpha val="43137"/>
                    </a:srgbClr>
                  </a:outerShdw>
                </a:effectLst>
              </a:rPr>
              <a:t> دونوں زبانوں کے کلام کا مجموعہ ہے۔ یہ کتاب علامہ اقبال کی نا مکمل کتابوں میں سے ہے جسے وہ </a:t>
            </a:r>
            <a:r>
              <a:rPr lang="ar-AE" sz="2600" dirty="0">
                <a:effectLst>
                  <a:outerShdw blurRad="38100" dist="38100" dir="2700000" algn="tl">
                    <a:srgbClr val="000000">
                      <a:alpha val="43137"/>
                    </a:srgbClr>
                  </a:outerShdw>
                </a:effectLst>
                <a:hlinkClick r:id="rId9" tooltip="حج">
                  <a:extLst>
                    <a:ext uri="{A12FA001-AC4F-418D-AE19-62706E023703}">
                      <ahyp:hlinkClr xmlns:ahyp="http://schemas.microsoft.com/office/drawing/2018/hyperlinkcolor" val="tx"/>
                    </a:ext>
                  </a:extLst>
                </a:hlinkClick>
              </a:rPr>
              <a:t>حج</a:t>
            </a:r>
            <a:r>
              <a:rPr lang="ar-AE" sz="2600" dirty="0">
                <a:effectLst>
                  <a:outerShdw blurRad="38100" dist="38100" dir="2700000" algn="tl">
                    <a:srgbClr val="000000">
                      <a:alpha val="43137"/>
                    </a:srgbClr>
                  </a:outerShdw>
                </a:effectLst>
              </a:rPr>
              <a:t> کا فرض ادا کرنے اور </a:t>
            </a:r>
            <a:r>
              <a:rPr lang="ar-AE" sz="2600" dirty="0">
                <a:effectLst>
                  <a:outerShdw blurRad="38100" dist="38100" dir="2700000" algn="tl">
                    <a:srgbClr val="000000">
                      <a:alpha val="43137"/>
                    </a:srgbClr>
                  </a:outerShdw>
                </a:effectLst>
                <a:hlinkClick r:id="rId10" tooltip="محمد صلی اللہ علیہ و آلہ و سلم">
                  <a:extLst>
                    <a:ext uri="{A12FA001-AC4F-418D-AE19-62706E023703}">
                      <ahyp:hlinkClr xmlns:ahyp="http://schemas.microsoft.com/office/drawing/2018/hyperlinkcolor" val="tx"/>
                    </a:ext>
                  </a:extLst>
                </a:hlinkClick>
              </a:rPr>
              <a:t>دربارِ حضور</a:t>
            </a:r>
            <a:r>
              <a:rPr lang="ar-AE" sz="2600" dirty="0">
                <a:effectLst>
                  <a:outerShdw blurRad="38100" dist="38100" dir="2700000" algn="tl">
                    <a:srgbClr val="000000">
                      <a:alpha val="43137"/>
                    </a:srgbClr>
                  </a:outerShdw>
                </a:effectLst>
              </a:rPr>
              <a:t> ﷺ کی حاضری کے بعد مکمل کرنے کا ارادہ رکھتے تھے ان کا ارادہ تھا کہ وہ ارمغان حجاز لکھ کر حجاز مقدس میں اپنے ساتھ لے جائیں گے لیکن بیماری نے انہیں مہلت نہ دی اور وہ وفات پا گئے اور ان کی وفات کے کے بعد یہ کتاب شائع ہو سکی۔</a:t>
            </a:r>
            <a:endParaRPr lang="en-US"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989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6F66A575-7835-4400-BEDE-89F2EF034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AC9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E4A9E2-117B-42EB-87C3-30C36142D298}"/>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sz="6000" b="1" u="sng" dirty="0">
                <a:solidFill>
                  <a:srgbClr val="FFFFFF"/>
                </a:solidFill>
              </a:rPr>
              <a:t>Text</a:t>
            </a:r>
          </a:p>
        </p:txBody>
      </p:sp>
      <p:pic>
        <p:nvPicPr>
          <p:cNvPr id="5" name="Content Placeholder 4" descr="A close up of text on a white background&#10;&#10;Description automatically generated">
            <a:extLst>
              <a:ext uri="{FF2B5EF4-FFF2-40B4-BE49-F238E27FC236}">
                <a16:creationId xmlns:a16="http://schemas.microsoft.com/office/drawing/2014/main" id="{6AC64B1D-5C07-4A0C-8F4D-6082736457B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01"/>
          <a:stretch/>
        </p:blipFill>
        <p:spPr>
          <a:xfrm>
            <a:off x="6096000" y="640080"/>
            <a:ext cx="5459470" cy="5578816"/>
          </a:xfrm>
          <a:prstGeom prst="rect">
            <a:avLst/>
          </a:prstGeom>
        </p:spPr>
      </p:pic>
    </p:spTree>
    <p:extLst>
      <p:ext uri="{BB962C8B-B14F-4D97-AF65-F5344CB8AC3E}">
        <p14:creationId xmlns:p14="http://schemas.microsoft.com/office/powerpoint/2010/main" val="21453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C4C62-78E5-4419-8607-C0ED687D21C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Translation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749ABA-D821-48A2-AFCB-854E58DCBDBB}"/>
              </a:ext>
            </a:extLst>
          </p:cNvPr>
          <p:cNvSpPr>
            <a:spLocks noGrp="1"/>
          </p:cNvSpPr>
          <p:nvPr>
            <p:ph idx="1"/>
          </p:nvPr>
        </p:nvSpPr>
        <p:spPr>
          <a:xfrm>
            <a:off x="4447308" y="591344"/>
            <a:ext cx="6906491" cy="5585619"/>
          </a:xfrm>
        </p:spPr>
        <p:txBody>
          <a:bodyPr anchor="ctr">
            <a:normAutofit/>
          </a:bodyPr>
          <a:lstStyle/>
          <a:p>
            <a:r>
              <a:rPr lang="ar-AE"/>
              <a:t>میں تیرا ایک ایسا غلام هوں جو صرف تیری رضا کا طالب ہے اور میں صرف اس راستے پر چلتا هوں جس پر تو نےچلنے کو فرمایا هے. لیکن اگر تو مجھ نادان کو یه فرمائے کہ گدھے کو عربی گھوڑا کہوں تو میں ایسا نہیں کہ سکتا.</a:t>
            </a:r>
            <a:endParaRPr lang="en-US"/>
          </a:p>
        </p:txBody>
      </p:sp>
    </p:spTree>
    <p:extLst>
      <p:ext uri="{BB962C8B-B14F-4D97-AF65-F5344CB8AC3E}">
        <p14:creationId xmlns:p14="http://schemas.microsoft.com/office/powerpoint/2010/main" val="49348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215</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Subject:</vt:lpstr>
      <vt:lpstr>PowerPoint Presentation</vt:lpstr>
      <vt:lpstr>Introduction:</vt:lpstr>
      <vt:lpstr>Text</vt:lpstr>
      <vt:lpstr>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dc:title>
  <dc:creator>ITRG</dc:creator>
  <cp:lastModifiedBy>ITRG</cp:lastModifiedBy>
  <cp:revision>1</cp:revision>
  <dcterms:created xsi:type="dcterms:W3CDTF">2020-05-09T20:55:42Z</dcterms:created>
  <dcterms:modified xsi:type="dcterms:W3CDTF">2020-05-09T20:57:17Z</dcterms:modified>
</cp:coreProperties>
</file>