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8"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124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42"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643"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644"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645"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46"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647"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30918989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584" name="Footer Placeholder 4"/>
          <p:cNvSpPr>
            <a:spLocks noGrp="1"/>
          </p:cNvSpPr>
          <p:nvPr>
            <p:ph type="ftr" sz="quarter" idx="11"/>
          </p:nvPr>
        </p:nvSpPr>
        <p:spPr/>
        <p:txBody>
          <a:bodyPr/>
          <a:lstStyle/>
          <a:p>
            <a:endParaRPr lang="zh-CN" altLang="en-US"/>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09" name="Title 1"/>
          <p:cNvSpPr>
            <a:spLocks noGrp="1"/>
          </p:cNvSpPr>
          <p:nvPr>
            <p:ph type="title"/>
          </p:nvPr>
        </p:nvSpPr>
        <p:spPr/>
        <p:txBody>
          <a:bodyPr/>
          <a:lstStyle/>
          <a:p>
            <a:r>
              <a:rPr lang="en-US" altLang="zh-CN" smtClean="0"/>
              <a:t>Click to edit Master title style</a:t>
            </a:r>
            <a:endParaRPr lang="en-US" dirty="0"/>
          </a:p>
        </p:txBody>
      </p:sp>
      <p:sp>
        <p:nvSpPr>
          <p:cNvPr id="1048610"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1" name="Date Placeholder 3"/>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12" name="Footer Placeholder 4"/>
          <p:cNvSpPr>
            <a:spLocks noGrp="1"/>
          </p:cNvSpPr>
          <p:nvPr>
            <p:ph type="ftr" sz="quarter" idx="11"/>
          </p:nvPr>
        </p:nvSpPr>
        <p:spPr/>
        <p:txBody>
          <a:bodyPr/>
          <a:lstStyle/>
          <a:p>
            <a:endParaRPr lang="zh-CN" altLang="en-US"/>
          </a:p>
        </p:txBody>
      </p:sp>
      <p:sp>
        <p:nvSpPr>
          <p:cNvPr id="1048613"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593"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594"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5" name="Date Placeholder 3"/>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596" name="Footer Placeholder 4"/>
          <p:cNvSpPr>
            <a:spLocks noGrp="1"/>
          </p:cNvSpPr>
          <p:nvPr>
            <p:ph type="ftr" sz="quarter" idx="11"/>
          </p:nvPr>
        </p:nvSpPr>
        <p:spPr/>
        <p:txBody>
          <a:bodyPr/>
          <a:lstStyle/>
          <a:p>
            <a:endParaRPr lang="zh-CN" altLang="en-US"/>
          </a:p>
        </p:txBody>
      </p:sp>
      <p:sp>
        <p:nvSpPr>
          <p:cNvPr id="1048597"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8" name="Title 1"/>
          <p:cNvSpPr>
            <a:spLocks noGrp="1"/>
          </p:cNvSpPr>
          <p:nvPr>
            <p:ph type="title"/>
          </p:nvPr>
        </p:nvSpPr>
        <p:spPr/>
        <p:txBody>
          <a:bodyPr/>
          <a:lstStyle/>
          <a:p>
            <a:r>
              <a:rPr lang="en-US" altLang="zh-CN" smtClean="0"/>
              <a:t>Click to edit Master title style</a:t>
            </a:r>
            <a:endParaRPr lang="en-US" dirty="0"/>
          </a:p>
        </p:txBody>
      </p:sp>
      <p:sp>
        <p:nvSpPr>
          <p:cNvPr id="1048599"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00" name="Date Placeholder 3"/>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01" name="Footer Placeholder 4"/>
          <p:cNvSpPr>
            <a:spLocks noGrp="1"/>
          </p:cNvSpPr>
          <p:nvPr>
            <p:ph type="ftr" sz="quarter" idx="11"/>
          </p:nvPr>
        </p:nvSpPr>
        <p:spPr/>
        <p:txBody>
          <a:bodyPr/>
          <a:lstStyle/>
          <a:p>
            <a:endParaRPr lang="zh-CN" altLang="en-US"/>
          </a:p>
        </p:txBody>
      </p:sp>
      <p:sp>
        <p:nvSpPr>
          <p:cNvPr id="1048602"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14"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15"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16" name="Date Placeholder 3"/>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17" name="Footer Placeholder 4"/>
          <p:cNvSpPr>
            <a:spLocks noGrp="1"/>
          </p:cNvSpPr>
          <p:nvPr>
            <p:ph type="ftr" sz="quarter" idx="11"/>
          </p:nvPr>
        </p:nvSpPr>
        <p:spPr/>
        <p:txBody>
          <a:bodyPr/>
          <a:lstStyle/>
          <a:p>
            <a:endParaRPr lang="zh-CN" altLang="en-US"/>
          </a:p>
        </p:txBody>
      </p:sp>
      <p:sp>
        <p:nvSpPr>
          <p:cNvPr id="1048618"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19" name="Title 1"/>
          <p:cNvSpPr>
            <a:spLocks noGrp="1"/>
          </p:cNvSpPr>
          <p:nvPr>
            <p:ph type="title"/>
          </p:nvPr>
        </p:nvSpPr>
        <p:spPr/>
        <p:txBody>
          <a:bodyPr/>
          <a:lstStyle/>
          <a:p>
            <a:r>
              <a:rPr lang="en-US" altLang="zh-CN" smtClean="0"/>
              <a:t>Click to edit Master title style</a:t>
            </a:r>
            <a:endParaRPr lang="en-US" dirty="0"/>
          </a:p>
        </p:txBody>
      </p:sp>
      <p:sp>
        <p:nvSpPr>
          <p:cNvPr id="1048620"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1"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2" name="Date Placeholder 4"/>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23" name="Footer Placeholder 5"/>
          <p:cNvSpPr>
            <a:spLocks noGrp="1"/>
          </p:cNvSpPr>
          <p:nvPr>
            <p:ph type="ftr" sz="quarter" idx="11"/>
          </p:nvPr>
        </p:nvSpPr>
        <p:spPr/>
        <p:txBody>
          <a:bodyPr/>
          <a:lstStyle/>
          <a:p>
            <a:endParaRPr lang="zh-CN" altLang="en-US"/>
          </a:p>
        </p:txBody>
      </p:sp>
      <p:sp>
        <p:nvSpPr>
          <p:cNvPr id="1048624" name="Slide Number Placeholder 6"/>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25"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26"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7"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8"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9"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0" name="Date Placeholder 6"/>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31" name="Footer Placeholder 7"/>
          <p:cNvSpPr>
            <a:spLocks noGrp="1"/>
          </p:cNvSpPr>
          <p:nvPr>
            <p:ph type="ftr" sz="quarter" idx="11"/>
          </p:nvPr>
        </p:nvSpPr>
        <p:spPr/>
        <p:txBody>
          <a:bodyPr/>
          <a:lstStyle/>
          <a:p>
            <a:endParaRPr lang="zh-CN" altLang="en-US"/>
          </a:p>
        </p:txBody>
      </p:sp>
      <p:sp>
        <p:nvSpPr>
          <p:cNvPr id="1048632" name="Slide Number Placeholder 8"/>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586" name="Title 1"/>
          <p:cNvSpPr>
            <a:spLocks noGrp="1"/>
          </p:cNvSpPr>
          <p:nvPr>
            <p:ph type="title"/>
          </p:nvPr>
        </p:nvSpPr>
        <p:spPr/>
        <p:txBody>
          <a:bodyPr/>
          <a:lstStyle/>
          <a:p>
            <a:r>
              <a:rPr lang="en-US" altLang="zh-CN" smtClean="0"/>
              <a:t>Click to edit Master title style</a:t>
            </a:r>
            <a:endParaRPr lang="en-US" dirty="0"/>
          </a:p>
        </p:txBody>
      </p:sp>
      <p:sp>
        <p:nvSpPr>
          <p:cNvPr id="1048587" name="Date Placeholder 2"/>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588" name="Footer Placeholder 3"/>
          <p:cNvSpPr>
            <a:spLocks noGrp="1"/>
          </p:cNvSpPr>
          <p:nvPr>
            <p:ph type="ftr" sz="quarter" idx="11"/>
          </p:nvPr>
        </p:nvSpPr>
        <p:spPr/>
        <p:txBody>
          <a:bodyPr/>
          <a:lstStyle/>
          <a:p>
            <a:endParaRPr lang="zh-CN" altLang="en-US"/>
          </a:p>
        </p:txBody>
      </p:sp>
      <p:sp>
        <p:nvSpPr>
          <p:cNvPr id="1048589" name="Slide Number Placeholder 4"/>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3" name="Date Placeholder 1"/>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34" name="Footer Placeholder 2"/>
          <p:cNvSpPr>
            <a:spLocks noGrp="1"/>
          </p:cNvSpPr>
          <p:nvPr>
            <p:ph type="ftr" sz="quarter" idx="11"/>
          </p:nvPr>
        </p:nvSpPr>
        <p:spPr/>
        <p:txBody>
          <a:bodyPr/>
          <a:lstStyle/>
          <a:p>
            <a:endParaRPr lang="zh-CN" altLang="en-US"/>
          </a:p>
        </p:txBody>
      </p:sp>
      <p:sp>
        <p:nvSpPr>
          <p:cNvPr id="1048635" name="Slide Number Placeholder 3"/>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36"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37"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8"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39" name="Date Placeholder 4"/>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40" name="Footer Placeholder 5"/>
          <p:cNvSpPr>
            <a:spLocks noGrp="1"/>
          </p:cNvSpPr>
          <p:nvPr>
            <p:ph type="ftr" sz="quarter" idx="11"/>
          </p:nvPr>
        </p:nvSpPr>
        <p:spPr/>
        <p:txBody>
          <a:bodyPr/>
          <a:lstStyle/>
          <a:p>
            <a:endParaRPr lang="zh-CN" altLang="en-US"/>
          </a:p>
        </p:txBody>
      </p:sp>
      <p:sp>
        <p:nvSpPr>
          <p:cNvPr id="1048641" name="Slide Number Placeholder 6"/>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03"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04"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05"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06" name="Date Placeholder 4"/>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07" name="Footer Placeholder 5"/>
          <p:cNvSpPr>
            <a:spLocks noGrp="1"/>
          </p:cNvSpPr>
          <p:nvPr>
            <p:ph type="ftr" sz="quarter" idx="11"/>
          </p:nvPr>
        </p:nvSpPr>
        <p:spPr/>
        <p:txBody>
          <a:bodyPr/>
          <a:lstStyle/>
          <a:p>
            <a:endParaRPr lang="zh-CN" altLang="en-US"/>
          </a:p>
        </p:txBody>
      </p:sp>
      <p:sp>
        <p:nvSpPr>
          <p:cNvPr id="1048608" name="Slide Number Placeholder 6"/>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t>2020/9/20</a:t>
            </a:fld>
            <a:endParaRPr lang="zh-CN" altLang="en-US"/>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TextBox 1048651"/>
          <p:cNvSpPr txBox="1"/>
          <p:nvPr/>
        </p:nvSpPr>
        <p:spPr>
          <a:xfrm>
            <a:off x="2571999" y="363631"/>
            <a:ext cx="4000000" cy="1077218"/>
          </a:xfrm>
          <a:prstGeom prst="rect">
            <a:avLst/>
          </a:prstGeom>
          <a:solidFill>
            <a:srgbClr val="99CCFF"/>
          </a:solidFill>
        </p:spPr>
        <p:txBody>
          <a:bodyPr wrap="square" rtlCol="0">
            <a:spAutoFit/>
          </a:bodyPr>
          <a:lstStyle/>
          <a:p>
            <a:pPr algn="ctr"/>
            <a:r>
              <a:rPr lang="en-US" sz="3200" b="1" dirty="0">
                <a:solidFill>
                  <a:srgbClr val="000000"/>
                </a:solidFill>
              </a:rPr>
              <a:t>Spoken Persian And Translation 2</a:t>
            </a:r>
            <a:endParaRPr lang="en-GB" sz="3200" b="1" dirty="0">
              <a:solidFill>
                <a:srgbClr val="000000"/>
              </a:solidFill>
            </a:endParaRPr>
          </a:p>
        </p:txBody>
      </p:sp>
      <p:sp>
        <p:nvSpPr>
          <p:cNvPr id="1048653" name="TextBox 1048652"/>
          <p:cNvSpPr txBox="1"/>
          <p:nvPr/>
        </p:nvSpPr>
        <p:spPr>
          <a:xfrm>
            <a:off x="2571998" y="2139757"/>
            <a:ext cx="4000000" cy="3647152"/>
          </a:xfrm>
          <a:prstGeom prst="rect">
            <a:avLst/>
          </a:prstGeom>
          <a:solidFill>
            <a:srgbClr val="92D050"/>
          </a:solidFill>
        </p:spPr>
        <p:txBody>
          <a:bodyPr wrap="square" rtlCol="0">
            <a:spAutoFit/>
          </a:bodyPr>
          <a:lstStyle/>
          <a:p>
            <a:pPr algn="ctr"/>
            <a:r>
              <a:rPr lang="en-US" sz="3300" b="1" dirty="0">
                <a:solidFill>
                  <a:srgbClr val="000000"/>
                </a:solidFill>
              </a:rPr>
              <a:t>Semester: 7</a:t>
            </a:r>
            <a:endParaRPr lang="en-GB" sz="3300" b="1" dirty="0">
              <a:solidFill>
                <a:srgbClr val="000000"/>
              </a:solidFill>
            </a:endParaRPr>
          </a:p>
          <a:p>
            <a:pPr algn="ctr"/>
            <a:r>
              <a:rPr lang="en-US" sz="3300" b="1" dirty="0">
                <a:solidFill>
                  <a:srgbClr val="000000"/>
                </a:solidFill>
              </a:rPr>
              <a:t>Session: 2017-2021</a:t>
            </a:r>
            <a:endParaRPr lang="en-GB" sz="3300" b="1" dirty="0">
              <a:solidFill>
                <a:srgbClr val="000000"/>
              </a:solidFill>
            </a:endParaRPr>
          </a:p>
          <a:p>
            <a:pPr algn="ctr"/>
            <a:r>
              <a:rPr lang="en-US" sz="3300" b="1" dirty="0">
                <a:solidFill>
                  <a:srgbClr val="000000"/>
                </a:solidFill>
              </a:rPr>
              <a:t>Course Code: Maj/Per-403</a:t>
            </a:r>
            <a:endParaRPr lang="en-GB" sz="3300" b="1" dirty="0">
              <a:solidFill>
                <a:srgbClr val="000000"/>
              </a:solidFill>
            </a:endParaRPr>
          </a:p>
          <a:p>
            <a:pPr algn="ctr"/>
            <a:r>
              <a:rPr lang="en-US" sz="3300" b="1" dirty="0">
                <a:solidFill>
                  <a:srgbClr val="000000"/>
                </a:solidFill>
              </a:rPr>
              <a:t>Week: 04</a:t>
            </a:r>
            <a:endParaRPr lang="en-GB" sz="3300" b="1" dirty="0">
              <a:solidFill>
                <a:srgbClr val="000000"/>
              </a:solidFill>
            </a:endParaRPr>
          </a:p>
          <a:p>
            <a:pPr algn="ctr"/>
            <a:r>
              <a:rPr lang="en-US" sz="3300" b="1" dirty="0">
                <a:solidFill>
                  <a:srgbClr val="000000"/>
                </a:solidFill>
              </a:rPr>
              <a:t>Course Instructor: </a:t>
            </a:r>
            <a:r>
              <a:rPr lang="en-US" sz="3300" b="1" dirty="0" err="1">
                <a:solidFill>
                  <a:srgbClr val="000000"/>
                </a:solidFill>
              </a:rPr>
              <a:t>Dr</a:t>
            </a:r>
            <a:r>
              <a:rPr lang="en-US" sz="3300" b="1" dirty="0">
                <a:solidFill>
                  <a:srgbClr val="000000"/>
                </a:solidFill>
              </a:rPr>
              <a:t> Sara Bukhari </a:t>
            </a:r>
            <a:endParaRPr lang="en-GB" sz="3300" b="1"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TextBox 1048591"/>
          <p:cNvSpPr txBox="1"/>
          <p:nvPr/>
        </p:nvSpPr>
        <p:spPr>
          <a:xfrm>
            <a:off x="2571999" y="182880"/>
            <a:ext cx="4000000" cy="6492239"/>
          </a:xfrm>
          <a:prstGeom prst="rect">
            <a:avLst/>
          </a:prstGeom>
          <a:solidFill>
            <a:srgbClr val="CC99FF"/>
          </a:solidFill>
        </p:spPr>
        <p:txBody>
          <a:bodyPr wrap="square" rtlCol="0">
            <a:spAutoFit/>
          </a:bodyPr>
          <a:lstStyle/>
          <a:p>
            <a:r>
              <a:rPr lang="en-GB" sz="2100" b="1">
                <a:solidFill>
                  <a:srgbClr val="000000"/>
                </a:solidFill>
              </a:rPr>
              <a:t>ان سات اشیاء کے علاوہ جو سین سے شروع ہوتیں ہیں اضافہ کرتے ہیں جیسا کہ: سرکہ ، گھڑی ، سنبل کے پھول ، قآن مجید ، حافظ کا دیوان ، شیشہ ، سرخ مچھلی ، مختلف رنگوں کے انڈے ، موم بتی ، پھل ، میٹھائ اور خشک میوہ جات۔</a:t>
            </a:r>
          </a:p>
          <a:p>
            <a:r>
              <a:rPr lang="en-GB" sz="2100" b="1">
                <a:solidFill>
                  <a:srgbClr val="000000"/>
                </a:solidFill>
              </a:rPr>
              <a:t>ان اشیاء کا کوئ نہ کوئ نشان یا مفہوم ہے۔جیسا کہ سبزہ دوبارہ پیدا ہونے کی نشانی ہے ، سیب سلامتی اور خو بصورتی کی نشانی ہے ،سکہ پیسوں کی نشانی ہے۔</a:t>
            </a:r>
          </a:p>
          <a:p>
            <a:r>
              <a:rPr lang="en-GB" sz="2100" b="1">
                <a:solidFill>
                  <a:srgbClr val="000000"/>
                </a:solidFill>
              </a:rPr>
              <a:t>ایرانی تیرہ( ١٣) روز تک ہفت سین کے دسترخوان کو اپنے گھر میں رکھتے ہیں اور تیرہ فرور دین کو اس دسترخوان کو جمع کرتے ہیں اور سبزے کو باہر پارک میں لے جاتے ہیں اور پورا دن پارک میں گزارتے ہیں</a:t>
            </a:r>
          </a:p>
          <a:p>
            <a:r>
              <a:rPr lang="en-GB" sz="2100" b="1">
                <a:solidFill>
                  <a:srgbClr val="000000"/>
                </a:solidFill>
              </a:rPr>
              <a:t>دوسری قوم آداب و رسوم درج ذیل ہیں جیسا کہ : ( شب چلہ)اور گھر کی ( صفائ ستھرائی)</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Picture 2097157"/>
          <p:cNvPicPr>
            <a:picLocks/>
          </p:cNvPicPr>
          <p:nvPr/>
        </p:nvPicPr>
        <p:blipFill>
          <a:blip r:embed="rId2"/>
          <a:stretch>
            <a:fillRect/>
          </a:stretch>
        </p:blipFill>
        <p:spPr>
          <a:xfrm>
            <a:off x="0" y="924080"/>
            <a:ext cx="9144000" cy="50098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0" name="TextBox 1048649"/>
          <p:cNvSpPr txBox="1"/>
          <p:nvPr/>
        </p:nvSpPr>
        <p:spPr>
          <a:xfrm>
            <a:off x="2762141" y="335280"/>
            <a:ext cx="4000000" cy="6187439"/>
          </a:xfrm>
          <a:prstGeom prst="rect">
            <a:avLst/>
          </a:prstGeom>
          <a:solidFill>
            <a:srgbClr val="98CC00"/>
          </a:solidFill>
        </p:spPr>
        <p:txBody>
          <a:bodyPr wrap="square" rtlCol="0">
            <a:spAutoFit/>
          </a:bodyPr>
          <a:lstStyle/>
          <a:p>
            <a:r>
              <a:rPr lang="en-GB" sz="1700" b="1">
                <a:solidFill>
                  <a:srgbClr val="000000"/>
                </a:solidFill>
              </a:rPr>
              <a:t>(1) قدیمی قومی آداب و رسوم میں وہ تمام مراسم اور عیدیں شامل ہیں جو کہ اسلام سے پہلے منائ جاتیں تھیں جیسا کہ: عید نو روز ، سینر دہ بدر ،چھار شنبہ سوری ، شب چلہ ، عید مھر گان۔۔۔۔۔۔ایرانیوں نے ہمیشہ قدیمی زمانے سے کوشش کی ہے کہ وہ قدیمی آداب و رسوم اور دین اسلام میں ہم آہنگی پیدا کریں۔اسی طرح جیسے کہ وہ عید نو روز سے پہلے اسلامی دعا پڑھتے ہیں اور سفرہ ہفت سین کا ایک اہم حصہ قرآن مجید ہے۔وہ آداب و رسوم جو ایران میں اسلام کے بعد رواج پاتے ہیں۔اسلام زندگی کے لیے ایک فکری اور عملی لائحہ عمل ہے؛ اسی وجہ سے آداب و رسوم خاص خصوصیات رکھتیں ہیں/ایرانی لوگ اسلامی آداب و رسوم کے ساتھ بہت زیادہ وفادار ہیں۔جیسا کہ : عید قربان ، عید غدیر ، عید فطر ، امامان معصوم علیہ السلام کی پیدائش اور جیساکہ سوگ کے مراسم (٩ اور ١٠ محرم)</a:t>
            </a:r>
          </a:p>
          <a:p>
            <a:r>
              <a:rPr lang="en-GB" sz="1700" b="1">
                <a:solidFill>
                  <a:srgbClr val="000000"/>
                </a:solidFill>
              </a:rPr>
              <a:t>ہم ایران کے لوگوں کی زندگی پر روشنی ڈالتے ہیں۔ان لوگوں کی زندگی کا اہم پہلو دینی اور قوم آداب و رسوم پر مشتمل ہے۔انکی پرانی روایات کے ساتھ وفاداری اس بات کی نشاندہی ہے کہ تاریخ اور روایات ان کے نزدیک بہت اہم ہیں اور ان کا انحصار آداب و رسوم اور ملتی یکجہتی پر ہے۔اور ان کا دین آئندہ ترقی کی طرف حرکت کرے گا۔</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Picture 2097151"/>
          <p:cNvPicPr>
            <a:picLocks/>
          </p:cNvPicPr>
          <p:nvPr/>
        </p:nvPicPr>
        <p:blipFill>
          <a:blip r:embed="rId2"/>
          <a:stretch>
            <a:fillRect/>
          </a:stretch>
        </p:blipFill>
        <p:spPr>
          <a:xfrm>
            <a:off x="1748286" y="0"/>
            <a:ext cx="5647428"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3" name="Picture 2097152"/>
          <p:cNvPicPr>
            <a:picLocks/>
          </p:cNvPicPr>
          <p:nvPr/>
        </p:nvPicPr>
        <p:blipFill>
          <a:blip r:embed="rId2"/>
          <a:stretch>
            <a:fillRect/>
          </a:stretch>
        </p:blipFill>
        <p:spPr>
          <a:xfrm>
            <a:off x="2142673" y="0"/>
            <a:ext cx="4858654"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Picture 2097153"/>
          <p:cNvPicPr>
            <a:picLocks/>
          </p:cNvPicPr>
          <p:nvPr/>
        </p:nvPicPr>
        <p:blipFill>
          <a:blip r:embed="rId2"/>
          <a:stretch>
            <a:fillRect/>
          </a:stretch>
        </p:blipFill>
        <p:spPr>
          <a:xfrm>
            <a:off x="1923632" y="0"/>
            <a:ext cx="5296736"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Picture 2097154"/>
          <p:cNvPicPr>
            <a:picLocks/>
          </p:cNvPicPr>
          <p:nvPr/>
        </p:nvPicPr>
        <p:blipFill>
          <a:blip r:embed="rId2"/>
          <a:stretch>
            <a:fillRect/>
          </a:stretch>
        </p:blipFill>
        <p:spPr>
          <a:xfrm>
            <a:off x="2064650" y="0"/>
            <a:ext cx="50147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Picture 2097155"/>
          <p:cNvPicPr>
            <a:picLocks/>
          </p:cNvPicPr>
          <p:nvPr/>
        </p:nvPicPr>
        <p:blipFill>
          <a:blip r:embed="rId2"/>
          <a:stretch>
            <a:fillRect/>
          </a:stretch>
        </p:blipFill>
        <p:spPr>
          <a:xfrm>
            <a:off x="2158650" y="0"/>
            <a:ext cx="4826699"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0" name="TextBox 1048589"/>
          <p:cNvSpPr txBox="1"/>
          <p:nvPr/>
        </p:nvSpPr>
        <p:spPr>
          <a:xfrm>
            <a:off x="2571999" y="99060"/>
            <a:ext cx="4000000" cy="6758939"/>
          </a:xfrm>
          <a:prstGeom prst="rect">
            <a:avLst/>
          </a:prstGeom>
          <a:solidFill>
            <a:srgbClr val="CCFECC"/>
          </a:solidFill>
        </p:spPr>
        <p:txBody>
          <a:bodyPr wrap="square" rtlCol="0">
            <a:spAutoFit/>
          </a:bodyPr>
          <a:lstStyle/>
          <a:p>
            <a:r>
              <a:rPr lang="en-GB" sz="2200" b="1">
                <a:solidFill>
                  <a:srgbClr val="000000"/>
                </a:solidFill>
              </a:rPr>
              <a:t>*آداب و رسوم مردم ایران* </a:t>
            </a:r>
          </a:p>
          <a:p>
            <a:r>
              <a:rPr lang="en-GB" sz="2200" b="1">
                <a:solidFill>
                  <a:srgbClr val="000000"/>
                </a:solidFill>
              </a:rPr>
              <a:t>ایران ایک قدیمی ملک ہے/اور یہ مختلف قسم کی قدیم وسیع آداب و رسوم رکھتا ہے۔ایران کے لوگوں کی آداب و رسوم کو دو حصوں میں یعنی جغرافیائی اور تاریخی لحاظ سے بحث کر سکتے ہیں۔جغرافیائ لحاظ سے آداب و رسوم کو دو اقسام میں تقسیم کیا جاتا ہے۔</a:t>
            </a:r>
          </a:p>
          <a:p>
            <a:r>
              <a:rPr lang="en-GB" sz="2200" b="1">
                <a:solidFill>
                  <a:srgbClr val="000000"/>
                </a:solidFill>
              </a:rPr>
              <a:t>(1) قومی آداب و رسوم  (2) علاقائی آداب و رسوم</a:t>
            </a:r>
          </a:p>
          <a:p>
            <a:r>
              <a:rPr lang="en-GB" sz="2200" b="1">
                <a:solidFill>
                  <a:srgbClr val="000000"/>
                </a:solidFill>
              </a:rPr>
              <a:t>(1)قومی آداب و رسوم : کا مقصد وہ آداب و رسوم ہیں جو کہ نہ صرف ایران بلکہ ایران کی سرحدوں میں بھی منائے جاتے ہیں۔جیسا کہ ( عید نو روز کا جشن) عید نو روز ایرانیوں کے نئے سال کا جشن ہے جو کہ تین ہزار (٣٠٠٠) سال پہلے سے منایا جاتا ہے اور آج کل تقریباً تین سو ملین لوگ اس جشن کو پوری دنیا میں مناتے ہیں۔عید نو روز فصل بہار یعنی بہار کے موسم کا آغاز ہے۔۔</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TextBox 1048590"/>
          <p:cNvSpPr txBox="1"/>
          <p:nvPr/>
        </p:nvSpPr>
        <p:spPr>
          <a:xfrm>
            <a:off x="2571999" y="142470"/>
            <a:ext cx="4000000" cy="6441440"/>
          </a:xfrm>
          <a:prstGeom prst="rect">
            <a:avLst/>
          </a:prstGeom>
          <a:solidFill>
            <a:srgbClr val="FFE5E5"/>
          </a:solidFill>
        </p:spPr>
        <p:txBody>
          <a:bodyPr wrap="square" rtlCol="0">
            <a:spAutoFit/>
          </a:bodyPr>
          <a:lstStyle/>
          <a:p>
            <a:r>
              <a:rPr lang="en-GB" sz="2200" b="1">
                <a:solidFill>
                  <a:srgbClr val="000000"/>
                </a:solidFill>
              </a:rPr>
              <a:t>یعنی فروری کا آغاز جیسا کہ فرور دین کا آغاز(21مارچ) اور نو روز کا لفظ(نو اور روز کا مجموعہ)ہے یعنی عید نو روز کے دن لوگ ایک دوسرے سے ملنے کے لیے جاتے ہیں۔۔شروع میں خاندان کے چھوٹے بچے خاندان کے بڑے بزرگوں سے ملنے جاتے ہیں اور بڑے چھوٹوں کو عیدی دیتے ہیں</a:t>
            </a:r>
          </a:p>
          <a:p>
            <a:r>
              <a:rPr lang="en-GB" sz="2200" b="1">
                <a:solidFill>
                  <a:srgbClr val="000000"/>
                </a:solidFill>
              </a:rPr>
              <a:t>عام طور پر نئے روپے دئیے جاتے ہیں۔اسی طرح نئے سال کے آغاز کو(نئے سال حاصل کرنے کے نام سے بھی) جانتے ہیں۔خاندان کے لوگ( ھفت سین کے) دسترخوان کے اردگرد بیٹھتے ہیں اور نئے سال کی دعا کو پڑھتے ہیں۔</a:t>
            </a:r>
          </a:p>
          <a:p>
            <a:r>
              <a:rPr lang="en-GB" sz="2200" b="1">
                <a:solidFill>
                  <a:srgbClr val="000000"/>
                </a:solidFill>
              </a:rPr>
              <a:t>ھفت سین کا دستر خوان سات اشیاء پر مشتمل ہے/جو کی سین سے شروع ہوتیں ہیں۔جیسا کہ:</a:t>
            </a:r>
          </a:p>
          <a:p>
            <a:r>
              <a:rPr lang="en-GB" sz="2200" b="1">
                <a:solidFill>
                  <a:srgbClr val="000000"/>
                </a:solidFill>
              </a:rPr>
              <a:t>(١)سکہ ( ٢) سماق ( ٣) سمنو ( ٤)</a:t>
            </a:r>
          </a:p>
          <a:p>
            <a:r>
              <a:rPr lang="en-GB" sz="2200" b="1">
                <a:solidFill>
                  <a:srgbClr val="000000"/>
                </a:solidFill>
              </a:rPr>
              <a:t>سرخ سیب ( ٥) سبزہ (٦) لہسن ( ٧)  سنجد وغیرہ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7" name="Picture 2097156"/>
          <p:cNvPicPr>
            <a:picLocks/>
          </p:cNvPicPr>
          <p:nvPr/>
        </p:nvPicPr>
        <p:blipFill>
          <a:blip r:embed="rId2"/>
          <a:stretch>
            <a:fillRect/>
          </a:stretch>
        </p:blipFill>
        <p:spPr>
          <a:xfrm>
            <a:off x="0" y="1779831"/>
            <a:ext cx="9144000" cy="329833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713</Words>
  <Application>Microsoft Office PowerPoint</Application>
  <PresentationFormat>On-screen Show (4:3)</PresentationFormat>
  <Paragraphs>21</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Redmi Note 9 Pro</dc:creator>
  <cp:lastModifiedBy>aatir</cp:lastModifiedBy>
  <cp:revision>1</cp:revision>
  <dcterms:created xsi:type="dcterms:W3CDTF">2015-05-11T13:30:45Z</dcterms:created>
  <dcterms:modified xsi:type="dcterms:W3CDTF">2020-09-20T02:34:53Z</dcterms:modified>
</cp:coreProperties>
</file>