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3"/>
  </p:notesMasterIdLst>
  <p:sldIdLst>
    <p:sldId id="337" r:id="rId2"/>
    <p:sldId id="338" r:id="rId3"/>
    <p:sldId id="339" r:id="rId4"/>
    <p:sldId id="340" r:id="rId5"/>
    <p:sldId id="341" r:id="rId6"/>
    <p:sldId id="342" r:id="rId7"/>
    <p:sldId id="343" r:id="rId8"/>
    <p:sldId id="344" r:id="rId9"/>
    <p:sldId id="345" r:id="rId10"/>
    <p:sldId id="346" r:id="rId11"/>
    <p:sldId id="34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47"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48"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49"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50"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51"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52"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29418001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9"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1048600"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48601" name="Date Placeholder 3"/>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02" name="Footer Placeholder 4"/>
          <p:cNvSpPr>
            <a:spLocks noGrp="1"/>
          </p:cNvSpPr>
          <p:nvPr>
            <p:ph type="ftr" sz="quarter" idx="11"/>
          </p:nvPr>
        </p:nvSpPr>
        <p:spPr/>
        <p:txBody>
          <a:bodyPr/>
          <a:lstStyle/>
          <a:p>
            <a:endParaRPr lang="en-US"/>
          </a:p>
        </p:txBody>
      </p:sp>
      <p:sp>
        <p:nvSpPr>
          <p:cNvPr id="1048603" name="Slide Number Placeholder 5"/>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20" name="Title 1"/>
          <p:cNvSpPr>
            <a:spLocks noGrp="1"/>
          </p:cNvSpPr>
          <p:nvPr>
            <p:ph type="title"/>
          </p:nvPr>
        </p:nvSpPr>
        <p:spPr/>
        <p:txBody>
          <a:bodyPr/>
          <a:lstStyle/>
          <a:p>
            <a:r>
              <a:rPr lang="en-US"/>
              <a:t>Click to edit Master title style</a:t>
            </a:r>
          </a:p>
        </p:txBody>
      </p:sp>
      <p:sp>
        <p:nvSpPr>
          <p:cNvPr id="1048621"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22" name="Date Placeholder 3"/>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23" name="Footer Placeholder 4"/>
          <p:cNvSpPr>
            <a:spLocks noGrp="1"/>
          </p:cNvSpPr>
          <p:nvPr>
            <p:ph type="ftr" sz="quarter" idx="11"/>
          </p:nvPr>
        </p:nvSpPr>
        <p:spPr/>
        <p:txBody>
          <a:bodyPr/>
          <a:lstStyle/>
          <a:p>
            <a:endParaRPr lang="en-US"/>
          </a:p>
        </p:txBody>
      </p:sp>
      <p:sp>
        <p:nvSpPr>
          <p:cNvPr id="1048624" name="Slide Number Placeholder 5"/>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04"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1048605"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06" name="Date Placeholder 3"/>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07" name="Footer Placeholder 4"/>
          <p:cNvSpPr>
            <a:spLocks noGrp="1"/>
          </p:cNvSpPr>
          <p:nvPr>
            <p:ph type="ftr" sz="quarter" idx="11"/>
          </p:nvPr>
        </p:nvSpPr>
        <p:spPr/>
        <p:txBody>
          <a:bodyPr/>
          <a:lstStyle/>
          <a:p>
            <a:endParaRPr lang="en-US"/>
          </a:p>
        </p:txBody>
      </p:sp>
      <p:sp>
        <p:nvSpPr>
          <p:cNvPr id="1048608" name="Slide Number Placeholder 5"/>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609" name="Title 1"/>
          <p:cNvSpPr>
            <a:spLocks noGrp="1"/>
          </p:cNvSpPr>
          <p:nvPr>
            <p:ph type="title"/>
          </p:nvPr>
        </p:nvSpPr>
        <p:spPr/>
        <p:txBody>
          <a:bodyPr/>
          <a:lstStyle/>
          <a:p>
            <a:r>
              <a:rPr lang="en-US"/>
              <a:t>Click to edit Master title style</a:t>
            </a:r>
          </a:p>
        </p:txBody>
      </p:sp>
      <p:sp>
        <p:nvSpPr>
          <p:cNvPr id="1048610"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11" name="Date Placeholder 3"/>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12" name="Footer Placeholder 4"/>
          <p:cNvSpPr>
            <a:spLocks noGrp="1"/>
          </p:cNvSpPr>
          <p:nvPr>
            <p:ph type="ftr" sz="quarter" idx="11"/>
          </p:nvPr>
        </p:nvSpPr>
        <p:spPr/>
        <p:txBody>
          <a:bodyPr/>
          <a:lstStyle/>
          <a:p>
            <a:endParaRPr lang="en-US"/>
          </a:p>
        </p:txBody>
      </p:sp>
      <p:sp>
        <p:nvSpPr>
          <p:cNvPr id="1048613" name="Slide Number Placeholder 5"/>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25"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048626"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48627" name="Date Placeholder 3"/>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28" name="Footer Placeholder 4"/>
          <p:cNvSpPr>
            <a:spLocks noGrp="1"/>
          </p:cNvSpPr>
          <p:nvPr>
            <p:ph type="ftr" sz="quarter" idx="11"/>
          </p:nvPr>
        </p:nvSpPr>
        <p:spPr/>
        <p:txBody>
          <a:bodyPr/>
          <a:lstStyle/>
          <a:p>
            <a:endParaRPr lang="en-US"/>
          </a:p>
        </p:txBody>
      </p:sp>
      <p:sp>
        <p:nvSpPr>
          <p:cNvPr id="1048629" name="Slide Number Placeholder 5"/>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t>Click to edit Master title style</a:t>
            </a:r>
          </a:p>
        </p:txBody>
      </p:sp>
      <p:sp>
        <p:nvSpPr>
          <p:cNvPr id="1048589"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0"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1" name="Date Placeholder 4"/>
          <p:cNvSpPr>
            <a:spLocks noGrp="1"/>
          </p:cNvSpPr>
          <p:nvPr>
            <p:ph type="dt" sz="half" idx="10"/>
          </p:nvPr>
        </p:nvSpPr>
        <p:spPr/>
        <p:txBody>
          <a:bodyPr/>
          <a:lstStyle/>
          <a:p>
            <a:fld id="{40A2884C-21D8-457F-B768-7CD7FC4EE564}" type="datetimeFigureOut">
              <a:rPr lang="en-US" smtClean="0"/>
              <a:t>20/09/2020</a:t>
            </a:fld>
            <a:endParaRPr lang="en-US"/>
          </a:p>
        </p:txBody>
      </p:sp>
      <p:sp>
        <p:nvSpPr>
          <p:cNvPr id="1048592" name="Footer Placeholder 5"/>
          <p:cNvSpPr>
            <a:spLocks noGrp="1"/>
          </p:cNvSpPr>
          <p:nvPr>
            <p:ph type="ftr" sz="quarter" idx="11"/>
          </p:nvPr>
        </p:nvSpPr>
        <p:spPr/>
        <p:txBody>
          <a:bodyPr/>
          <a:lstStyle/>
          <a:p>
            <a:endParaRPr lang="en-US"/>
          </a:p>
        </p:txBody>
      </p:sp>
      <p:sp>
        <p:nvSpPr>
          <p:cNvPr id="1048593" name="Slide Number Placeholder 6"/>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30" name="Title 1"/>
          <p:cNvSpPr>
            <a:spLocks noGrp="1"/>
          </p:cNvSpPr>
          <p:nvPr>
            <p:ph type="title"/>
          </p:nvPr>
        </p:nvSpPr>
        <p:spPr>
          <a:xfrm>
            <a:off x="839788" y="365125"/>
            <a:ext cx="10515600" cy="1325563"/>
          </a:xfrm>
        </p:spPr>
        <p:txBody>
          <a:bodyPr/>
          <a:lstStyle/>
          <a:p>
            <a:r>
              <a:rPr lang="en-US"/>
              <a:t>Click to edit Master title style</a:t>
            </a:r>
          </a:p>
        </p:txBody>
      </p:sp>
      <p:sp>
        <p:nvSpPr>
          <p:cNvPr id="1048631"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32"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33"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34"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35" name="Date Placeholder 6"/>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36" name="Footer Placeholder 7"/>
          <p:cNvSpPr>
            <a:spLocks noGrp="1"/>
          </p:cNvSpPr>
          <p:nvPr>
            <p:ph type="ftr" sz="quarter" idx="11"/>
          </p:nvPr>
        </p:nvSpPr>
        <p:spPr/>
        <p:txBody>
          <a:bodyPr/>
          <a:lstStyle/>
          <a:p>
            <a:endParaRPr lang="en-US"/>
          </a:p>
        </p:txBody>
      </p:sp>
      <p:sp>
        <p:nvSpPr>
          <p:cNvPr id="1048637" name="Slide Number Placeholder 8"/>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a:t>Click to edit Master title style</a:t>
            </a:r>
          </a:p>
        </p:txBody>
      </p:sp>
      <p:sp>
        <p:nvSpPr>
          <p:cNvPr id="1048582" name="Date Placeholder 2"/>
          <p:cNvSpPr>
            <a:spLocks noGrp="1"/>
          </p:cNvSpPr>
          <p:nvPr>
            <p:ph type="dt" sz="half" idx="10"/>
          </p:nvPr>
        </p:nvSpPr>
        <p:spPr/>
        <p:txBody>
          <a:bodyPr/>
          <a:lstStyle/>
          <a:p>
            <a:fld id="{40A2884C-21D8-457F-B768-7CD7FC4EE564}" type="datetimeFigureOut">
              <a:rPr lang="en-US" smtClean="0"/>
              <a:t>20/09/2020</a:t>
            </a:fld>
            <a:endParaRPr lang="en-US"/>
          </a:p>
        </p:txBody>
      </p:sp>
      <p:sp>
        <p:nvSpPr>
          <p:cNvPr id="1048583" name="Footer Placeholder 3"/>
          <p:cNvSpPr>
            <a:spLocks noGrp="1"/>
          </p:cNvSpPr>
          <p:nvPr>
            <p:ph type="ftr" sz="quarter" idx="11"/>
          </p:nvPr>
        </p:nvSpPr>
        <p:spPr/>
        <p:txBody>
          <a:bodyPr/>
          <a:lstStyle/>
          <a:p>
            <a:endParaRPr lang="en-US"/>
          </a:p>
        </p:txBody>
      </p:sp>
      <p:sp>
        <p:nvSpPr>
          <p:cNvPr id="1048584" name="Slide Number Placeholder 4"/>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8" name="Date Placeholder 1"/>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39" name="Footer Placeholder 2"/>
          <p:cNvSpPr>
            <a:spLocks noGrp="1"/>
          </p:cNvSpPr>
          <p:nvPr>
            <p:ph type="ftr" sz="quarter" idx="11"/>
          </p:nvPr>
        </p:nvSpPr>
        <p:spPr/>
        <p:txBody>
          <a:bodyPr/>
          <a:lstStyle/>
          <a:p>
            <a:endParaRPr lang="en-US"/>
          </a:p>
        </p:txBody>
      </p:sp>
      <p:sp>
        <p:nvSpPr>
          <p:cNvPr id="1048640" name="Slide Number Placeholder 3"/>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41"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48642"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3"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8644" name="Date Placeholder 4"/>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45" name="Footer Placeholder 5"/>
          <p:cNvSpPr>
            <a:spLocks noGrp="1"/>
          </p:cNvSpPr>
          <p:nvPr>
            <p:ph type="ftr" sz="quarter" idx="11"/>
          </p:nvPr>
        </p:nvSpPr>
        <p:spPr/>
        <p:txBody>
          <a:bodyPr/>
          <a:lstStyle/>
          <a:p>
            <a:endParaRPr lang="en-US"/>
          </a:p>
        </p:txBody>
      </p:sp>
      <p:sp>
        <p:nvSpPr>
          <p:cNvPr id="1048646" name="Slide Number Placeholder 6"/>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14"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48615"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48616"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8617" name="Date Placeholder 4"/>
          <p:cNvSpPr>
            <a:spLocks noGrp="1"/>
          </p:cNvSpPr>
          <p:nvPr>
            <p:ph type="dt" sz="half" idx="10"/>
          </p:nvPr>
        </p:nvSpPr>
        <p:spPr/>
        <p:txBody>
          <a:bodyPr/>
          <a:lstStyle/>
          <a:p>
            <a:fld id="{40A2884C-21D8-457F-B768-7CD7FC4EE564}" type="datetimeFigureOut">
              <a:rPr lang="en-US" smtClean="0"/>
              <a:t>20/09/2020</a:t>
            </a:fld>
            <a:endParaRPr lang="en-US"/>
          </a:p>
        </p:txBody>
      </p:sp>
      <p:sp>
        <p:nvSpPr>
          <p:cNvPr id="1048618" name="Footer Placeholder 5"/>
          <p:cNvSpPr>
            <a:spLocks noGrp="1"/>
          </p:cNvSpPr>
          <p:nvPr>
            <p:ph type="ftr" sz="quarter" idx="11"/>
          </p:nvPr>
        </p:nvSpPr>
        <p:spPr/>
        <p:txBody>
          <a:bodyPr/>
          <a:lstStyle/>
          <a:p>
            <a:endParaRPr lang="en-US"/>
          </a:p>
        </p:txBody>
      </p:sp>
      <p:sp>
        <p:nvSpPr>
          <p:cNvPr id="1048619" name="Slide Number Placeholder 6"/>
          <p:cNvSpPr>
            <a:spLocks noGrp="1"/>
          </p:cNvSpPr>
          <p:nvPr>
            <p:ph type="sldNum" sz="quarter" idx="12"/>
          </p:nvPr>
        </p:nvSpPr>
        <p:spPr/>
        <p:txBody>
          <a:bodyPr/>
          <a:lstStyle/>
          <a:p>
            <a:fld id="{A4BF1214-8245-43C4-A96A-F3ADB5ADE08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2884C-21D8-457F-B768-7CD7FC4EE564}" type="datetimeFigureOut">
              <a:rPr lang="en-US" smtClean="0"/>
              <a:t>20/09/2020</a:t>
            </a:fld>
            <a:endParaRPr lang="en-US"/>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F1214-8245-43C4-A96A-F3ADB5ADE08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5" name="Title 1048584"/>
          <p:cNvSpPr>
            <a:spLocks noGrp="1"/>
          </p:cNvSpPr>
          <p:nvPr>
            <p:ph type="title"/>
          </p:nvPr>
        </p:nvSpPr>
        <p:spPr>
          <a:solidFill>
            <a:srgbClr val="FFE5E5"/>
          </a:solidFill>
        </p:spPr>
        <p:txBody>
          <a:bodyPr/>
          <a:lstStyle/>
          <a:p>
            <a:pPr algn="ctr"/>
            <a:r>
              <a:rPr lang="en-US" b="1" dirty="0" smtClean="0"/>
              <a:t>      Spoken </a:t>
            </a:r>
            <a:r>
              <a:rPr lang="en-US" b="1" dirty="0"/>
              <a:t>Persian &amp; Translation 2</a:t>
            </a:r>
            <a:endParaRPr lang="en-GB" b="1" dirty="0"/>
          </a:p>
        </p:txBody>
      </p:sp>
      <p:sp>
        <p:nvSpPr>
          <p:cNvPr id="1048586" name="TextBox 1048585"/>
          <p:cNvSpPr txBox="1"/>
          <p:nvPr/>
        </p:nvSpPr>
        <p:spPr>
          <a:xfrm>
            <a:off x="4096000" y="3219450"/>
            <a:ext cx="4000000" cy="510540"/>
          </a:xfrm>
          <a:prstGeom prst="rect">
            <a:avLst/>
          </a:prstGeom>
        </p:spPr>
        <p:txBody>
          <a:bodyPr wrap="square" rtlCol="0">
            <a:spAutoFit/>
          </a:bodyPr>
          <a:lstStyle/>
          <a:p>
            <a:endParaRPr lang="en-GB" sz="2800">
              <a:solidFill>
                <a:srgbClr val="000000"/>
              </a:solidFill>
            </a:endParaRPr>
          </a:p>
        </p:txBody>
      </p:sp>
      <p:sp>
        <p:nvSpPr>
          <p:cNvPr id="1048587" name="TextBox 1048586"/>
          <p:cNvSpPr txBox="1"/>
          <p:nvPr/>
        </p:nvSpPr>
        <p:spPr>
          <a:xfrm>
            <a:off x="3729213" y="2217420"/>
            <a:ext cx="4000000" cy="3539430"/>
          </a:xfrm>
          <a:prstGeom prst="rect">
            <a:avLst/>
          </a:prstGeom>
          <a:solidFill>
            <a:srgbClr val="D66565"/>
          </a:solidFill>
        </p:spPr>
        <p:txBody>
          <a:bodyPr wrap="square" rtlCol="0">
            <a:spAutoFit/>
          </a:bodyPr>
          <a:lstStyle/>
          <a:p>
            <a:pPr algn="ctr"/>
            <a:r>
              <a:rPr lang="en-US" sz="2800" b="1" dirty="0">
                <a:solidFill>
                  <a:srgbClr val="000000"/>
                </a:solidFill>
              </a:rPr>
              <a:t>Semester: 07</a:t>
            </a:r>
            <a:endParaRPr lang="en-GB" sz="2800" b="1" dirty="0">
              <a:solidFill>
                <a:srgbClr val="000000"/>
              </a:solidFill>
            </a:endParaRPr>
          </a:p>
          <a:p>
            <a:pPr algn="ctr"/>
            <a:r>
              <a:rPr lang="en-US" sz="2800" b="1" dirty="0">
                <a:solidFill>
                  <a:srgbClr val="000000"/>
                </a:solidFill>
              </a:rPr>
              <a:t>Session: 2017-2021</a:t>
            </a:r>
            <a:endParaRPr lang="en-GB" sz="2800" b="1" dirty="0">
              <a:solidFill>
                <a:srgbClr val="000000"/>
              </a:solidFill>
            </a:endParaRPr>
          </a:p>
          <a:p>
            <a:pPr algn="ctr"/>
            <a:r>
              <a:rPr lang="en-US" sz="2800" b="1" dirty="0">
                <a:solidFill>
                  <a:srgbClr val="000000"/>
                </a:solidFill>
              </a:rPr>
              <a:t>Credit Hours: 04</a:t>
            </a:r>
            <a:endParaRPr lang="en-GB" sz="2800" b="1" dirty="0">
              <a:solidFill>
                <a:srgbClr val="000000"/>
              </a:solidFill>
            </a:endParaRPr>
          </a:p>
          <a:p>
            <a:pPr algn="ctr"/>
            <a:r>
              <a:rPr lang="en-US" sz="2800" b="1" dirty="0">
                <a:solidFill>
                  <a:srgbClr val="000000"/>
                </a:solidFill>
              </a:rPr>
              <a:t>Course Code: Maj/Per-403</a:t>
            </a:r>
            <a:endParaRPr lang="en-GB" sz="2800" b="1" dirty="0">
              <a:solidFill>
                <a:srgbClr val="000000"/>
              </a:solidFill>
            </a:endParaRPr>
          </a:p>
          <a:p>
            <a:pPr algn="ctr"/>
            <a:r>
              <a:rPr lang="en-US" sz="2800" b="1" dirty="0">
                <a:solidFill>
                  <a:srgbClr val="000000"/>
                </a:solidFill>
              </a:rPr>
              <a:t>Week: 02</a:t>
            </a:r>
            <a:endParaRPr lang="en-GB" sz="2800" b="1" dirty="0">
              <a:solidFill>
                <a:srgbClr val="000000"/>
              </a:solidFill>
            </a:endParaRPr>
          </a:p>
          <a:p>
            <a:pPr algn="ctr"/>
            <a:r>
              <a:rPr lang="en-US" sz="2800" b="1" dirty="0">
                <a:solidFill>
                  <a:srgbClr val="000000"/>
                </a:solidFill>
              </a:rPr>
              <a:t>Course Instructor:         </a:t>
            </a:r>
            <a:r>
              <a:rPr lang="en-US" sz="2800" b="1" dirty="0" err="1">
                <a:solidFill>
                  <a:srgbClr val="000000"/>
                </a:solidFill>
              </a:rPr>
              <a:t>Dr.S.Sara</a:t>
            </a:r>
            <a:r>
              <a:rPr lang="en-US" sz="2800" b="1" dirty="0">
                <a:solidFill>
                  <a:srgbClr val="000000"/>
                </a:solidFill>
              </a:rPr>
              <a:t> Bukhari </a:t>
            </a:r>
            <a:endParaRPr lang="en-GB" sz="2800" b="1"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TextBox 1048596"/>
          <p:cNvSpPr txBox="1"/>
          <p:nvPr/>
        </p:nvSpPr>
        <p:spPr>
          <a:xfrm>
            <a:off x="4096000" y="125730"/>
            <a:ext cx="4000000" cy="6606540"/>
          </a:xfrm>
          <a:prstGeom prst="rect">
            <a:avLst/>
          </a:prstGeom>
          <a:solidFill>
            <a:srgbClr val="92D050"/>
          </a:solidFill>
        </p:spPr>
        <p:txBody>
          <a:bodyPr wrap="square" rtlCol="0">
            <a:spAutoFit/>
          </a:bodyPr>
          <a:lstStyle/>
          <a:p>
            <a:r>
              <a:rPr lang="en-GB" sz="2300">
                <a:solidFill>
                  <a:srgbClr val="000000"/>
                </a:solidFill>
              </a:rPr>
              <a:t>*ڈاکٹر* : کھانا کھانے کے فوراً بعد قطعاً چائے نہ پیئے، یاد رہے چائے پینے کے بعد فولادی ذرات ٹھیک سے کام نہیں کرتے۔</a:t>
            </a:r>
          </a:p>
          <a:p>
            <a:r>
              <a:rPr lang="en-GB" sz="2300">
                <a:solidFill>
                  <a:srgbClr val="000000"/>
                </a:solidFill>
              </a:rPr>
              <a:t>کھانا کھانے کے بعد نہانے نہ جائیں/اور نہانے کی وجہ سے ہاتھ اور پاؤں کی شریانوں میں خون کی قِتار زیادہ ہو جاتی ہے۔ بلڈ پریشر بڑھ جاتا ہے۔اور معدے میں خون کی رفتار کم ہو جاتی ہے جو کہ غذا کو ہضم کرنے کے لیے اچھا نہیں۔</a:t>
            </a:r>
          </a:p>
          <a:p>
            <a:r>
              <a:rPr lang="en-GB" sz="2300">
                <a:solidFill>
                  <a:srgbClr val="000000"/>
                </a:solidFill>
              </a:rPr>
              <a:t> سونا اور کھانا کھانے کے فوراً بعد چلنا پھرنا نہیں چاہیئے۔</a:t>
            </a:r>
          </a:p>
          <a:p>
            <a:r>
              <a:rPr lang="en-GB" sz="2300">
                <a:solidFill>
                  <a:srgbClr val="000000"/>
                </a:solidFill>
              </a:rPr>
              <a:t> *میزبان* : ڈاکٹر صاحب آپ کے مکمل جواب دینے کا بہت بہت شکریہ؛ ناظرین تیار رہیں کہ آپ سے دوسرا سوال کریں۔</a:t>
            </a:r>
          </a:p>
          <a:p>
            <a:r>
              <a:rPr lang="en-GB" sz="2300">
                <a:solidFill>
                  <a:srgbClr val="000000"/>
                </a:solidFill>
              </a:rPr>
              <a:t>(٥)مہربانی فرما کر اپنا سوال پوچھیں۔</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TextBox 1048597"/>
          <p:cNvSpPr txBox="1"/>
          <p:nvPr/>
        </p:nvSpPr>
        <p:spPr>
          <a:xfrm>
            <a:off x="4095999" y="182881"/>
            <a:ext cx="4000000" cy="6492239"/>
          </a:xfrm>
          <a:prstGeom prst="rect">
            <a:avLst/>
          </a:prstGeom>
          <a:solidFill>
            <a:srgbClr val="CC99FF"/>
          </a:solidFill>
        </p:spPr>
        <p:txBody>
          <a:bodyPr wrap="square" rtlCol="0">
            <a:spAutoFit/>
          </a:bodyPr>
          <a:lstStyle/>
          <a:p>
            <a:r>
              <a:rPr lang="en-GB" sz="2000">
                <a:solidFill>
                  <a:srgbClr val="000000"/>
                </a:solidFill>
              </a:rPr>
              <a:t>*دیکھنے والے ناظرین* : آپ کی خدمت میں سلام عرض ہے۔آپ کا اتنا اچھا  پروگرام کرنے پر شکریہ۔</a:t>
            </a:r>
          </a:p>
          <a:p>
            <a:r>
              <a:rPr lang="en-GB" sz="2000">
                <a:solidFill>
                  <a:srgbClr val="000000"/>
                </a:solidFill>
              </a:rPr>
              <a:t>میری عمر اٹھائیس (28) سال ہے اور میں حاملہ ہوں/ میں چاہتی ہوں کہ پوچھوں کہ کون کون سی خوراک/غذا اور پھل اس عرصے میں میرے لیے اچھے ہیں یا بُرے؟</a:t>
            </a:r>
          </a:p>
          <a:p>
            <a:r>
              <a:rPr lang="en-GB" sz="2000">
                <a:solidFill>
                  <a:srgbClr val="000000"/>
                </a:solidFill>
              </a:rPr>
              <a:t> *ڈاکٹر* : میں اس پیاری بہن کی خدمت میں سلام عرض کرتا ہوں۔</a:t>
            </a:r>
          </a:p>
          <a:p>
            <a:r>
              <a:rPr lang="en-GB" sz="2000">
                <a:solidFill>
                  <a:srgbClr val="000000"/>
                </a:solidFill>
              </a:rPr>
              <a:t>کھانے پینے کی اشیاء جو کہ حمل کے دوران بتائ جاتی ہیں وہ درج ذیل ہیں۔</a:t>
            </a:r>
          </a:p>
          <a:p>
            <a:r>
              <a:rPr lang="en-GB" sz="2000">
                <a:solidFill>
                  <a:srgbClr val="000000"/>
                </a:solidFill>
              </a:rPr>
              <a:t>وہ غذائیں جن میں پروٹین پائ جاتیں ہیں۔</a:t>
            </a:r>
          </a:p>
          <a:p>
            <a:r>
              <a:rPr lang="en-GB" sz="2000">
                <a:solidFill>
                  <a:srgbClr val="000000"/>
                </a:solidFill>
              </a:rPr>
              <a:t>جیسے کہ لبنیات ( دودھ ، دہی ، مکھن ، اور پنیر)  کم چربی والی ،گوشت ، مچھلی ؛ اسی طرح ثابت مصر کی دال ، چنے اور روٹی اور پھلوں میں  سٹابری ، مالٹا ، کیلا ، خوبانی ، سیب ، بادام ، اخروٹ ، کھجور اور  پستہ۔</a:t>
            </a:r>
          </a:p>
          <a:p>
            <a:r>
              <a:rPr lang="en-GB" sz="2000">
                <a:solidFill>
                  <a:srgbClr val="000000"/>
                </a:solidFill>
              </a:rPr>
              <a:t>        البتہ یہ ساری چیزیں زیادہ نہ کھائیں۔کوشش کریں کہ اس عرصے میں میٹھی اور چکنائی والی غذائیں کم کھائیں</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Title 1"/>
          <p:cNvSpPr>
            <a:spLocks noGrp="1"/>
          </p:cNvSpPr>
          <p:nvPr>
            <p:ph type="title"/>
          </p:nvPr>
        </p:nvSpPr>
        <p:spPr/>
        <p:txBody>
          <a:bodyPr/>
          <a:lstStyle/>
          <a:p>
            <a:pPr algn="ctr" rtl="1"/>
            <a:r>
              <a:rPr lang="en-GB" altLang="en-US" dirty="0"/>
              <a:t>درس</a:t>
            </a:r>
            <a:r>
              <a:rPr lang="en-US" altLang="en-US" dirty="0"/>
              <a:t> </a:t>
            </a:r>
            <a:r>
              <a:rPr lang="en-GB" altLang="en-US" dirty="0"/>
              <a:t>دوم</a:t>
            </a:r>
            <a:r>
              <a:rPr lang="en-US" altLang="en-US" dirty="0"/>
              <a:t>: </a:t>
            </a:r>
            <a:r>
              <a:rPr lang="en-GB" altLang="en-US" dirty="0"/>
              <a:t>کشاورزان</a:t>
            </a:r>
            <a:r>
              <a:rPr lang="en-US" altLang="en-US" dirty="0"/>
              <a:t> </a:t>
            </a:r>
            <a:r>
              <a:rPr lang="en-GB" altLang="en-US" dirty="0"/>
              <a:t>ھنوز</a:t>
            </a:r>
            <a:r>
              <a:rPr lang="en-US" altLang="en-US" dirty="0"/>
              <a:t> </a:t>
            </a:r>
            <a:r>
              <a:rPr lang="en-GB" altLang="en-US" dirty="0"/>
              <a:t>زیتون</a:t>
            </a:r>
            <a:r>
              <a:rPr lang="en-US" altLang="en-US" dirty="0"/>
              <a:t> </a:t>
            </a:r>
            <a:r>
              <a:rPr lang="en-GB" altLang="en-US" dirty="0"/>
              <a:t>ھا</a:t>
            </a:r>
            <a:r>
              <a:rPr lang="en-US" altLang="en-US" dirty="0"/>
              <a:t> </a:t>
            </a:r>
            <a:r>
              <a:rPr lang="en-GB" altLang="en-US" dirty="0"/>
              <a:t>را</a:t>
            </a:r>
            <a:r>
              <a:rPr lang="en-US" altLang="en-US" dirty="0"/>
              <a:t> </a:t>
            </a:r>
            <a:r>
              <a:rPr lang="en-GB" altLang="en-US" dirty="0"/>
              <a:t>از</a:t>
            </a:r>
            <a:r>
              <a:rPr lang="en-US" altLang="en-US" dirty="0"/>
              <a:t> </a:t>
            </a:r>
            <a:r>
              <a:rPr lang="en-GB" altLang="en-US" dirty="0"/>
              <a:t>درخت</a:t>
            </a:r>
            <a:r>
              <a:rPr lang="en-US" altLang="en-US" dirty="0"/>
              <a:t> </a:t>
            </a:r>
            <a:r>
              <a:rPr lang="en-GB" altLang="en-US" dirty="0"/>
              <a:t>نچیدہ</a:t>
            </a:r>
            <a:r>
              <a:rPr lang="en-US" altLang="en-US" dirty="0"/>
              <a:t> </a:t>
            </a:r>
            <a:r>
              <a:rPr lang="en-GB" altLang="en-US" dirty="0"/>
              <a:t>آمد!</a:t>
            </a:r>
            <a:r>
              <a:rPr lang="ur-PK" dirty="0"/>
              <a:t> </a:t>
            </a:r>
            <a:endParaRPr lang="en-US" dirty="0"/>
          </a:p>
        </p:txBody>
      </p:sp>
      <p:sp>
        <p:nvSpPr>
          <p:cNvPr id="1048595" name="TextBox 1048594"/>
          <p:cNvSpPr txBox="1"/>
          <p:nvPr/>
        </p:nvSpPr>
        <p:spPr>
          <a:xfrm>
            <a:off x="4095999" y="1737359"/>
            <a:ext cx="4000000" cy="5120640"/>
          </a:xfrm>
          <a:prstGeom prst="rect">
            <a:avLst/>
          </a:prstGeom>
          <a:solidFill>
            <a:srgbClr val="CCFECC"/>
          </a:solidFill>
          <a:ln>
            <a:solidFill>
              <a:srgbClr val="36363D"/>
            </a:solidFill>
            <a:prstDash val="solid"/>
          </a:ln>
        </p:spPr>
        <p:txBody>
          <a:bodyPr wrap="square" rtlCol="0">
            <a:spAutoFit/>
          </a:bodyPr>
          <a:lstStyle/>
          <a:p>
            <a:r>
              <a:rPr lang="en-GB" altLang="en-US" sz="2800">
                <a:solidFill>
                  <a:srgbClr val="000000"/>
                </a:solidFill>
              </a:rPr>
              <a:t>بستن</a:t>
            </a:r>
            <a:r>
              <a:rPr lang="en-US" altLang="en-US" sz="2800">
                <a:solidFill>
                  <a:srgbClr val="000000"/>
                </a:solidFill>
              </a:rPr>
              <a:t> : </a:t>
            </a:r>
            <a:r>
              <a:rPr lang="en-GB" altLang="en-US" sz="2800">
                <a:solidFill>
                  <a:srgbClr val="000000"/>
                </a:solidFill>
              </a:rPr>
              <a:t>باندھنا</a:t>
            </a:r>
            <a:endParaRPr lang="en-GB" sz="2800">
              <a:solidFill>
                <a:srgbClr val="000000"/>
              </a:solidFill>
            </a:endParaRPr>
          </a:p>
          <a:p>
            <a:r>
              <a:rPr lang="en-GB" altLang="en-US" sz="2800">
                <a:solidFill>
                  <a:srgbClr val="000000"/>
                </a:solidFill>
              </a:rPr>
              <a:t>چیدن</a:t>
            </a:r>
            <a:r>
              <a:rPr lang="en-US" altLang="en-US" sz="2800">
                <a:solidFill>
                  <a:srgbClr val="000000"/>
                </a:solidFill>
              </a:rPr>
              <a:t>: </a:t>
            </a:r>
            <a:r>
              <a:rPr lang="en-GB" altLang="en-US" sz="2800">
                <a:solidFill>
                  <a:srgbClr val="000000"/>
                </a:solidFill>
              </a:rPr>
              <a:t>چننا</a:t>
            </a:r>
            <a:r>
              <a:rPr lang="en-US" altLang="en-US" sz="2800">
                <a:solidFill>
                  <a:srgbClr val="000000"/>
                </a:solidFill>
              </a:rPr>
              <a:t> </a:t>
            </a:r>
            <a:endParaRPr lang="en-GB" sz="2800">
              <a:solidFill>
                <a:srgbClr val="000000"/>
              </a:solidFill>
            </a:endParaRPr>
          </a:p>
          <a:p>
            <a:r>
              <a:rPr lang="en-GB" altLang="en-US" sz="2800">
                <a:solidFill>
                  <a:srgbClr val="000000"/>
                </a:solidFill>
              </a:rPr>
              <a:t>شمردن</a:t>
            </a:r>
            <a:r>
              <a:rPr lang="en-US" altLang="en-US" sz="2800">
                <a:solidFill>
                  <a:srgbClr val="000000"/>
                </a:solidFill>
              </a:rPr>
              <a:t>: </a:t>
            </a:r>
            <a:r>
              <a:rPr lang="en-GB" altLang="en-US" sz="2800">
                <a:solidFill>
                  <a:srgbClr val="000000"/>
                </a:solidFill>
              </a:rPr>
              <a:t>شامل</a:t>
            </a:r>
            <a:endParaRPr lang="en-GB" sz="2800">
              <a:solidFill>
                <a:srgbClr val="000000"/>
              </a:solidFill>
            </a:endParaRPr>
          </a:p>
          <a:p>
            <a:r>
              <a:rPr lang="en-GB" altLang="en-US" sz="2800">
                <a:solidFill>
                  <a:srgbClr val="000000"/>
                </a:solidFill>
              </a:rPr>
              <a:t>بخشیدن</a:t>
            </a:r>
            <a:r>
              <a:rPr lang="en-US" altLang="en-US" sz="2800">
                <a:solidFill>
                  <a:srgbClr val="000000"/>
                </a:solidFill>
              </a:rPr>
              <a:t>: </a:t>
            </a:r>
            <a:r>
              <a:rPr lang="en-GB" altLang="en-US" sz="2800">
                <a:solidFill>
                  <a:srgbClr val="000000"/>
                </a:solidFill>
              </a:rPr>
              <a:t>معاف</a:t>
            </a:r>
            <a:endParaRPr lang="en-GB" sz="2800">
              <a:solidFill>
                <a:srgbClr val="000000"/>
              </a:solidFill>
            </a:endParaRPr>
          </a:p>
          <a:p>
            <a:r>
              <a:rPr lang="en-GB" altLang="en-US" sz="2800">
                <a:solidFill>
                  <a:srgbClr val="000000"/>
                </a:solidFill>
              </a:rPr>
              <a:t>صف</a:t>
            </a:r>
            <a:r>
              <a:rPr lang="en-US" altLang="en-US" sz="2800">
                <a:solidFill>
                  <a:srgbClr val="000000"/>
                </a:solidFill>
              </a:rPr>
              <a:t> </a:t>
            </a:r>
            <a:r>
              <a:rPr lang="en-GB" altLang="en-US" sz="2800">
                <a:solidFill>
                  <a:srgbClr val="000000"/>
                </a:solidFill>
              </a:rPr>
              <a:t>کشیدن</a:t>
            </a:r>
            <a:r>
              <a:rPr lang="en-US" altLang="en-US" sz="2800">
                <a:solidFill>
                  <a:srgbClr val="000000"/>
                </a:solidFill>
              </a:rPr>
              <a:t>: </a:t>
            </a:r>
            <a:r>
              <a:rPr lang="en-GB" altLang="en-US" sz="2800">
                <a:solidFill>
                  <a:srgbClr val="000000"/>
                </a:solidFill>
              </a:rPr>
              <a:t>لائن</a:t>
            </a:r>
            <a:r>
              <a:rPr lang="en-US" altLang="en-US" sz="2800">
                <a:solidFill>
                  <a:srgbClr val="000000"/>
                </a:solidFill>
              </a:rPr>
              <a:t> </a:t>
            </a:r>
            <a:r>
              <a:rPr lang="en-GB" altLang="en-US" sz="2800">
                <a:solidFill>
                  <a:srgbClr val="000000"/>
                </a:solidFill>
              </a:rPr>
              <a:t>بنانا</a:t>
            </a:r>
            <a:endParaRPr lang="en-GB" sz="2800">
              <a:solidFill>
                <a:srgbClr val="000000"/>
              </a:solidFill>
            </a:endParaRPr>
          </a:p>
          <a:p>
            <a:r>
              <a:rPr lang="en-GB" altLang="en-US" sz="2800">
                <a:solidFill>
                  <a:srgbClr val="000000"/>
                </a:solidFill>
              </a:rPr>
              <a:t>ترجیح</a:t>
            </a:r>
            <a:r>
              <a:rPr lang="en-US" altLang="en-US" sz="2800">
                <a:solidFill>
                  <a:srgbClr val="000000"/>
                </a:solidFill>
              </a:rPr>
              <a:t> </a:t>
            </a:r>
            <a:r>
              <a:rPr lang="en-GB" altLang="en-US" sz="2800">
                <a:solidFill>
                  <a:srgbClr val="000000"/>
                </a:solidFill>
              </a:rPr>
              <a:t>دادن</a:t>
            </a:r>
            <a:r>
              <a:rPr lang="en-US" altLang="en-US" sz="2800">
                <a:solidFill>
                  <a:srgbClr val="000000"/>
                </a:solidFill>
              </a:rPr>
              <a:t>: </a:t>
            </a:r>
            <a:r>
              <a:rPr lang="en-GB" altLang="en-US" sz="2800">
                <a:solidFill>
                  <a:srgbClr val="000000"/>
                </a:solidFill>
              </a:rPr>
              <a:t>ترجیح</a:t>
            </a:r>
            <a:r>
              <a:rPr lang="en-US" altLang="en-US" sz="2800">
                <a:solidFill>
                  <a:srgbClr val="000000"/>
                </a:solidFill>
              </a:rPr>
              <a:t> </a:t>
            </a:r>
            <a:r>
              <a:rPr lang="en-GB" altLang="en-US" sz="2800">
                <a:solidFill>
                  <a:srgbClr val="000000"/>
                </a:solidFill>
              </a:rPr>
              <a:t>دینا</a:t>
            </a:r>
            <a:endParaRPr lang="en-GB" sz="2800">
              <a:solidFill>
                <a:srgbClr val="000000"/>
              </a:solidFill>
            </a:endParaRPr>
          </a:p>
          <a:p>
            <a:r>
              <a:rPr lang="en-GB" altLang="en-US" sz="2800">
                <a:solidFill>
                  <a:srgbClr val="000000"/>
                </a:solidFill>
              </a:rPr>
              <a:t>تزیین</a:t>
            </a:r>
            <a:r>
              <a:rPr lang="en-US" altLang="en-US" sz="2800">
                <a:solidFill>
                  <a:srgbClr val="000000"/>
                </a:solidFill>
              </a:rPr>
              <a:t>: </a:t>
            </a:r>
            <a:r>
              <a:rPr lang="en-GB" altLang="en-US" sz="2800">
                <a:solidFill>
                  <a:srgbClr val="000000"/>
                </a:solidFill>
              </a:rPr>
              <a:t>سجانا</a:t>
            </a:r>
            <a:endParaRPr lang="en-GB" sz="2800">
              <a:solidFill>
                <a:srgbClr val="000000"/>
              </a:solidFill>
            </a:endParaRPr>
          </a:p>
          <a:p>
            <a:r>
              <a:rPr lang="en-GB" altLang="en-US" sz="2800">
                <a:solidFill>
                  <a:srgbClr val="000000"/>
                </a:solidFill>
              </a:rPr>
              <a:t>توت</a:t>
            </a:r>
            <a:r>
              <a:rPr lang="en-US" altLang="en-US" sz="2800">
                <a:solidFill>
                  <a:srgbClr val="000000"/>
                </a:solidFill>
              </a:rPr>
              <a:t> </a:t>
            </a:r>
            <a:r>
              <a:rPr lang="en-GB" altLang="en-US" sz="2800">
                <a:solidFill>
                  <a:srgbClr val="000000"/>
                </a:solidFill>
              </a:rPr>
              <a:t>فرنگی</a:t>
            </a:r>
            <a:r>
              <a:rPr lang="en-US" altLang="en-US" sz="2800">
                <a:solidFill>
                  <a:srgbClr val="000000"/>
                </a:solidFill>
              </a:rPr>
              <a:t>:</a:t>
            </a:r>
            <a:r>
              <a:rPr lang="en-GB" altLang="en-US" sz="2800">
                <a:solidFill>
                  <a:srgbClr val="000000"/>
                </a:solidFill>
              </a:rPr>
              <a:t>سٹابری</a:t>
            </a:r>
            <a:r>
              <a:rPr lang="en-US" altLang="en-US" sz="2800">
                <a:solidFill>
                  <a:srgbClr val="000000"/>
                </a:solidFill>
              </a:rPr>
              <a:t> </a:t>
            </a:r>
            <a:endParaRPr lang="en-GB" sz="2800">
              <a:solidFill>
                <a:srgbClr val="000000"/>
              </a:solidFill>
            </a:endParaRPr>
          </a:p>
          <a:p>
            <a:r>
              <a:rPr lang="en-GB" altLang="en-US" sz="2800">
                <a:solidFill>
                  <a:srgbClr val="000000"/>
                </a:solidFill>
              </a:rPr>
              <a:t>ناریل:ناریل</a:t>
            </a:r>
            <a:endParaRPr lang="en-GB" sz="2800">
              <a:solidFill>
                <a:srgbClr val="000000"/>
              </a:solidFill>
            </a:endParaRPr>
          </a:p>
          <a:p>
            <a:r>
              <a:rPr lang="en-GB" altLang="en-US" sz="2800">
                <a:solidFill>
                  <a:srgbClr val="000000"/>
                </a:solidFill>
              </a:rPr>
              <a:t>خرما</a:t>
            </a:r>
            <a:r>
              <a:rPr lang="en-US" altLang="en-US" sz="2800">
                <a:solidFill>
                  <a:srgbClr val="000000"/>
                </a:solidFill>
              </a:rPr>
              <a:t>:</a:t>
            </a:r>
            <a:r>
              <a:rPr lang="en-GB" altLang="en-US" sz="2800">
                <a:solidFill>
                  <a:srgbClr val="000000"/>
                </a:solidFill>
              </a:rPr>
              <a:t>کھجور</a:t>
            </a:r>
            <a:endParaRPr lang="en-GB" sz="2800">
              <a:solidFill>
                <a:srgbClr val="000000"/>
              </a:solidFill>
            </a:endParaRPr>
          </a:p>
          <a:p>
            <a:r>
              <a:rPr lang="en-GB" altLang="en-US" sz="2800">
                <a:solidFill>
                  <a:srgbClr val="000000"/>
                </a:solidFill>
              </a:rPr>
              <a:t>خامہ</a:t>
            </a:r>
            <a:r>
              <a:rPr lang="en-US" altLang="en-US" sz="2800">
                <a:solidFill>
                  <a:srgbClr val="000000"/>
                </a:solidFill>
              </a:rPr>
              <a:t>:</a:t>
            </a:r>
            <a:r>
              <a:rPr lang="en-GB" altLang="en-US" sz="2800">
                <a:solidFill>
                  <a:srgbClr val="000000"/>
                </a:solidFill>
              </a:rPr>
              <a:t>ملائی</a:t>
            </a:r>
            <a:endParaRPr lang="en-GB" sz="2800">
              <a:solidFill>
                <a:srgbClr val="000000"/>
              </a:solidFill>
            </a:endParaRPr>
          </a:p>
          <a:p>
            <a:r>
              <a:rPr lang="en-GB" altLang="en-US" sz="2800">
                <a:solidFill>
                  <a:srgbClr val="000000"/>
                </a:solidFill>
              </a:rPr>
              <a:t>ھمبرگر</a:t>
            </a:r>
            <a:r>
              <a:rPr lang="en-US" altLang="en-US" sz="2800">
                <a:solidFill>
                  <a:srgbClr val="000000"/>
                </a:solidFill>
              </a:rPr>
              <a:t>: </a:t>
            </a:r>
            <a:r>
              <a:rPr lang="en-GB" altLang="en-US" sz="2800">
                <a:solidFill>
                  <a:srgbClr val="000000"/>
                </a:solidFill>
              </a:rPr>
              <a:t>برگر</a:t>
            </a:r>
            <a:endParaRPr lang="en-GB" sz="28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2097151"/>
          <p:cNvPicPr>
            <a:picLocks/>
          </p:cNvPicPr>
          <p:nvPr/>
        </p:nvPicPr>
        <p:blipFill>
          <a:blip r:embed="rId2"/>
          <a:stretch>
            <a:fillRect/>
          </a:stretch>
        </p:blipFill>
        <p:spPr>
          <a:xfrm>
            <a:off x="3470051" y="0"/>
            <a:ext cx="5251897"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Picture 2097152"/>
          <p:cNvPicPr>
            <a:picLocks/>
          </p:cNvPicPr>
          <p:nvPr/>
        </p:nvPicPr>
        <p:blipFill>
          <a:blip r:embed="rId2"/>
          <a:stretch>
            <a:fillRect/>
          </a:stretch>
        </p:blipFill>
        <p:spPr>
          <a:xfrm>
            <a:off x="3335035" y="0"/>
            <a:ext cx="5521929"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Picture 2097153"/>
          <p:cNvPicPr>
            <a:picLocks/>
          </p:cNvPicPr>
          <p:nvPr/>
        </p:nvPicPr>
        <p:blipFill>
          <a:blip r:embed="rId2"/>
          <a:stretch>
            <a:fillRect/>
          </a:stretch>
        </p:blipFill>
        <p:spPr>
          <a:xfrm>
            <a:off x="3453042" y="0"/>
            <a:ext cx="5285915"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Picture 2097154"/>
          <p:cNvPicPr>
            <a:picLocks/>
          </p:cNvPicPr>
          <p:nvPr/>
        </p:nvPicPr>
        <p:blipFill>
          <a:blip r:embed="rId2"/>
          <a:stretch>
            <a:fillRect/>
          </a:stretch>
        </p:blipFill>
        <p:spPr>
          <a:xfrm>
            <a:off x="3235687" y="0"/>
            <a:ext cx="5720626"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2097155"/>
          <p:cNvPicPr>
            <a:picLocks/>
          </p:cNvPicPr>
          <p:nvPr/>
        </p:nvPicPr>
        <p:blipFill>
          <a:blip r:embed="rId2"/>
          <a:stretch>
            <a:fillRect/>
          </a:stretch>
        </p:blipFill>
        <p:spPr>
          <a:xfrm>
            <a:off x="1333648" y="0"/>
            <a:ext cx="9524703"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TextBox 1048595"/>
          <p:cNvSpPr txBox="1"/>
          <p:nvPr/>
        </p:nvSpPr>
        <p:spPr>
          <a:xfrm>
            <a:off x="4096000" y="182881"/>
            <a:ext cx="4000000" cy="6492239"/>
          </a:xfrm>
          <a:prstGeom prst="rect">
            <a:avLst/>
          </a:prstGeom>
          <a:solidFill>
            <a:srgbClr val="FFC000"/>
          </a:solidFill>
        </p:spPr>
        <p:txBody>
          <a:bodyPr wrap="square" rtlCol="0">
            <a:spAutoFit/>
          </a:bodyPr>
          <a:lstStyle/>
          <a:p>
            <a:r>
              <a:rPr lang="en-US" sz="1500">
                <a:solidFill>
                  <a:srgbClr val="000000"/>
                </a:solidFill>
              </a:rPr>
              <a:t>**  بر نامہ تلویریونی** </a:t>
            </a:r>
            <a:endParaRPr lang="en-GB" sz="1500">
              <a:solidFill>
                <a:srgbClr val="000000"/>
              </a:solidFill>
            </a:endParaRPr>
          </a:p>
          <a:p>
            <a:r>
              <a:rPr lang="en-US" sz="1500">
                <a:solidFill>
                  <a:srgbClr val="000000"/>
                </a:solidFill>
              </a:rPr>
              <a:t> *میزبان* : دیکھنے والوں کی خدمت میں سلام عرض کرتا ہوں۔</a:t>
            </a:r>
            <a:endParaRPr lang="en-GB" sz="1500">
              <a:solidFill>
                <a:srgbClr val="000000"/>
              </a:solidFill>
            </a:endParaRPr>
          </a:p>
          <a:p>
            <a:r>
              <a:rPr lang="en-US" sz="1500">
                <a:solidFill>
                  <a:srgbClr val="000000"/>
                </a:solidFill>
              </a:rPr>
              <a:t>( ١) آج آپ کی خدمت میں( ٢) ڈاکٹر داریوش فروغی حاضر ہیں۔</a:t>
            </a:r>
            <a:endParaRPr lang="en-GB" sz="1500">
              <a:solidFill>
                <a:srgbClr val="000000"/>
              </a:solidFill>
            </a:endParaRPr>
          </a:p>
          <a:p>
            <a:r>
              <a:rPr lang="en-US" sz="1500">
                <a:solidFill>
                  <a:srgbClr val="000000"/>
                </a:solidFill>
              </a:rPr>
              <a:t>میں آپ سے گزارش کرتا ہوں (٣) کہ دیئے ہوئے نمبر پر کال کریں۔</a:t>
            </a:r>
            <a:endParaRPr lang="en-GB" sz="1500">
              <a:solidFill>
                <a:srgbClr val="000000"/>
              </a:solidFill>
            </a:endParaRPr>
          </a:p>
          <a:p>
            <a:r>
              <a:rPr lang="en-US" sz="1500">
                <a:solidFill>
                  <a:srgbClr val="000000"/>
                </a:solidFill>
              </a:rPr>
              <a:t>اور غذا اور بدن کی سلامتی کے لیے ڈاکٹر سے سوال پو چھیں۔یا کریں۔</a:t>
            </a:r>
            <a:endParaRPr lang="en-GB" sz="1500">
              <a:solidFill>
                <a:srgbClr val="000000"/>
              </a:solidFill>
            </a:endParaRPr>
          </a:p>
          <a:p>
            <a:r>
              <a:rPr lang="en-US" sz="1500">
                <a:solidFill>
                  <a:srgbClr val="000000"/>
                </a:solidFill>
              </a:rPr>
              <a:t> *میزبان* :  جی دیکھنے والا اور ایک سننے والا لائن پر ہے ( ٤) ٹیلی ویژن(live caller) دیکھنے والا ہیلو۔آپ کی خدمت میں سلام ہو۔</a:t>
            </a:r>
            <a:endParaRPr lang="en-GB" sz="1500">
              <a:solidFill>
                <a:srgbClr val="000000"/>
              </a:solidFill>
            </a:endParaRPr>
          </a:p>
          <a:p>
            <a:r>
              <a:rPr lang="en-US" sz="1500">
                <a:solidFill>
                  <a:srgbClr val="000000"/>
                </a:solidFill>
              </a:rPr>
              <a:t>(2)   ڈاکٹر صاحب غذا کھانے کے بعد میرے معدے میں درد ہوتا ہے؛ میں چاہتا ہوں کہ میں آپ سے سوال پوچھوں کہ کھانا کھانے کے بعد اس کو ہضم کرنے کے لیے کون کون سے پھل کھاؤں؟.</a:t>
            </a:r>
            <a:endParaRPr lang="en-GB" sz="1500">
              <a:solidFill>
                <a:srgbClr val="000000"/>
              </a:solidFill>
            </a:endParaRPr>
          </a:p>
          <a:p>
            <a:r>
              <a:rPr lang="en-US" sz="1500">
                <a:solidFill>
                  <a:srgbClr val="000000"/>
                </a:solidFill>
              </a:rPr>
              <a:t> *ڈاکٹر* :  میں دیکھنے والے اِس پیارے بندے اور دوسرے لوگوں پر سلام پیش کرتا ہوں۔</a:t>
            </a:r>
            <a:endParaRPr lang="en-GB" sz="1500">
              <a:solidFill>
                <a:srgbClr val="000000"/>
              </a:solidFill>
            </a:endParaRPr>
          </a:p>
          <a:p>
            <a:r>
              <a:rPr lang="en-US" sz="1500">
                <a:solidFill>
                  <a:srgbClr val="000000"/>
                </a:solidFill>
              </a:rPr>
              <a:t>آپ کو ہرگز کھانے کے بعد پھل نہیں کھانا چاہیے شاید آپ کے معدے کے درد کی وجہ یہی ہےکہ جب آپ غذا کے بعد پھل کھاتے ہیں یہ پھل معدے میں ہضم کرنے والے ذرات کو جذب کر لیتے ہیں۔</a:t>
            </a:r>
            <a:endParaRPr lang="en-GB" sz="1500">
              <a:solidFill>
                <a:srgbClr val="000000"/>
              </a:solidFill>
            </a:endParaRPr>
          </a:p>
          <a:p>
            <a:r>
              <a:rPr lang="en-US" sz="1500">
                <a:solidFill>
                  <a:srgbClr val="000000"/>
                </a:solidFill>
              </a:rPr>
              <a:t>اور یہ باعث بنتے ہیں آپ کے دل کے درد کا/اور آپ کی غذا کے وٹامن کا؛</a:t>
            </a:r>
            <a:endParaRPr lang="en-GB" sz="1500">
              <a:solidFill>
                <a:srgbClr val="000000"/>
              </a:solidFill>
            </a:endParaRPr>
          </a:p>
          <a:p>
            <a:r>
              <a:rPr lang="en-US" sz="1500">
                <a:solidFill>
                  <a:srgbClr val="000000"/>
                </a:solidFill>
              </a:rPr>
              <a:t>لہذا کھانا کھانے سے ایک گھنٹہ پہلے اور کھانا کھانے کے ایک دو گھنٹے بعد پھل نہ کھائیں۔</a:t>
            </a:r>
            <a:endParaRPr lang="en-GB" sz="1500">
              <a:solidFill>
                <a:srgbClr val="000000"/>
              </a:solidFill>
            </a:endParaRPr>
          </a:p>
          <a:p>
            <a:r>
              <a:rPr lang="en-US" sz="1500">
                <a:solidFill>
                  <a:srgbClr val="000000"/>
                </a:solidFill>
              </a:rPr>
              <a:t> *میزبان* : اور ڈاکٹر صاحب اور کیا کام۔ہیں جو ہمیں کھانا کھانے کے بعد نہیں کرنا چاہیئے؟</a:t>
            </a:r>
            <a:endParaRPr lang="en-GB" sz="15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7" name="Picture 2097156"/>
          <p:cNvPicPr>
            <a:picLocks/>
          </p:cNvPicPr>
          <p:nvPr/>
        </p:nvPicPr>
        <p:blipFill>
          <a:blip r:embed="rId2"/>
          <a:stretch>
            <a:fillRect/>
          </a:stretch>
        </p:blipFill>
        <p:spPr>
          <a:xfrm>
            <a:off x="563922" y="0"/>
            <a:ext cx="9125394"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639</Words>
  <Application>Microsoft Office PowerPoint</Application>
  <PresentationFormat>Custom</PresentationFormat>
  <Paragraphs>44</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      Spoken Persian &amp; Translation 2</vt:lpstr>
      <vt:lpstr>درس دوم: کشاورزان ھنوز زیتون ھا را از درخت نچیدہ آمد!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برگ 73 : مولوی ، شاعر نزدیک کنندہ ی قلب ھا</dc:title>
  <dc:creator>ismail - [2010]</dc:creator>
  <cp:lastModifiedBy>aatir</cp:lastModifiedBy>
  <cp:revision>1</cp:revision>
  <dcterms:created xsi:type="dcterms:W3CDTF">2020-05-02T02:35:26Z</dcterms:created>
  <dcterms:modified xsi:type="dcterms:W3CDTF">2020-09-20T02:34:03Z</dcterms:modified>
</cp:coreProperties>
</file>