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1" r:id="rId5"/>
    <p:sldId id="267" r:id="rId6"/>
    <p:sldId id="262" r:id="rId7"/>
    <p:sldId id="259" r:id="rId8"/>
    <p:sldId id="264" r:id="rId9"/>
    <p:sldId id="265" r:id="rId10"/>
    <p:sldId id="263" r:id="rId11"/>
    <p:sldId id="260"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5"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13T08:02:45.190" idx="4">
    <p:pos x="2596" y="668"/>
    <p:text/>
    <p:extLst>
      <p:ext uri="{C676402C-5697-4E1C-873F-D02D1690AC5C}">
        <p15:threadingInfo xmlns:p15="http://schemas.microsoft.com/office/powerpoint/2012/main" timeZoneBias="-300"/>
      </p:ext>
    </p:extLst>
  </p:cm>
  <p:cm authorId="1" dt="2020-05-13T08:03:02.040" idx="5">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5/13/2020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79323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323585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3106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678704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435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029227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227446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426061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57662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415823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334043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95350C-1681-428B-BCD3-871029CED474}"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4996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95350C-1681-428B-BCD3-871029CED474}"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32475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5350C-1681-428B-BCD3-871029CED474}"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344125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26678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63363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95350C-1681-428B-BCD3-871029CED474}" type="datetimeFigureOut">
              <a:rPr lang="en-US" smtClean="0"/>
              <a:pPr/>
              <a:t>5/13/2020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4047765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dictionary.abadis.ir/amid/" TargetMode="External"/><Relationship Id="rId1" Type="http://schemas.openxmlformats.org/officeDocument/2006/relationships/slideLayout" Target="../slideLayouts/slideLayout4.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hyperlink" Target="https://poretoos.blogsky.com/1392/03/16/post-413/%D8%AD%D8%B3%D9%86-%D8%B9%D9%85%DB%8C%D8%A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B589-871E-439E-8CE4-45A9400D23B7}"/>
              </a:ext>
            </a:extLst>
          </p:cNvPr>
          <p:cNvSpPr>
            <a:spLocks noGrp="1"/>
          </p:cNvSpPr>
          <p:nvPr>
            <p:ph type="title"/>
          </p:nvPr>
        </p:nvSpPr>
        <p:spPr>
          <a:solidFill>
            <a:srgbClr val="FFFF00"/>
          </a:solidFill>
        </p:spPr>
        <p:txBody>
          <a:bodyPr/>
          <a:lstStyle/>
          <a:p>
            <a:r>
              <a:rPr lang="ur-PK" dirty="0"/>
              <a:t>فرھنگ عمید</a:t>
            </a:r>
            <a:endParaRPr lang="en-US" dirty="0"/>
          </a:p>
        </p:txBody>
      </p:sp>
      <p:sp>
        <p:nvSpPr>
          <p:cNvPr id="4" name="Rectangle: Rounded Corners 3">
            <a:extLst>
              <a:ext uri="{FF2B5EF4-FFF2-40B4-BE49-F238E27FC236}">
                <a16:creationId xmlns:a16="http://schemas.microsoft.com/office/drawing/2014/main" id="{0E7CCC79-3487-4BEC-ADDB-58646F47A03A}"/>
              </a:ext>
            </a:extLst>
          </p:cNvPr>
          <p:cNvSpPr/>
          <p:nvPr/>
        </p:nvSpPr>
        <p:spPr>
          <a:xfrm>
            <a:off x="7391400" y="4800602"/>
            <a:ext cx="1752600" cy="13255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r-PK" dirty="0"/>
              <a:t>فرھنگ عمید</a:t>
            </a:r>
            <a:endParaRPr lang="en-US" dirty="0"/>
          </a:p>
        </p:txBody>
      </p:sp>
      <p:sp>
        <p:nvSpPr>
          <p:cNvPr id="9" name="Content Placeholder 8">
            <a:extLst>
              <a:ext uri="{FF2B5EF4-FFF2-40B4-BE49-F238E27FC236}">
                <a16:creationId xmlns:a16="http://schemas.microsoft.com/office/drawing/2014/main" id="{99AEF625-72CC-43BC-9775-019B8DFDBD00}"/>
              </a:ext>
            </a:extLst>
          </p:cNvPr>
          <p:cNvSpPr>
            <a:spLocks noGrp="1"/>
          </p:cNvSpPr>
          <p:nvPr>
            <p:ph idx="1"/>
          </p:nvPr>
        </p:nvSpPr>
        <p:spPr/>
        <p:txBody>
          <a:bodyPr/>
          <a:lstStyle/>
          <a:p>
            <a:r>
              <a:rPr lang="ur-PK" dirty="0"/>
              <a:t>فرہنگ عمید حسن عمید کی تالیف ہے جودو جلد میں کئی بار ایران پاکستان اور ہندوستان میں چھپ چکی ہے . یہ ڈکشنری فارسی عربی یورپین اور ترکی الفاظ کے معنا اور اس كے علاوه اصطلاحات ادبی اور علمی کے همراه تیار کی گئی ہے. یہ سب سے پہلے ۱۳۲۵ ہجری شمسی میں 936 صفات کے ساتھ منظر عام پر آئی..لیکن دس سال کے عرصے میں اس میں مزید اصطلاحات اور الفاظ کے ساتھ اسے ۱۳۴۲ ه ش میں دوبارہ شائع کیا گیا</a:t>
            </a:r>
            <a:endParaRPr lang="en-US" dirty="0"/>
          </a:p>
        </p:txBody>
      </p:sp>
      <p:pic>
        <p:nvPicPr>
          <p:cNvPr id="3" name="Audio 2">
            <a:hlinkClick r:id="" action="ppaction://media"/>
            <a:extLst>
              <a:ext uri="{FF2B5EF4-FFF2-40B4-BE49-F238E27FC236}">
                <a16:creationId xmlns:a16="http://schemas.microsoft.com/office/drawing/2014/main" id="{E9A7A74F-6464-4F7D-B6E8-76F53FDA894D}"/>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903011358"/>
      </p:ext>
    </p:extLst>
  </p:cSld>
  <p:clrMapOvr>
    <a:masterClrMapping/>
  </p:clrMapOvr>
  <mc:AlternateContent xmlns:mc="http://schemas.openxmlformats.org/markup-compatibility/2006">
    <mc:Choice xmlns:p14="http://schemas.microsoft.com/office/powerpoint/2010/main" Requires="p14">
      <p:transition p14:dur="100" advTm="6305">
        <p:cut/>
      </p:transition>
    </mc:Choice>
    <mc:Fallback>
      <p:transition advTm="6305">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E9A3A-EE2A-433D-AED7-4A05A1B1FDDC}"/>
              </a:ext>
            </a:extLst>
          </p:cNvPr>
          <p:cNvSpPr>
            <a:spLocks noGrp="1"/>
          </p:cNvSpPr>
          <p:nvPr>
            <p:ph type="title"/>
          </p:nvPr>
        </p:nvSpPr>
        <p:spPr/>
        <p:txBody>
          <a:bodyPr/>
          <a:lstStyle/>
          <a:p>
            <a:endParaRPr lang="en-US"/>
          </a:p>
        </p:txBody>
      </p:sp>
      <p:pic>
        <p:nvPicPr>
          <p:cNvPr id="5122" name="Picture 2" descr="کتاب اصول و تکنیک‌های روش جراحی الیزاروف">
            <a:extLst>
              <a:ext uri="{FF2B5EF4-FFF2-40B4-BE49-F238E27FC236}">
                <a16:creationId xmlns:a16="http://schemas.microsoft.com/office/drawing/2014/main" id="{95814473-9911-4245-84A7-0C287F2349D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33400" y="2160588"/>
            <a:ext cx="3505199" cy="4392612"/>
          </a:xfrm>
          <a:prstGeom prst="rect">
            <a:avLst/>
          </a:prstGeom>
          <a:noFill/>
          <a:scene3d>
            <a:camera prst="perspectiveContrastingRightFacing"/>
            <a:lightRig rig="threePt" dir="t"/>
          </a:scene3d>
          <a:extLst>
            <a:ext uri="{909E8E84-426E-40DD-AFC4-6F175D3DCCD1}">
              <a14:hiddenFill xmlns:a14="http://schemas.microsoft.com/office/drawing/2010/main">
                <a:solidFill>
                  <a:srgbClr val="FFFFFF"/>
                </a:solidFill>
              </a14:hiddenFill>
            </a:ext>
          </a:extLst>
        </p:spPr>
      </p:pic>
      <p:pic>
        <p:nvPicPr>
          <p:cNvPr id="5124" name="Picture 4" descr="فرهنگ فارسی عمید(حسن عمید/رقعی/فرهنگ اندیشمندان)* | فروشگاه کتاب مژده">
            <a:extLst>
              <a:ext uri="{FF2B5EF4-FFF2-40B4-BE49-F238E27FC236}">
                <a16:creationId xmlns:a16="http://schemas.microsoft.com/office/drawing/2014/main" id="{1D1A4F09-5991-4104-9FE5-4E622290B8C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079874" y="2282030"/>
            <a:ext cx="3082925" cy="4271169"/>
          </a:xfrm>
          <a:prstGeom prst="rect">
            <a:avLst/>
          </a:prstGeom>
          <a:noFill/>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451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6612-9E09-4315-B126-B1074BE29DC1}"/>
              </a:ext>
            </a:extLst>
          </p:cNvPr>
          <p:cNvSpPr>
            <a:spLocks noGrp="1"/>
          </p:cNvSpPr>
          <p:nvPr>
            <p:ph type="title"/>
          </p:nvPr>
        </p:nvSpPr>
        <p:spPr/>
        <p:txBody>
          <a:bodyPr/>
          <a:lstStyle/>
          <a:p>
            <a:r>
              <a:rPr lang="ur-PK" dirty="0"/>
              <a:t>فرھنگ عمید کی کچھ اشاعتیں</a:t>
            </a:r>
            <a:endParaRPr lang="en-US" dirty="0"/>
          </a:p>
        </p:txBody>
      </p:sp>
      <p:sp>
        <p:nvSpPr>
          <p:cNvPr id="3" name="Content Placeholder 2">
            <a:extLst>
              <a:ext uri="{FF2B5EF4-FFF2-40B4-BE49-F238E27FC236}">
                <a16:creationId xmlns:a16="http://schemas.microsoft.com/office/drawing/2014/main" id="{D398BB7A-4FE4-4AA0-97B6-034208C6553E}"/>
              </a:ext>
            </a:extLst>
          </p:cNvPr>
          <p:cNvSpPr>
            <a:spLocks noGrp="1"/>
          </p:cNvSpPr>
          <p:nvPr>
            <p:ph idx="1"/>
          </p:nvPr>
        </p:nvSpPr>
        <p:spPr/>
        <p:txBody>
          <a:bodyPr>
            <a:normAutofit/>
          </a:bodyPr>
          <a:lstStyle/>
          <a:p>
            <a:pPr rtl="1"/>
            <a:r>
              <a:rPr lang="ur-PK" dirty="0"/>
              <a:t>فرهنگ عمید، دو جلد، 1342، تهران: ابن سینا / تهران: امیرکبیر / چاپ دهم 1374 / چاپ یازدهم 1376 / چاپ پانزدهم 1378 / چاپ</a:t>
            </a:r>
            <a:r>
              <a:rPr lang="en-US" dirty="0"/>
              <a:t> </a:t>
            </a:r>
            <a:r>
              <a:rPr lang="ur-PK" dirty="0"/>
              <a:t>بیست و یکم 1379 / چاپ بیست و دوم 1381.</a:t>
            </a:r>
          </a:p>
          <a:p>
            <a:pPr rtl="1"/>
            <a:r>
              <a:rPr lang="ur-PK" dirty="0"/>
              <a:t>فرهنگ عمید، 1381، شهر ری: بیغش، 1144 ص.</a:t>
            </a:r>
          </a:p>
          <a:p>
            <a:pPr rtl="1"/>
            <a:r>
              <a:rPr lang="ur-PK" dirty="0"/>
              <a:t>فرهنگ جیبی عمید شامل واژه های فارسی و لغات عربی و اروپایی مصطلح در زبان فارسی، و اصطلاحات علمی و ادبی، 1335 / تهران: امیرکبیر، 1360 / 1363 / 1373، 53 + 1254 ص / 1374، تهران: امیرکبیر، 1288 ص / چاپ هفتم 1375 / چاپ نهم 1376 / ویرایش دوم 1378 / چاپ یازدهم 1379 / چاپ بیست و پنجم 1381.</a:t>
            </a:r>
          </a:p>
          <a:p>
            <a:pPr rtl="1"/>
            <a:r>
              <a:rPr lang="ur-PK" dirty="0"/>
              <a:t>فرهنگ فارسی عمید، چاپ چهارم 1374، تهران: امیرکبیر، 3 ج (2539 ص.) / چاپ هفتم 1381</a:t>
            </a:r>
          </a:p>
          <a:p>
            <a:endParaRPr lang="en-US" dirty="0"/>
          </a:p>
        </p:txBody>
      </p:sp>
    </p:spTree>
    <p:extLst>
      <p:ext uri="{BB962C8B-B14F-4D97-AF65-F5344CB8AC3E}">
        <p14:creationId xmlns:p14="http://schemas.microsoft.com/office/powerpoint/2010/main" val="2671022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429A2-2673-4BA4-95BB-6EA9AD6824CF}"/>
              </a:ext>
            </a:extLst>
          </p:cNvPr>
          <p:cNvSpPr>
            <a:spLocks noGrp="1"/>
          </p:cNvSpPr>
          <p:nvPr>
            <p:ph type="title"/>
          </p:nvPr>
        </p:nvSpPr>
        <p:spPr>
          <a:xfrm>
            <a:off x="606777" y="1066800"/>
            <a:ext cx="2790182" cy="1278466"/>
          </a:xfrm>
          <a:solidFill>
            <a:schemeClr val="accent5">
              <a:lumMod val="60000"/>
              <a:lumOff val="40000"/>
            </a:schemeClr>
          </a:solidFill>
          <a:ln>
            <a:solidFill>
              <a:srgbClr val="00B0F0"/>
            </a:solidFill>
          </a:ln>
          <a:scene3d>
            <a:camera prst="perspectiveContrastingRightFacing"/>
            <a:lightRig rig="threePt" dir="t"/>
          </a:scene3d>
        </p:spPr>
        <p:txBody>
          <a:bodyPr>
            <a:normAutofit/>
          </a:bodyPr>
          <a:lstStyle/>
          <a:p>
            <a:r>
              <a:rPr lang="ur-PK" sz="2800" dirty="0"/>
              <a:t>فرھنگ عمید</a:t>
            </a:r>
            <a:endParaRPr lang="en-US" sz="2800" dirty="0"/>
          </a:p>
        </p:txBody>
      </p:sp>
      <p:sp>
        <p:nvSpPr>
          <p:cNvPr id="3" name="Content Placeholder 2">
            <a:extLst>
              <a:ext uri="{FF2B5EF4-FFF2-40B4-BE49-F238E27FC236}">
                <a16:creationId xmlns:a16="http://schemas.microsoft.com/office/drawing/2014/main" id="{92C930F2-6F7C-4430-BB3E-53F19419F63E}"/>
              </a:ext>
            </a:extLst>
          </p:cNvPr>
          <p:cNvSpPr>
            <a:spLocks noGrp="1"/>
          </p:cNvSpPr>
          <p:nvPr>
            <p:ph idx="1"/>
          </p:nvPr>
        </p:nvSpPr>
        <p:spPr/>
        <p:txBody>
          <a:bodyPr/>
          <a:lstStyle/>
          <a:p>
            <a:endParaRPr lang="ur-PK" dirty="0"/>
          </a:p>
          <a:p>
            <a:endParaRPr lang="en-US" dirty="0"/>
          </a:p>
        </p:txBody>
      </p:sp>
      <p:sp>
        <p:nvSpPr>
          <p:cNvPr id="6" name="Text Placeholder 5">
            <a:extLst>
              <a:ext uri="{FF2B5EF4-FFF2-40B4-BE49-F238E27FC236}">
                <a16:creationId xmlns:a16="http://schemas.microsoft.com/office/drawing/2014/main" id="{9A687889-B1A9-4001-BFC6-237258F32ACE}"/>
              </a:ext>
            </a:extLst>
          </p:cNvPr>
          <p:cNvSpPr>
            <a:spLocks noGrp="1"/>
          </p:cNvSpPr>
          <p:nvPr>
            <p:ph type="body" sz="half" idx="2"/>
          </p:nvPr>
        </p:nvSpPr>
        <p:spPr/>
        <p:txBody>
          <a:bodyPr>
            <a:normAutofit/>
          </a:bodyPr>
          <a:lstStyle/>
          <a:p>
            <a:endParaRPr lang="ur-PK" sz="3600" dirty="0"/>
          </a:p>
          <a:p>
            <a:endParaRPr lang="ur-PK" sz="3600" dirty="0"/>
          </a:p>
          <a:p>
            <a:r>
              <a:rPr lang="ur-PK" sz="3600" dirty="0"/>
              <a:t>سپاس</a:t>
            </a:r>
          </a:p>
          <a:p>
            <a:endParaRPr lang="en-US" sz="3600" dirty="0"/>
          </a:p>
        </p:txBody>
      </p:sp>
      <p:sp>
        <p:nvSpPr>
          <p:cNvPr id="7" name="Arrow: Down 6">
            <a:extLst>
              <a:ext uri="{FF2B5EF4-FFF2-40B4-BE49-F238E27FC236}">
                <a16:creationId xmlns:a16="http://schemas.microsoft.com/office/drawing/2014/main" id="{6E01773E-9346-4BF9-BF43-184793188E1B}"/>
              </a:ext>
            </a:extLst>
          </p:cNvPr>
          <p:cNvSpPr/>
          <p:nvPr/>
        </p:nvSpPr>
        <p:spPr>
          <a:xfrm>
            <a:off x="2743200" y="3048000"/>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9102A258-266D-4E21-9800-B40233C8C04F}"/>
              </a:ext>
            </a:extLst>
          </p:cNvPr>
          <p:cNvSpPr/>
          <p:nvPr/>
        </p:nvSpPr>
        <p:spPr>
          <a:xfrm>
            <a:off x="304800" y="3115029"/>
            <a:ext cx="9144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5 Points 8">
            <a:extLst>
              <a:ext uri="{FF2B5EF4-FFF2-40B4-BE49-F238E27FC236}">
                <a16:creationId xmlns:a16="http://schemas.microsoft.com/office/drawing/2014/main" id="{31913044-9FE6-4DFE-A76B-17DFFCC4F959}"/>
              </a:ext>
            </a:extLst>
          </p:cNvPr>
          <p:cNvSpPr/>
          <p:nvPr/>
        </p:nvSpPr>
        <p:spPr>
          <a:xfrm>
            <a:off x="2590800" y="46482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3676C0A0-F013-4C6D-8FA4-57C51CB992FF}"/>
              </a:ext>
            </a:extLst>
          </p:cNvPr>
          <p:cNvSpPr/>
          <p:nvPr/>
        </p:nvSpPr>
        <p:spPr>
          <a:xfrm>
            <a:off x="457200" y="5715000"/>
            <a:ext cx="9906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5 Points 10">
            <a:extLst>
              <a:ext uri="{FF2B5EF4-FFF2-40B4-BE49-F238E27FC236}">
                <a16:creationId xmlns:a16="http://schemas.microsoft.com/office/drawing/2014/main" id="{628D3A05-CDE7-4370-80B1-F5ADED767F9F}"/>
              </a:ext>
            </a:extLst>
          </p:cNvPr>
          <p:cNvSpPr/>
          <p:nvPr/>
        </p:nvSpPr>
        <p:spPr>
          <a:xfrm>
            <a:off x="2352075" y="3086099"/>
            <a:ext cx="1219200" cy="91439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19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81F9-D518-4552-8306-13DF6D5BE023}"/>
              </a:ext>
            </a:extLst>
          </p:cNvPr>
          <p:cNvSpPr>
            <a:spLocks noGrp="1"/>
          </p:cNvSpPr>
          <p:nvPr>
            <p:ph type="title"/>
          </p:nvPr>
        </p:nvSpPr>
        <p:spPr>
          <a:solidFill>
            <a:srgbClr val="C00000"/>
          </a:solidFill>
        </p:spPr>
        <p:txBody>
          <a:bodyPr/>
          <a:lstStyle/>
          <a:p>
            <a:r>
              <a:rPr lang="ur-PK" dirty="0"/>
              <a:t>فرھنگ عمید      </a:t>
            </a:r>
            <a:endParaRPr lang="en-US" dirty="0"/>
          </a:p>
        </p:txBody>
      </p:sp>
      <p:pic>
        <p:nvPicPr>
          <p:cNvPr id="1026" name="Picture 2" descr="41012507. sy475 ">
            <a:extLst>
              <a:ext uri="{FF2B5EF4-FFF2-40B4-BE49-F238E27FC236}">
                <a16:creationId xmlns:a16="http://schemas.microsoft.com/office/drawing/2014/main" id="{BAD9BCD2-8848-4DC7-87AD-241DE4EEFFE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948156" y="2160588"/>
            <a:ext cx="2410576" cy="38814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فرهنگ عمید - کتاب سرا">
            <a:extLst>
              <a:ext uri="{FF2B5EF4-FFF2-40B4-BE49-F238E27FC236}">
                <a16:creationId xmlns:a16="http://schemas.microsoft.com/office/drawing/2014/main" id="{4FA9D09F-2AC1-4D49-BB25-BB6D68A7417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114800" y="2160589"/>
            <a:ext cx="2842514" cy="3881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83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C0DA1-A3D8-46B2-916F-2A63E66976B2}"/>
              </a:ext>
            </a:extLst>
          </p:cNvPr>
          <p:cNvSpPr>
            <a:spLocks noGrp="1"/>
          </p:cNvSpPr>
          <p:nvPr>
            <p:ph type="title"/>
          </p:nvPr>
        </p:nvSpPr>
        <p:spPr>
          <a:solidFill>
            <a:srgbClr val="00B050"/>
          </a:solidFill>
          <a:scene3d>
            <a:camera prst="perspectiveContrastingLeftFacing"/>
            <a:lightRig rig="threePt" dir="t"/>
          </a:scene3d>
          <a:sp3d>
            <a:bevelT prst="relaxedInset"/>
          </a:sp3d>
        </p:spPr>
        <p:txBody>
          <a:bodyPr/>
          <a:lstStyle/>
          <a:p>
            <a:r>
              <a:rPr lang="ur-PK" dirty="0"/>
              <a:t>فرھنگ عمید      </a:t>
            </a:r>
            <a:endParaRPr lang="en-US" dirty="0"/>
          </a:p>
        </p:txBody>
      </p:sp>
      <p:pic>
        <p:nvPicPr>
          <p:cNvPr id="2050" name="Picture 2" descr="حسن عمید (زادهٔ ۱۲۸۹ در مشهد – درگذشت شهریور ۱۳۵۸) فرهنگ‌نویس ...">
            <a:extLst>
              <a:ext uri="{FF2B5EF4-FFF2-40B4-BE49-F238E27FC236}">
                <a16:creationId xmlns:a16="http://schemas.microsoft.com/office/drawing/2014/main" id="{368995FE-A390-4720-9FCE-E49286218E8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946944" y="2196306"/>
            <a:ext cx="2413000" cy="3810000"/>
          </a:xfrm>
          <a:prstGeom prst="rect">
            <a:avLst/>
          </a:prstGeom>
          <a:solidFill>
            <a:srgbClr val="00B050"/>
          </a:solidFill>
          <a:effectLst>
            <a:glow rad="228600">
              <a:schemeClr val="accent2">
                <a:satMod val="175000"/>
                <a:alpha val="40000"/>
              </a:schemeClr>
            </a:glow>
          </a:effectLst>
          <a:scene3d>
            <a:camera prst="perspectiveBelow"/>
            <a:lightRig rig="threePt" dir="t"/>
          </a:scene3d>
        </p:spPr>
      </p:pic>
      <p:sp>
        <p:nvSpPr>
          <p:cNvPr id="4" name="Content Placeholder 3">
            <a:extLst>
              <a:ext uri="{FF2B5EF4-FFF2-40B4-BE49-F238E27FC236}">
                <a16:creationId xmlns:a16="http://schemas.microsoft.com/office/drawing/2014/main" id="{706D01E8-4E2F-43BB-8064-04B03226E704}"/>
              </a:ext>
            </a:extLst>
          </p:cNvPr>
          <p:cNvSpPr>
            <a:spLocks noGrp="1"/>
          </p:cNvSpPr>
          <p:nvPr>
            <p:ph sz="half" idx="2"/>
          </p:nvPr>
        </p:nvSpPr>
        <p:spPr/>
        <p:txBody>
          <a:bodyPr>
            <a:normAutofit lnSpcReduction="10000"/>
          </a:bodyPr>
          <a:lstStyle/>
          <a:p>
            <a:r>
              <a:rPr lang="ur-PK" dirty="0"/>
              <a:t>حسن عمید ایک اخبار نویس اور معروف لغت نویس ہیں اور آپ نے اپنی زندگی کے کئی عشرے اس لغت کو لکھنے میں صرف کیے اسی لیے آپ کی زندگی کا سب سے بڑا کارنامہ اسی لغت کو لکھنا هے. خراسان کے ایک رسالے اور روزنامہ تو س کے دبیر رہے. اور کئی سال تک خراسان میں روز نامہ نگاری یعنی اخبار نویس کے طور پر کام کرتے رہے.               </a:t>
            </a:r>
            <a:endParaRPr lang="en-US" dirty="0"/>
          </a:p>
        </p:txBody>
      </p:sp>
    </p:spTree>
    <p:extLst>
      <p:ext uri="{BB962C8B-B14F-4D97-AF65-F5344CB8AC3E}">
        <p14:creationId xmlns:p14="http://schemas.microsoft.com/office/powerpoint/2010/main" val="242900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166EC-866A-4576-BB1C-4A8E6D13DB85}"/>
              </a:ext>
            </a:extLst>
          </p:cNvPr>
          <p:cNvSpPr>
            <a:spLocks noGrp="1"/>
          </p:cNvSpPr>
          <p:nvPr>
            <p:ph type="title"/>
          </p:nvPr>
        </p:nvSpPr>
        <p:spPr>
          <a:solidFill>
            <a:schemeClr val="accent4">
              <a:lumMod val="60000"/>
              <a:lumOff val="40000"/>
            </a:schemeClr>
          </a:solidFill>
        </p:spPr>
        <p:txBody>
          <a:bodyPr/>
          <a:lstStyle/>
          <a:p>
            <a:r>
              <a:rPr lang="ur-PK" dirty="0"/>
              <a:t>فرھنگ عمید         </a:t>
            </a:r>
            <a:endParaRPr lang="en-US" dirty="0"/>
          </a:p>
        </p:txBody>
      </p:sp>
      <p:sp>
        <p:nvSpPr>
          <p:cNvPr id="4" name="Content Placeholder 3">
            <a:extLst>
              <a:ext uri="{FF2B5EF4-FFF2-40B4-BE49-F238E27FC236}">
                <a16:creationId xmlns:a16="http://schemas.microsoft.com/office/drawing/2014/main" id="{7B40BE35-903D-4F99-A003-D6742C32FFBC}"/>
              </a:ext>
            </a:extLst>
          </p:cNvPr>
          <p:cNvSpPr>
            <a:spLocks noGrp="1"/>
          </p:cNvSpPr>
          <p:nvPr>
            <p:ph sz="half" idx="2"/>
          </p:nvPr>
        </p:nvSpPr>
        <p:spPr/>
        <p:txBody>
          <a:bodyPr>
            <a:normAutofit fontScale="85000" lnSpcReduction="20000"/>
          </a:bodyPr>
          <a:lstStyle/>
          <a:p>
            <a:r>
              <a:rPr lang="ur-PK" dirty="0"/>
              <a:t>اس لغت میں ساٹھ ہزار الفاظ کے معنی اور ان کی متعلقه تفصیل در`ج هے . اس لغت کی خوبی یہ ہے کہ:</a:t>
            </a:r>
          </a:p>
          <a:p>
            <a:r>
              <a:rPr lang="ur-PK" dirty="0"/>
              <a:t> الفاظ کی ادائیگی کے لئے بریکٹ میں ہر لفظ کے سامنے اس کے تلفظ کی علامات درج ہیں. </a:t>
            </a:r>
          </a:p>
          <a:p>
            <a:r>
              <a:rPr lang="ur-PK" dirty="0"/>
              <a:t>الفاظ کا تعلق جس زبان سے ہے اس کا بھی ذکر کیا گیا ہے اور یورپی الفاظ جو فارسی میں داخل ہوگئے ہیں ان کا بھی تفصیل سے ذکر ہے. </a:t>
            </a:r>
          </a:p>
          <a:p>
            <a:r>
              <a:rPr lang="ur-PK" dirty="0"/>
              <a:t>عربی الفاظ کا تلفظ واضح اور سادہ طریقے سے بیان کیا ہے</a:t>
            </a:r>
          </a:p>
          <a:p>
            <a:r>
              <a:rPr lang="ur-PK" dirty="0"/>
              <a:t>.</a:t>
            </a:r>
            <a:endParaRPr lang="en-US" dirty="0"/>
          </a:p>
        </p:txBody>
      </p:sp>
      <p:pic>
        <p:nvPicPr>
          <p:cNvPr id="3074" name="Picture 2" descr="کتاب فرهنگ فارسی عمید (جیبی) اثر حسن عمید - امیرکبیر | با تخفیف ...">
            <a:extLst>
              <a:ext uri="{FF2B5EF4-FFF2-40B4-BE49-F238E27FC236}">
                <a16:creationId xmlns:a16="http://schemas.microsoft.com/office/drawing/2014/main" id="{61367FD8-55BE-4ECF-97EF-4F0C5DA3083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14400" y="2165957"/>
            <a:ext cx="2705894" cy="3880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08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D23A-E6CD-4530-8160-596FC038329C}"/>
              </a:ext>
            </a:extLst>
          </p:cNvPr>
          <p:cNvSpPr>
            <a:spLocks noGrp="1"/>
          </p:cNvSpPr>
          <p:nvPr>
            <p:ph type="title"/>
          </p:nvPr>
        </p:nvSpPr>
        <p:spPr/>
        <p:txBody>
          <a:bodyPr>
            <a:normAutofit/>
          </a:bodyPr>
          <a:lstStyle/>
          <a:p>
            <a:r>
              <a:rPr lang="ur-PK" sz="2000" dirty="0"/>
              <a:t>یہ ڈکشنری مختلف  ویب ساییٹس پر آنلائن, پی ڈی ایف ,اور سی ڈی کی صورت میں آسانی سے مل جاتی ہے</a:t>
            </a:r>
            <a:endParaRPr lang="en-US" sz="2000" dirty="0"/>
          </a:p>
        </p:txBody>
      </p:sp>
      <p:pic>
        <p:nvPicPr>
          <p:cNvPr id="1026" name="Picture 2" descr="فرهنگ فارسی عمید by حسن عمید">
            <a:extLst>
              <a:ext uri="{FF2B5EF4-FFF2-40B4-BE49-F238E27FC236}">
                <a16:creationId xmlns:a16="http://schemas.microsoft.com/office/drawing/2014/main" id="{390A04E2-FF3F-474E-8C6A-0AA90EB81A3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599" y="2362200"/>
            <a:ext cx="5257801"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97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9AAA-9185-4DBB-BE86-39ECEB15A831}"/>
              </a:ext>
            </a:extLst>
          </p:cNvPr>
          <p:cNvSpPr>
            <a:spLocks noGrp="1"/>
          </p:cNvSpPr>
          <p:nvPr>
            <p:ph type="title"/>
          </p:nvPr>
        </p:nvSpPr>
        <p:spPr/>
        <p:txBody>
          <a:bodyPr/>
          <a:lstStyle/>
          <a:p>
            <a:r>
              <a:rPr lang="ur-PK" dirty="0"/>
              <a:t>فرھنگ  عمید       </a:t>
            </a:r>
            <a:endParaRPr lang="en-US" dirty="0"/>
          </a:p>
        </p:txBody>
      </p:sp>
      <p:sp>
        <p:nvSpPr>
          <p:cNvPr id="3" name="Content Placeholder 2">
            <a:extLst>
              <a:ext uri="{FF2B5EF4-FFF2-40B4-BE49-F238E27FC236}">
                <a16:creationId xmlns:a16="http://schemas.microsoft.com/office/drawing/2014/main" id="{3A3F3357-8B98-4381-81CE-57C59EEFECA5}"/>
              </a:ext>
            </a:extLst>
          </p:cNvPr>
          <p:cNvSpPr>
            <a:spLocks noGrp="1"/>
          </p:cNvSpPr>
          <p:nvPr>
            <p:ph sz="half" idx="1"/>
          </p:nvPr>
        </p:nvSpPr>
        <p:spPr/>
        <p:txBody>
          <a:bodyPr>
            <a:normAutofit/>
          </a:bodyPr>
          <a:lstStyle/>
          <a:p>
            <a:endParaRPr lang="en-US"/>
          </a:p>
        </p:txBody>
      </p:sp>
      <p:sp>
        <p:nvSpPr>
          <p:cNvPr id="4" name="Content Placeholder 3">
            <a:extLst>
              <a:ext uri="{FF2B5EF4-FFF2-40B4-BE49-F238E27FC236}">
                <a16:creationId xmlns:a16="http://schemas.microsoft.com/office/drawing/2014/main" id="{2CC5342D-BAFD-46CF-82EE-CDDBBDF5370D}"/>
              </a:ext>
            </a:extLst>
          </p:cNvPr>
          <p:cNvSpPr>
            <a:spLocks noGrp="1"/>
          </p:cNvSpPr>
          <p:nvPr>
            <p:ph sz="half" idx="2"/>
          </p:nvPr>
        </p:nvSpPr>
        <p:spPr/>
        <p:txBody>
          <a:bodyPr>
            <a:normAutofit/>
          </a:bodyPr>
          <a:lstStyle/>
          <a:p>
            <a:r>
              <a:rPr lang="en-US" u="sng" dirty="0">
                <a:hlinkClick r:id="rId2"/>
              </a:rPr>
              <a:t>https://dictionary.abadis.ir/amid/</a:t>
            </a:r>
            <a:endParaRPr lang="ur-PK" u="sng" dirty="0"/>
          </a:p>
          <a:p>
            <a:endParaRPr lang="ur-PK" u="sng" dirty="0"/>
          </a:p>
          <a:p>
            <a:endParaRPr lang="ur-PK" u="sng" dirty="0"/>
          </a:p>
          <a:p>
            <a:r>
              <a:rPr lang="en-US" u="sng" dirty="0"/>
              <a:t>Please follow the link and find more illustrations</a:t>
            </a:r>
            <a:endParaRPr lang="en-US" dirty="0"/>
          </a:p>
        </p:txBody>
      </p:sp>
      <p:pic>
        <p:nvPicPr>
          <p:cNvPr id="4098" name="Picture 2" descr="خرید کتاب فرهنگ فارسی عمید اثر حسن عمید نشر اشجع | 9789642613403 ...">
            <a:extLst>
              <a:ext uri="{FF2B5EF4-FFF2-40B4-BE49-F238E27FC236}">
                <a16:creationId xmlns:a16="http://schemas.microsoft.com/office/drawing/2014/main" id="{1A6B2871-38BA-4FAA-8279-9724020FD2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1" y="2133600"/>
            <a:ext cx="2667000" cy="388077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6F7C945-1132-4248-949B-9ED268324B4C}"/>
              </a:ext>
            </a:extLst>
          </p:cNvPr>
          <p:cNvSpPr/>
          <p:nvPr/>
        </p:nvSpPr>
        <p:spPr>
          <a:xfrm>
            <a:off x="1205089" y="304800"/>
            <a:ext cx="5500511" cy="1623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3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5C8F-706B-4C28-8CD1-59033DEA73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025717-079E-4C5D-96FE-4CE15E94DDFD}"/>
              </a:ext>
            </a:extLst>
          </p:cNvPr>
          <p:cNvSpPr>
            <a:spLocks noGrp="1"/>
          </p:cNvSpPr>
          <p:nvPr>
            <p:ph sz="half" idx="1"/>
          </p:nvPr>
        </p:nvSpPr>
        <p:spPr/>
        <p:txBody>
          <a:bodyPr>
            <a:normAutofit/>
          </a:bodyPr>
          <a:lstStyle/>
          <a:p>
            <a:r>
              <a:rPr lang="en-US" dirty="0">
                <a:hlinkClick r:id="rId2"/>
              </a:rPr>
              <a:t>https://poretoos.blogsky.com/1392/03/16/post-413/%D8%AD%D8%B3%D9%86-%D8%B9%D9%85%DB%8C%D8%AF</a:t>
            </a:r>
            <a:endParaRPr lang="en-US" dirty="0"/>
          </a:p>
        </p:txBody>
      </p:sp>
      <p:sp>
        <p:nvSpPr>
          <p:cNvPr id="4" name="Content Placeholder 3">
            <a:extLst>
              <a:ext uri="{FF2B5EF4-FFF2-40B4-BE49-F238E27FC236}">
                <a16:creationId xmlns:a16="http://schemas.microsoft.com/office/drawing/2014/main" id="{98E5CA31-04BD-43A7-B4BA-45C6ADFDF556}"/>
              </a:ext>
            </a:extLst>
          </p:cNvPr>
          <p:cNvSpPr>
            <a:spLocks noGrp="1"/>
          </p:cNvSpPr>
          <p:nvPr>
            <p:ph sz="half" idx="2"/>
          </p:nvPr>
        </p:nvSpPr>
        <p:spPr/>
        <p:txBody>
          <a:bodyPr>
            <a:normAutofit/>
          </a:bodyPr>
          <a:lstStyle/>
          <a:p>
            <a:endParaRPr lang="en-US" dirty="0"/>
          </a:p>
          <a:p>
            <a:r>
              <a:rPr lang="ur-PK" dirty="0"/>
              <a:t>حسن عمید کے احوال زندگی پر جاننے کے لئے اس لنک سے استفادہ کریں ۔</a:t>
            </a:r>
            <a:endParaRPr lang="en-US" dirty="0"/>
          </a:p>
        </p:txBody>
      </p:sp>
    </p:spTree>
    <p:extLst>
      <p:ext uri="{BB962C8B-B14F-4D97-AF65-F5344CB8AC3E}">
        <p14:creationId xmlns:p14="http://schemas.microsoft.com/office/powerpoint/2010/main" val="146030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17373-9D3A-4E68-B8E7-EA54F8D9E9B4}"/>
              </a:ext>
            </a:extLst>
          </p:cNvPr>
          <p:cNvSpPr>
            <a:spLocks noGrp="1"/>
          </p:cNvSpPr>
          <p:nvPr>
            <p:ph type="title"/>
          </p:nvPr>
        </p:nvSpPr>
        <p:spPr/>
        <p:txBody>
          <a:bodyPr/>
          <a:lstStyle/>
          <a:p>
            <a:endParaRPr lang="en-US" dirty="0"/>
          </a:p>
        </p:txBody>
      </p:sp>
      <p:pic>
        <p:nvPicPr>
          <p:cNvPr id="6146" name="Picture 2" descr="مشخصات، قیمت و خرید کتاب فرهنگ فارسی عمید اثر حسن عمید نشر رهیاب ...">
            <a:extLst>
              <a:ext uri="{FF2B5EF4-FFF2-40B4-BE49-F238E27FC236}">
                <a16:creationId xmlns:a16="http://schemas.microsoft.com/office/drawing/2014/main" id="{56D3F2A8-72D8-4A60-94CA-55BFCE5C4DEA}"/>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2400" y="2160589"/>
            <a:ext cx="3505200" cy="3880773"/>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a:extLst>
            <a:ext uri="{909E8E84-426E-40DD-AFC4-6F175D3DCCD1}">
              <a14:hiddenFill xmlns:a14="http://schemas.microsoft.com/office/drawing/2010/main">
                <a:solidFill>
                  <a:srgbClr val="FFFFFF"/>
                </a:solidFill>
              </a14:hiddenFill>
            </a:ext>
          </a:extLst>
        </p:spPr>
      </p:pic>
      <p:pic>
        <p:nvPicPr>
          <p:cNvPr id="6148" name="Picture 4" descr="فرهنگ عمید - ویکی‌پدیا، دانشنامهٔ آزاد">
            <a:extLst>
              <a:ext uri="{FF2B5EF4-FFF2-40B4-BE49-F238E27FC236}">
                <a16:creationId xmlns:a16="http://schemas.microsoft.com/office/drawing/2014/main" id="{86E430F4-DA04-447C-9FD6-7D7F048FBC1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3581400" y="2160590"/>
            <a:ext cx="3505200" cy="4240210"/>
          </a:xfrm>
          <a:prstGeom prst="rect">
            <a:avLst/>
          </a:prstGeom>
          <a:noFill/>
          <a:scene3d>
            <a:camera prst="perspectiveContrastingLeftFacing"/>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4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C4AF-F099-47B4-B36C-5DFFF79FE553}"/>
              </a:ext>
            </a:extLst>
          </p:cNvPr>
          <p:cNvSpPr>
            <a:spLocks noGrp="1"/>
          </p:cNvSpPr>
          <p:nvPr>
            <p:ph type="title"/>
          </p:nvPr>
        </p:nvSpPr>
        <p:spPr/>
        <p:txBody>
          <a:bodyPr/>
          <a:lstStyle/>
          <a:p>
            <a:endParaRPr lang="en-US"/>
          </a:p>
        </p:txBody>
      </p:sp>
      <p:pic>
        <p:nvPicPr>
          <p:cNvPr id="7170" name="Picture 2" descr="فرهنگ عمید - حسن عمید | شماره کالا : 16367939">
            <a:extLst>
              <a:ext uri="{FF2B5EF4-FFF2-40B4-BE49-F238E27FC236}">
                <a16:creationId xmlns:a16="http://schemas.microsoft.com/office/drawing/2014/main" id="{82A3B30E-960A-49E0-B4AE-B464B691691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2000" y="2160590"/>
            <a:ext cx="2895600" cy="408781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فرهنگ فارسی عمید • کتاب آنلاین">
            <a:extLst>
              <a:ext uri="{FF2B5EF4-FFF2-40B4-BE49-F238E27FC236}">
                <a16:creationId xmlns:a16="http://schemas.microsoft.com/office/drawing/2014/main" id="{2919F330-217E-451F-94DF-EB243C6C971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038601" y="2160590"/>
            <a:ext cx="3048000" cy="378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6567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5401</TotalTime>
  <Words>506</Words>
  <Application>Microsoft Office PowerPoint</Application>
  <PresentationFormat>On-screen Show (4:3)</PresentationFormat>
  <Paragraphs>30</Paragraphs>
  <Slides>12</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فرھنگ عمید</vt:lpstr>
      <vt:lpstr>فرھنگ عمید      </vt:lpstr>
      <vt:lpstr>فرھنگ عمید      </vt:lpstr>
      <vt:lpstr>فرھنگ عمید         </vt:lpstr>
      <vt:lpstr>یہ ڈکشنری مختلف  ویب ساییٹس پر آنلائن, پی ڈی ایف ,اور سی ڈی کی صورت میں آسانی سے مل جاتی ہے</vt:lpstr>
      <vt:lpstr>فرھنگ  عمید       </vt:lpstr>
      <vt:lpstr>PowerPoint Presentation</vt:lpstr>
      <vt:lpstr>PowerPoint Presentation</vt:lpstr>
      <vt:lpstr>PowerPoint Presentation</vt:lpstr>
      <vt:lpstr>PowerPoint Presentation</vt:lpstr>
      <vt:lpstr>فرھنگ عمید کی کچھ اشاعتیں</vt:lpstr>
      <vt:lpstr>فرھنگ عمید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sxbasanxsgabq@outlook.com</cp:lastModifiedBy>
  <cp:revision>62</cp:revision>
  <dcterms:created xsi:type="dcterms:W3CDTF">2015-01-03T09:01:24Z</dcterms:created>
  <dcterms:modified xsi:type="dcterms:W3CDTF">2020-05-13T03:11:02Z</dcterms:modified>
</cp:coreProperties>
</file>