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2"/>
  </p:notesMasterIdLst>
  <p:sldIdLst>
    <p:sldId id="276" r:id="rId2"/>
    <p:sldId id="277" r:id="rId3"/>
    <p:sldId id="278" r:id="rId4"/>
    <p:sldId id="279" r:id="rId5"/>
    <p:sldId id="281" r:id="rId6"/>
    <p:sldId id="283" r:id="rId7"/>
    <p:sldId id="280" r:id="rId8"/>
    <p:sldId id="282" r:id="rId9"/>
    <p:sldId id="28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5"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12/9/2020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564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3372116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15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152550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19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26008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95350C-1681-428B-BCD3-871029CED474}"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10618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95350C-1681-428B-BCD3-871029CED474}"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568888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2661435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extLst>
      <p:ext uri="{BB962C8B-B14F-4D97-AF65-F5344CB8AC3E}">
        <p14:creationId xmlns:p14="http://schemas.microsoft.com/office/powerpoint/2010/main" val="417094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955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795350C-1681-428B-BCD3-871029CED474}" type="datetimeFigureOut">
              <a:rPr lang="en-US" smtClean="0"/>
              <a:pPr/>
              <a:t>12/9/2020</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C37DFC0-FE50-4EAB-83C1-5D7B75BD6A54}"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27635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286000" y="838200"/>
            <a:ext cx="5826719" cy="2743200"/>
          </a:xfrm>
          <a:solidFill>
            <a:srgbClr val="C00000"/>
          </a:solidFill>
          <a:scene3d>
            <a:camera prst="perspectiveContrastingRightFacing"/>
            <a:lightRig rig="threePt" dir="t"/>
          </a:scene3d>
        </p:spPr>
        <p:txBody>
          <a:bodyPr/>
          <a:lstStyle/>
          <a:p>
            <a:r>
              <a:rPr lang="ur-PK" sz="4000" dirty="0" smtClean="0"/>
              <a:t>اردو ترجمہ از اشعار مثنوی سنائی غزنوی </a:t>
            </a:r>
            <a:endParaRPr lang="en-US" sz="4000" dirty="0"/>
          </a:p>
        </p:txBody>
      </p:sp>
      <p:sp>
        <p:nvSpPr>
          <p:cNvPr id="8" name="Subtitle 7"/>
          <p:cNvSpPr>
            <a:spLocks noGrp="1"/>
          </p:cNvSpPr>
          <p:nvPr>
            <p:ph type="subTitle" idx="1"/>
          </p:nvPr>
        </p:nvSpPr>
        <p:spPr>
          <a:xfrm>
            <a:off x="3276600" y="4960137"/>
            <a:ext cx="5581650" cy="1463040"/>
          </a:xfrm>
          <a:solidFill>
            <a:srgbClr val="FFFF00"/>
          </a:solidFill>
          <a:scene3d>
            <a:camera prst="isometricOffAxis1Right"/>
            <a:lightRig rig="threePt" dir="t"/>
          </a:scene3d>
        </p:spPr>
        <p:txBody>
          <a:bodyPr>
            <a:normAutofit/>
          </a:bodyPr>
          <a:lstStyle/>
          <a:p>
            <a:r>
              <a:rPr lang="en-US" dirty="0" smtClean="0"/>
              <a:t>Instructor:  </a:t>
            </a:r>
            <a:r>
              <a:rPr lang="en-US" dirty="0" err="1" smtClean="0"/>
              <a:t>Dr</a:t>
            </a:r>
            <a:r>
              <a:rPr lang="en-US" dirty="0" smtClean="0"/>
              <a:t> Anjum  </a:t>
            </a:r>
            <a:r>
              <a:rPr lang="en-US" dirty="0" err="1" smtClean="0"/>
              <a:t>Tahira</a:t>
            </a:r>
            <a:r>
              <a:rPr lang="en-US" dirty="0" smtClean="0"/>
              <a:t> 			</a:t>
            </a:r>
          </a:p>
          <a:p>
            <a:r>
              <a:rPr lang="en-US" dirty="0"/>
              <a:t>	</a:t>
            </a:r>
            <a:r>
              <a:rPr lang="en-US" dirty="0" smtClean="0"/>
              <a:t>	Class: BS							 </a:t>
            </a:r>
          </a:p>
          <a:p>
            <a:r>
              <a:rPr lang="en-US" dirty="0" smtClean="0"/>
              <a:t>Semester: V				     </a:t>
            </a:r>
            <a:endParaRPr lang="en-US" dirty="0"/>
          </a:p>
        </p:txBody>
      </p:sp>
    </p:spTree>
    <p:extLst>
      <p:ext uri="{BB962C8B-B14F-4D97-AF65-F5344CB8AC3E}">
        <p14:creationId xmlns:p14="http://schemas.microsoft.com/office/powerpoint/2010/main" val="3072325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29A2-2673-4BA4-95BB-6EA9AD6824CF}"/>
              </a:ext>
            </a:extLst>
          </p:cNvPr>
          <p:cNvSpPr>
            <a:spLocks noGrp="1"/>
          </p:cNvSpPr>
          <p:nvPr>
            <p:ph type="title"/>
          </p:nvPr>
        </p:nvSpPr>
        <p:spPr>
          <a:xfrm>
            <a:off x="1122581" y="589904"/>
            <a:ext cx="6632224" cy="2819401"/>
          </a:xfrm>
          <a:solidFill>
            <a:srgbClr val="7030A0"/>
          </a:solidFill>
          <a:ln>
            <a:solidFill>
              <a:srgbClr val="00B0F0"/>
            </a:solidFill>
          </a:ln>
          <a:effectLst>
            <a:glow rad="101600">
              <a:schemeClr val="accent5">
                <a:satMod val="175000"/>
                <a:alpha val="40000"/>
              </a:schemeClr>
            </a:glow>
          </a:effectLst>
          <a:scene3d>
            <a:camera prst="perspectiveBelow"/>
            <a:lightRig rig="threePt" dir="t"/>
          </a:scene3d>
          <a:sp3d>
            <a:bevelT w="114300" prst="hardEdge"/>
          </a:sp3d>
        </p:spPr>
        <p:txBody>
          <a:bodyPr>
            <a:normAutofit/>
          </a:bodyPr>
          <a:lstStyle/>
          <a:p>
            <a:r>
              <a:rPr lang="ur-PK" sz="2800" dirty="0" smtClean="0"/>
              <a:t>اردو ترجمہ از اشعار مثنوی سنائی غزنوی  </a:t>
            </a:r>
            <a:endParaRPr lang="en-US" sz="2800" dirty="0"/>
          </a:p>
        </p:txBody>
      </p:sp>
      <p:sp>
        <p:nvSpPr>
          <p:cNvPr id="3" name="Content Placeholder 2">
            <a:extLst>
              <a:ext uri="{FF2B5EF4-FFF2-40B4-BE49-F238E27FC236}">
                <a16:creationId xmlns:a16="http://schemas.microsoft.com/office/drawing/2014/main" id="{92C930F2-6F7C-4430-BB3E-53F19419F63E}"/>
              </a:ext>
            </a:extLst>
          </p:cNvPr>
          <p:cNvSpPr>
            <a:spLocks noGrp="1"/>
          </p:cNvSpPr>
          <p:nvPr>
            <p:ph idx="1"/>
          </p:nvPr>
        </p:nvSpPr>
        <p:spPr/>
        <p:txBody>
          <a:bodyPr/>
          <a:lstStyle/>
          <a:p>
            <a:endParaRPr lang="ur-PK" dirty="0"/>
          </a:p>
          <a:p>
            <a:endParaRPr lang="en-US" dirty="0"/>
          </a:p>
        </p:txBody>
      </p:sp>
      <p:sp>
        <p:nvSpPr>
          <p:cNvPr id="6" name="Text Placeholder 5">
            <a:extLst>
              <a:ext uri="{FF2B5EF4-FFF2-40B4-BE49-F238E27FC236}">
                <a16:creationId xmlns:a16="http://schemas.microsoft.com/office/drawing/2014/main" id="{9A687889-B1A9-4001-BFC6-237258F32ACE}"/>
              </a:ext>
            </a:extLst>
          </p:cNvPr>
          <p:cNvSpPr>
            <a:spLocks noGrp="1"/>
          </p:cNvSpPr>
          <p:nvPr>
            <p:ph type="body" sz="half" idx="2"/>
          </p:nvPr>
        </p:nvSpPr>
        <p:spPr>
          <a:xfrm>
            <a:off x="3962400" y="4571999"/>
            <a:ext cx="2643129" cy="1868837"/>
          </a:xfrm>
          <a:solidFill>
            <a:schemeClr val="accent4">
              <a:lumMod val="60000"/>
              <a:lumOff val="40000"/>
            </a:schemeClr>
          </a:solidFill>
        </p:spPr>
        <p:txBody>
          <a:bodyPr>
            <a:normAutofit/>
          </a:bodyPr>
          <a:lstStyle/>
          <a:p>
            <a:endParaRPr lang="ur-PK" sz="3600" dirty="0"/>
          </a:p>
          <a:p>
            <a:r>
              <a:rPr lang="ur-PK" sz="3600" dirty="0"/>
              <a:t>سپاس</a:t>
            </a:r>
          </a:p>
          <a:p>
            <a:endParaRPr lang="en-US" sz="3600" dirty="0"/>
          </a:p>
        </p:txBody>
      </p:sp>
      <p:sp>
        <p:nvSpPr>
          <p:cNvPr id="7" name="Arrow: Down 6">
            <a:extLst>
              <a:ext uri="{FF2B5EF4-FFF2-40B4-BE49-F238E27FC236}">
                <a16:creationId xmlns:a16="http://schemas.microsoft.com/office/drawing/2014/main" id="{6E01773E-9346-4BF9-BF43-184793188E1B}"/>
              </a:ext>
            </a:extLst>
          </p:cNvPr>
          <p:cNvSpPr/>
          <p:nvPr/>
        </p:nvSpPr>
        <p:spPr>
          <a:xfrm>
            <a:off x="1489364" y="553025"/>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tar: 5 Points 7">
            <a:extLst>
              <a:ext uri="{FF2B5EF4-FFF2-40B4-BE49-F238E27FC236}">
                <a16:creationId xmlns:a16="http://schemas.microsoft.com/office/drawing/2014/main" id="{9102A258-266D-4E21-9800-B40233C8C04F}"/>
              </a:ext>
            </a:extLst>
          </p:cNvPr>
          <p:cNvSpPr/>
          <p:nvPr/>
        </p:nvSpPr>
        <p:spPr>
          <a:xfrm>
            <a:off x="4438693" y="914400"/>
            <a:ext cx="9144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5 Points 8">
            <a:extLst>
              <a:ext uri="{FF2B5EF4-FFF2-40B4-BE49-F238E27FC236}">
                <a16:creationId xmlns:a16="http://schemas.microsoft.com/office/drawing/2014/main" id="{31913044-9FE6-4DFE-A76B-17DFFCC4F959}"/>
              </a:ext>
            </a:extLst>
          </p:cNvPr>
          <p:cNvSpPr/>
          <p:nvPr/>
        </p:nvSpPr>
        <p:spPr>
          <a:xfrm>
            <a:off x="6042912" y="514925"/>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tar: 5 Points 9">
            <a:extLst>
              <a:ext uri="{FF2B5EF4-FFF2-40B4-BE49-F238E27FC236}">
                <a16:creationId xmlns:a16="http://schemas.microsoft.com/office/drawing/2014/main" id="{3676C0A0-F013-4C6D-8FA4-57C51CB992FF}"/>
              </a:ext>
            </a:extLst>
          </p:cNvPr>
          <p:cNvSpPr/>
          <p:nvPr/>
        </p:nvSpPr>
        <p:spPr>
          <a:xfrm>
            <a:off x="457200" y="5715000"/>
            <a:ext cx="9906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ar: 5 Points 10">
            <a:extLst>
              <a:ext uri="{FF2B5EF4-FFF2-40B4-BE49-F238E27FC236}">
                <a16:creationId xmlns:a16="http://schemas.microsoft.com/office/drawing/2014/main" id="{628D3A05-CDE7-4370-80B1-F5ADED767F9F}"/>
              </a:ext>
            </a:extLst>
          </p:cNvPr>
          <p:cNvSpPr/>
          <p:nvPr/>
        </p:nvSpPr>
        <p:spPr>
          <a:xfrm>
            <a:off x="5909606" y="3087320"/>
            <a:ext cx="1219200" cy="914399"/>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2743200" y="4373881"/>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19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مختصر احوال سنائی غزنوی</a:t>
            </a:r>
            <a:endParaRPr lang="en-US" dirty="0"/>
          </a:p>
        </p:txBody>
      </p:sp>
      <p:sp>
        <p:nvSpPr>
          <p:cNvPr id="3" name="Content Placeholder 2"/>
          <p:cNvSpPr>
            <a:spLocks noGrp="1"/>
          </p:cNvSpPr>
          <p:nvPr>
            <p:ph idx="1"/>
          </p:nvPr>
        </p:nvSpPr>
        <p:spPr>
          <a:xfrm>
            <a:off x="609600" y="2286000"/>
            <a:ext cx="7290055" cy="4023360"/>
          </a:xfrm>
        </p:spPr>
        <p:txBody>
          <a:bodyPr>
            <a:normAutofit lnSpcReduction="10000"/>
          </a:bodyPr>
          <a:lstStyle/>
          <a:p>
            <a:pPr algn="r"/>
            <a:r>
              <a:rPr lang="ur-PK" dirty="0" smtClean="0"/>
              <a:t> 1  سنائی غزنوی کا پورا نام         ابو المجد مجدود سنائی غزنوی </a:t>
            </a:r>
          </a:p>
          <a:p>
            <a:pPr algn="r"/>
            <a:endParaRPr lang="ur-PK" dirty="0"/>
          </a:p>
          <a:p>
            <a:pPr algn="r"/>
            <a:r>
              <a:rPr lang="ur-PK" dirty="0"/>
              <a:t>2</a:t>
            </a:r>
            <a:r>
              <a:rPr lang="ur-PK" dirty="0" smtClean="0"/>
              <a:t>سنائی غزنوی کس صدی میں پیدا ہوئے          پانچویں صدی ہجری بمطابق </a:t>
            </a:r>
          </a:p>
          <a:p>
            <a:pPr marL="0" indent="0" algn="r">
              <a:buNone/>
            </a:pPr>
            <a:r>
              <a:rPr lang="ur-PK" dirty="0" smtClean="0"/>
              <a:t> گیارھویں صدی عیسوی میں( ولادت : 473ھ / 1080ء ، وفات : 545ھ ۔ 1131ء) </a:t>
            </a:r>
            <a:endParaRPr lang="ur-PK" dirty="0"/>
          </a:p>
          <a:p>
            <a:pPr algn="r"/>
            <a:r>
              <a:rPr lang="ur-PK" dirty="0" smtClean="0"/>
              <a:t>3۔  علامہ اقبال سنائی غزنوی کا ذکر اپنے اشعار میں کس طرح کرتے ہیں ۔</a:t>
            </a:r>
          </a:p>
          <a:p>
            <a:pPr algn="r"/>
            <a:r>
              <a:rPr lang="ur-PK" dirty="0"/>
              <a:t> </a:t>
            </a:r>
            <a:r>
              <a:rPr lang="ur-PK" dirty="0" smtClean="0"/>
              <a:t>    عطا کن شور رومی ، سوز ِ خسرو       ما از صدق و اخلاص سنائی </a:t>
            </a:r>
          </a:p>
          <a:p>
            <a:pPr algn="r"/>
            <a:r>
              <a:rPr lang="ur-PK" dirty="0" smtClean="0"/>
              <a:t>ترجمہ : یااللہ مجھے حضرت رومی سا عشق، امیر خسرو جیسا سوز اور سنائی غزنوی جیسا اخلاص اور سچائی عطا فرما۔</a:t>
            </a:r>
          </a:p>
          <a:p>
            <a:pPr algn="r"/>
            <a:r>
              <a:rPr lang="ur-PK" dirty="0" smtClean="0"/>
              <a:t>سنائی کے آثار : دیوان غزلیات ،قصائد،رباعیات وغیرہ، مثنوی حدیقۃ الحقیقۃ، مثنوی کارنامۂ بلخ ، </a:t>
            </a:r>
            <a:endParaRPr lang="en-US" dirty="0"/>
          </a:p>
        </p:txBody>
      </p:sp>
    </p:spTree>
    <p:extLst>
      <p:ext uri="{BB962C8B-B14F-4D97-AF65-F5344CB8AC3E}">
        <p14:creationId xmlns:p14="http://schemas.microsoft.com/office/powerpoint/2010/main" val="3028772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سنائی غزنوی کی شاعری کی خصوصیات           </a:t>
            </a:r>
            <a:endParaRPr lang="en-US" dirty="0"/>
          </a:p>
        </p:txBody>
      </p:sp>
      <p:sp>
        <p:nvSpPr>
          <p:cNvPr id="3" name="Content Placeholder 2"/>
          <p:cNvSpPr>
            <a:spLocks noGrp="1"/>
          </p:cNvSpPr>
          <p:nvPr>
            <p:ph idx="1"/>
          </p:nvPr>
        </p:nvSpPr>
        <p:spPr/>
        <p:txBody>
          <a:bodyPr/>
          <a:lstStyle/>
          <a:p>
            <a:pPr algn="r"/>
            <a:r>
              <a:rPr lang="ur-PK" dirty="0" smtClean="0"/>
              <a:t>1۔  تشبیب اور قصائد میں پختگی افکار و فن ہے ۔</a:t>
            </a:r>
          </a:p>
          <a:p>
            <a:pPr algn="r"/>
            <a:r>
              <a:rPr lang="ur-PK" dirty="0" smtClean="0"/>
              <a:t>2۔ ان کی غزلیات ، رباعیات اور قصائد رواں ، محکم اور پختہ ہیں ۔</a:t>
            </a:r>
          </a:p>
          <a:p>
            <a:pPr algn="r"/>
            <a:r>
              <a:rPr lang="ur-PK" dirty="0" smtClean="0"/>
              <a:t>3۔ سنائی  کی توجہ الفاظ کی بجائے معانی کی طرف زیادہ ہے ۔</a:t>
            </a:r>
          </a:p>
          <a:p>
            <a:pPr algn="r"/>
            <a:r>
              <a:rPr lang="ur-PK" dirty="0" smtClean="0"/>
              <a:t> 4۔سنائی کے قصائد اور مثنویوں کا بنیادی موضوع زہد و عرفان ہے ۔</a:t>
            </a:r>
          </a:p>
          <a:p>
            <a:pPr algn="r"/>
            <a:r>
              <a:rPr lang="ur-PK" dirty="0" smtClean="0"/>
              <a:t> 5۔ دنیا کی بے ثباتی ، تصور مرگ ، لامحدود مادی خواہشات سے گریز ،انسان کامل کی تلاش۔</a:t>
            </a:r>
          </a:p>
          <a:p>
            <a:pPr algn="r"/>
            <a:r>
              <a:rPr lang="ur-PK" dirty="0" smtClean="0"/>
              <a:t>6۔  سنائی ان اولین شعرا میں سے ہے جس نے قصائد میں اجتماعی، عرفانی اور زہد و حکمت کے  مسائل کاذکر کیا ہے جب کہ اس سے قبل قصیدہ محض بادشاہ اور امرا کی مدح پر مشتمل تھا۔</a:t>
            </a:r>
          </a:p>
          <a:p>
            <a:pPr algn="r"/>
            <a:r>
              <a:rPr lang="ur-PK" dirty="0" smtClean="0"/>
              <a:t>7۔ اخلاقی شاعری کی بنیاد بھی سنائی نے رکھی   </a:t>
            </a:r>
            <a:endParaRPr lang="en-US" dirty="0"/>
          </a:p>
        </p:txBody>
      </p:sp>
    </p:spTree>
    <p:extLst>
      <p:ext uri="{BB962C8B-B14F-4D97-AF65-F5344CB8AC3E}">
        <p14:creationId xmlns:p14="http://schemas.microsoft.com/office/powerpoint/2010/main" val="411094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اشعار سنائی غزنوی : فارسی اشعار  </a:t>
            </a:r>
            <a:endParaRPr lang="en-US" dirty="0"/>
          </a:p>
        </p:txBody>
      </p:sp>
      <p:sp>
        <p:nvSpPr>
          <p:cNvPr id="3" name="Content Placeholder 2"/>
          <p:cNvSpPr>
            <a:spLocks noGrp="1"/>
          </p:cNvSpPr>
          <p:nvPr>
            <p:ph idx="1"/>
          </p:nvPr>
        </p:nvSpPr>
        <p:spPr/>
        <p:txBody>
          <a:bodyPr/>
          <a:lstStyle/>
          <a:p>
            <a:pPr algn="r"/>
            <a:r>
              <a:rPr lang="ur-PK" dirty="0" smtClean="0"/>
              <a:t> 1۔ جان بی علم تن بمیراند                شاخ بی بار ریو گیراند </a:t>
            </a:r>
          </a:p>
          <a:p>
            <a:pPr algn="r"/>
            <a:r>
              <a:rPr lang="ur-PK" dirty="0" smtClean="0"/>
              <a:t>2۔ علم باشد دلیل نعمت و ناز           خنک آن را کہ علم شد دمساز </a:t>
            </a:r>
          </a:p>
          <a:p>
            <a:pPr algn="r"/>
            <a:r>
              <a:rPr lang="ur-PK" dirty="0" smtClean="0"/>
              <a:t>3۔ روزگارند اہل علم و ھنر             سینہ شان چرخ و نکتہ  شان اختر </a:t>
            </a:r>
          </a:p>
          <a:p>
            <a:pPr algn="r"/>
            <a:r>
              <a:rPr lang="ur-PK" dirty="0" smtClean="0"/>
              <a:t>4۔ گوش سوی ھمہ سخن ھا دار           آن چہ زو بہ ، درون جان بنگار  </a:t>
            </a:r>
          </a:p>
          <a:p>
            <a:pPr marL="0" indent="0" algn="r">
              <a:buNone/>
            </a:pPr>
            <a:r>
              <a:rPr lang="ur-PK" dirty="0" smtClean="0"/>
              <a:t> 	5۔ آن چہ دانستہ ای ، بہ کار در آر       پس دگر علم جوی از پی کار </a:t>
            </a:r>
          </a:p>
          <a:p>
            <a:pPr marL="0" indent="0" algn="r">
              <a:buNone/>
            </a:pPr>
            <a:r>
              <a:rPr lang="ur-PK" dirty="0" smtClean="0"/>
              <a:t>6۔ نیک نادان در اصل نیک منہ          بد دانا ز نیک نادان بہ </a:t>
            </a:r>
          </a:p>
          <a:p>
            <a:pPr marL="0" indent="0" algn="r">
              <a:buNone/>
            </a:pPr>
            <a:r>
              <a:rPr lang="ur-PK" dirty="0" smtClean="0"/>
              <a:t>7۔     کارِ بی علم بار و بر ندھد         تخمِ بی مغز بس ثمر ندھد </a:t>
            </a:r>
          </a:p>
          <a:p>
            <a:pPr marL="0" indent="0" algn="r">
              <a:buNone/>
            </a:pPr>
            <a:r>
              <a:rPr lang="ur-PK" dirty="0" smtClean="0"/>
              <a:t>8۔ علم کز بہرِ باغ و راغ بود             ہم چو مر دزد را چراغ نبود</a:t>
            </a:r>
          </a:p>
          <a:p>
            <a:pPr marL="0" indent="0" algn="r">
              <a:buNone/>
            </a:pPr>
            <a:endParaRPr lang="en-US" dirty="0"/>
          </a:p>
        </p:txBody>
      </p:sp>
    </p:spTree>
    <p:extLst>
      <p:ext uri="{BB962C8B-B14F-4D97-AF65-F5344CB8AC3E}">
        <p14:creationId xmlns:p14="http://schemas.microsoft.com/office/powerpoint/2010/main" val="1890660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اشعار سنائی غزنوی    </a:t>
            </a:r>
            <a:endParaRPr lang="en-US" dirty="0"/>
          </a:p>
        </p:txBody>
      </p:sp>
      <p:sp>
        <p:nvSpPr>
          <p:cNvPr id="3" name="Content Placeholder 2"/>
          <p:cNvSpPr>
            <a:spLocks noGrp="1"/>
          </p:cNvSpPr>
          <p:nvPr>
            <p:ph idx="1"/>
          </p:nvPr>
        </p:nvSpPr>
        <p:spPr/>
        <p:txBody>
          <a:bodyPr>
            <a:normAutofit fontScale="92500" lnSpcReduction="10000"/>
          </a:bodyPr>
          <a:lstStyle/>
          <a:p>
            <a:pPr algn="r"/>
            <a:r>
              <a:rPr lang="ur-PK" dirty="0" smtClean="0"/>
              <a:t>1۔ </a:t>
            </a:r>
            <a:r>
              <a:rPr lang="ur-PK" dirty="0"/>
              <a:t>بغیر علم کےجسم روح کو مردہ کر دیتا ہے اور بغیر پھل کے شاخ ویران ہو جاتی ہے. </a:t>
            </a:r>
            <a:endParaRPr lang="ur-PK" dirty="0" smtClean="0"/>
          </a:p>
          <a:p>
            <a:pPr algn="r"/>
            <a:r>
              <a:rPr lang="ur-PK" dirty="0" smtClean="0"/>
              <a:t>۲</a:t>
            </a:r>
            <a:r>
              <a:rPr lang="ur-PK" dirty="0"/>
              <a:t>. علم مال و دولت اور عیش و عشرت کا باعث ہے.کتنا خوش نصیب ہے وہ شخص جس کے ساتھی اور رفیق علم ہے. </a:t>
            </a:r>
            <a:endParaRPr lang="ur-PK" dirty="0" smtClean="0"/>
          </a:p>
          <a:p>
            <a:pPr algn="r"/>
            <a:r>
              <a:rPr lang="ur-PK" dirty="0" smtClean="0"/>
              <a:t>۳</a:t>
            </a:r>
            <a:r>
              <a:rPr lang="ur-PK" dirty="0"/>
              <a:t>. اس زمانے میں وہ لوگ جو اہل علم و ہنر ہیں. ان کے سینے آسمان کی طرح وسیع ہیں اور ان کی باتیں ستاروں کی طرح روشن ہیں</a:t>
            </a:r>
            <a:r>
              <a:rPr lang="ur-PK" dirty="0" smtClean="0"/>
              <a:t>.</a:t>
            </a:r>
          </a:p>
          <a:p>
            <a:pPr algn="r"/>
            <a:r>
              <a:rPr lang="ur-PK" dirty="0" smtClean="0"/>
              <a:t> </a:t>
            </a:r>
            <a:r>
              <a:rPr lang="ur-PK" dirty="0"/>
              <a:t>۴. اے دوست سب کی باتوں کو دھیان سے سن اور ان میں سے جو سب سے بہتر ہیں ان کی حفاظت دل و جان سے کر.یعنی ان پر عمل کر</a:t>
            </a:r>
            <a:r>
              <a:rPr lang="ur-PK" dirty="0" smtClean="0"/>
              <a:t>.</a:t>
            </a:r>
          </a:p>
          <a:p>
            <a:pPr algn="r"/>
            <a:r>
              <a:rPr lang="ur-PK" dirty="0" smtClean="0"/>
              <a:t> </a:t>
            </a:r>
            <a:r>
              <a:rPr lang="ur-PK" dirty="0"/>
              <a:t>۵. وہ چیز جو تو نے جان لی ہے یعنی جس چیز کا تجھے علم ہے اس پر عمل کر اور اس کے بعد مزید علم حاصل کرنے کی جستجو میں لگ جا</a:t>
            </a:r>
            <a:r>
              <a:rPr lang="ur-PK" dirty="0" smtClean="0"/>
              <a:t>.</a:t>
            </a:r>
          </a:p>
          <a:p>
            <a:pPr algn="r"/>
            <a:r>
              <a:rPr lang="ur-PK" dirty="0" smtClean="0"/>
              <a:t> </a:t>
            </a:r>
            <a:r>
              <a:rPr lang="ur-PK" dirty="0"/>
              <a:t>۶.ماچھے بیوقوف اور احمق شخص کو دراصل اچھا نہ سمجھو. بلکہ برا دانا شخص اچھے احمق سے کہیں بہتر </a:t>
            </a:r>
            <a:r>
              <a:rPr lang="ur-PK" dirty="0" smtClean="0"/>
              <a:t>ہے.</a:t>
            </a:r>
            <a:endParaRPr lang="en-US" dirty="0"/>
          </a:p>
        </p:txBody>
      </p:sp>
    </p:spTree>
    <p:extLst>
      <p:ext uri="{BB962C8B-B14F-4D97-AF65-F5344CB8AC3E}">
        <p14:creationId xmlns:p14="http://schemas.microsoft.com/office/powerpoint/2010/main" val="867538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اشعار      </a:t>
            </a:r>
            <a:endParaRPr lang="en-US" dirty="0"/>
          </a:p>
        </p:txBody>
      </p:sp>
      <p:sp>
        <p:nvSpPr>
          <p:cNvPr id="3" name="Content Placeholder 2"/>
          <p:cNvSpPr>
            <a:spLocks noGrp="1"/>
          </p:cNvSpPr>
          <p:nvPr>
            <p:ph idx="1"/>
          </p:nvPr>
        </p:nvSpPr>
        <p:spPr/>
        <p:txBody>
          <a:bodyPr/>
          <a:lstStyle/>
          <a:p>
            <a:pPr algn="r"/>
            <a:r>
              <a:rPr lang="ur-PK" dirty="0" smtClean="0"/>
              <a:t>۷</a:t>
            </a:r>
            <a:r>
              <a:rPr lang="ur-PK" dirty="0"/>
              <a:t>. بغیر علم کے کوئی کام حل نہیں دیتا یعنی اچھا نتیجہ نہیں نکلتا جیسے بغیر مغز کے بیج پهل نہیں دیتا</a:t>
            </a:r>
            <a:r>
              <a:rPr lang="ur-PK" dirty="0" smtClean="0"/>
              <a:t>.</a:t>
            </a:r>
          </a:p>
          <a:p>
            <a:pPr algn="r"/>
            <a:r>
              <a:rPr lang="ur-PK" dirty="0" smtClean="0"/>
              <a:t> </a:t>
            </a:r>
            <a:r>
              <a:rPr lang="ur-PK" dirty="0"/>
              <a:t>۸. وہ علم جو ظاہری شان و شوکت اور باغ و باغیچے حاصل کرنے کے لیے وہ ایسے ہی ہے جیسے چور کے لیے چراغ ہے یعنی چور کے لیے چراغ نہایت نقصان دہ ہے</a:t>
            </a:r>
            <a:endParaRPr lang="en-US" dirty="0"/>
          </a:p>
        </p:txBody>
      </p:sp>
    </p:spTree>
    <p:extLst>
      <p:ext uri="{BB962C8B-B14F-4D97-AF65-F5344CB8AC3E}">
        <p14:creationId xmlns:p14="http://schemas.microsoft.com/office/powerpoint/2010/main" val="3708158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فارسی  اشعار        </a:t>
            </a:r>
            <a:endParaRPr lang="en-US" dirty="0"/>
          </a:p>
        </p:txBody>
      </p:sp>
      <p:sp>
        <p:nvSpPr>
          <p:cNvPr id="3" name="Content Placeholder 2"/>
          <p:cNvSpPr>
            <a:spLocks noGrp="1"/>
          </p:cNvSpPr>
          <p:nvPr>
            <p:ph idx="1"/>
          </p:nvPr>
        </p:nvSpPr>
        <p:spPr/>
        <p:txBody>
          <a:bodyPr/>
          <a:lstStyle/>
          <a:p>
            <a:pPr algn="r"/>
            <a:r>
              <a:rPr lang="ur-PK" dirty="0" smtClean="0"/>
              <a:t>9۔ علم کز بہرِ حشمت آموزی       حاصلش رنج دان و بد روزی </a:t>
            </a:r>
          </a:p>
          <a:p>
            <a:pPr algn="r"/>
            <a:r>
              <a:rPr lang="ur-PK" dirty="0" smtClean="0"/>
              <a:t>10۔ از مقلد مجوی راہ ِ صواب          نردبانِ پایہ کی بود مھتاب </a:t>
            </a:r>
          </a:p>
          <a:p>
            <a:pPr algn="r"/>
            <a:r>
              <a:rPr lang="ur-PK" dirty="0" smtClean="0"/>
              <a:t>11۔ از جوانی کہ گردِ غفلت گشت       آن نہ عمر، آن فضول بود و گذشت </a:t>
            </a:r>
          </a:p>
          <a:p>
            <a:pPr algn="r"/>
            <a:r>
              <a:rPr lang="ur-PK" dirty="0" smtClean="0"/>
              <a:t>12۔ مرد ِ عاقل ز لہو پرہیزد              زین چنین عمر عقل بگریزد  </a:t>
            </a:r>
          </a:p>
          <a:p>
            <a:pPr algn="r"/>
            <a:r>
              <a:rPr lang="ur-PK" dirty="0" smtClean="0"/>
              <a:t>13۔ دشمنِ حق تن است خاکش دار         قبلہ ی حق دل است ، پاش دار </a:t>
            </a:r>
          </a:p>
          <a:p>
            <a:pPr algn="r"/>
            <a:r>
              <a:rPr lang="ur-PK" dirty="0" smtClean="0"/>
              <a:t>14 ۔ خشم و شہوت بہ زیر ِ پا در آر    تا مگر آدمی شوی یک بار </a:t>
            </a:r>
          </a:p>
          <a:p>
            <a:pPr marL="0" indent="0" algn="r">
              <a:buNone/>
            </a:pPr>
            <a:r>
              <a:rPr lang="ur-PK" dirty="0" smtClean="0"/>
              <a:t>15 ۔ چون تو با آفتاب و مہ خویشی       بر تو سایہ چرا کند پیشی </a:t>
            </a:r>
          </a:p>
          <a:p>
            <a:pPr marL="0" indent="0" algn="r">
              <a:buNone/>
            </a:pPr>
            <a:r>
              <a:rPr lang="ur-PK" dirty="0" smtClean="0"/>
              <a:t>16۔  ہر کہ را علم و حلم نبود یار      مراو را در جہان بہ مردم دار                      </a:t>
            </a:r>
            <a:endParaRPr lang="en-US" dirty="0"/>
          </a:p>
        </p:txBody>
      </p:sp>
    </p:spTree>
    <p:extLst>
      <p:ext uri="{BB962C8B-B14F-4D97-AF65-F5344CB8AC3E}">
        <p14:creationId xmlns:p14="http://schemas.microsoft.com/office/powerpoint/2010/main" val="239347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اشعار       </a:t>
            </a:r>
            <a:endParaRPr lang="en-US" dirty="0"/>
          </a:p>
        </p:txBody>
      </p:sp>
      <p:sp>
        <p:nvSpPr>
          <p:cNvPr id="3" name="Content Placeholder 2"/>
          <p:cNvSpPr>
            <a:spLocks noGrp="1"/>
          </p:cNvSpPr>
          <p:nvPr>
            <p:ph idx="1"/>
          </p:nvPr>
        </p:nvSpPr>
        <p:spPr/>
        <p:txBody>
          <a:bodyPr/>
          <a:lstStyle/>
          <a:p>
            <a:pPr algn="r"/>
            <a:r>
              <a:rPr lang="ur-PK" dirty="0"/>
              <a:t>۹. وہ علم جو دنیاوی جاہ و جلال اور مرتبه حاصل کرنے کے لئے حاصل کی جائے اس اس کا نتیجہ تو بدنصیبی اور رنج کے سوا اور کچھ نہ جان</a:t>
            </a:r>
            <a:r>
              <a:rPr lang="ur-PK" dirty="0" smtClean="0"/>
              <a:t>.</a:t>
            </a:r>
          </a:p>
          <a:p>
            <a:pPr algn="r"/>
            <a:r>
              <a:rPr lang="ur-PK" dirty="0" smtClean="0"/>
              <a:t> </a:t>
            </a:r>
            <a:r>
              <a:rPr lang="ur-PK" dirty="0"/>
              <a:t>۱۰. تقلید اور پیروی کرنے والے سے کوئی بھی اچھی امید نہ رکھ .کبھی سیڑھی بھی چاند تك </a:t>
            </a:r>
            <a:r>
              <a:rPr lang="ur-PK" dirty="0" smtClean="0"/>
              <a:t>پہنچنے </a:t>
            </a:r>
            <a:r>
              <a:rPr lang="ur-PK" dirty="0"/>
              <a:t>کے لیے معیار بنی ہے. </a:t>
            </a:r>
            <a:endParaRPr lang="ur-PK" dirty="0" smtClean="0"/>
          </a:p>
          <a:p>
            <a:pPr algn="r"/>
            <a:r>
              <a:rPr lang="ur-PK" dirty="0" smtClean="0"/>
              <a:t>۱۱</a:t>
            </a:r>
            <a:r>
              <a:rPr lang="ur-PK" dirty="0"/>
              <a:t>. جوانی کا وہ حصہ جو غافلوں کی طرح گزر گیا وہ دراصل عمر کا بہترین حصہ نہیں بلکہ وہ </a:t>
            </a:r>
            <a:r>
              <a:rPr lang="ur-PK" dirty="0" smtClean="0"/>
              <a:t>بیہوده </a:t>
            </a:r>
            <a:r>
              <a:rPr lang="ur-PK" dirty="0"/>
              <a:t>ہے اور فضول اور بے ہودہ گزر گیا</a:t>
            </a:r>
            <a:r>
              <a:rPr lang="ur-PK" dirty="0" smtClean="0"/>
              <a:t>.</a:t>
            </a:r>
          </a:p>
          <a:p>
            <a:pPr algn="r"/>
            <a:r>
              <a:rPr lang="ur-PK" dirty="0" smtClean="0"/>
              <a:t> </a:t>
            </a:r>
            <a:r>
              <a:rPr lang="ur-PK" dirty="0"/>
              <a:t>۱۲. عقلمند </a:t>
            </a:r>
            <a:r>
              <a:rPr lang="ur-PK" dirty="0" smtClean="0"/>
              <a:t>شخص بیہودہ </a:t>
            </a:r>
            <a:r>
              <a:rPr lang="ur-PK" dirty="0"/>
              <a:t>کاموں سے پرہیز کرتا ہے اور ایسی بے مقصد زندگی سے عقل بھی بھاگتی ہے </a:t>
            </a:r>
            <a:endParaRPr lang="ur-PK" dirty="0" smtClean="0"/>
          </a:p>
          <a:p>
            <a:endParaRPr lang="en-US" dirty="0"/>
          </a:p>
        </p:txBody>
      </p:sp>
    </p:spTree>
    <p:extLst>
      <p:ext uri="{BB962C8B-B14F-4D97-AF65-F5344CB8AC3E}">
        <p14:creationId xmlns:p14="http://schemas.microsoft.com/office/powerpoint/2010/main" val="1683379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r-PK" dirty="0" smtClean="0"/>
              <a:t>ترجمہ اشعار سنائی    </a:t>
            </a:r>
            <a:endParaRPr lang="en-US" dirty="0"/>
          </a:p>
        </p:txBody>
      </p:sp>
      <p:sp>
        <p:nvSpPr>
          <p:cNvPr id="3" name="Content Placeholder 2"/>
          <p:cNvSpPr>
            <a:spLocks noGrp="1"/>
          </p:cNvSpPr>
          <p:nvPr>
            <p:ph idx="1"/>
          </p:nvPr>
        </p:nvSpPr>
        <p:spPr/>
        <p:txBody>
          <a:bodyPr/>
          <a:lstStyle/>
          <a:p>
            <a:pPr marL="0" indent="0">
              <a:buNone/>
            </a:pPr>
            <a:r>
              <a:rPr lang="ur-PK" dirty="0" smtClean="0"/>
              <a:t>13۔ </a:t>
            </a:r>
            <a:r>
              <a:rPr lang="ur-PK" dirty="0"/>
              <a:t>. حق کے راستے پر پہنچنے کا دشمن جسم ہے اس کومٹی کی طرح ذلیل و خوار رکھ. حق قبلہ دل ہے اسے پاؤں کے نیچے دبائے رکھ. یعنی اس کی قدر نہ جان. </a:t>
            </a:r>
          </a:p>
          <a:p>
            <a:r>
              <a:rPr lang="ur-PK" dirty="0" smtClean="0"/>
              <a:t>14۔ غصہ اور جنسی بدکاری کو شکست دے ۔ تا کہ تو انسان کامل بن سکے ۔</a:t>
            </a:r>
          </a:p>
          <a:p>
            <a:r>
              <a:rPr lang="ur-PK" dirty="0" smtClean="0"/>
              <a:t>15۔ جب تو سورج اور چاند کی ہمسری اور برابری کرتا ہے تو </a:t>
            </a:r>
            <a:r>
              <a:rPr lang="ur-PK" dirty="0" smtClean="0"/>
              <a:t>سایہ بھی تمہارے ساتھ کیوں ہو ،تمہاری برابری کیوں کرے ، تم سے آگے کیوں بڑھے   </a:t>
            </a:r>
            <a:endParaRPr lang="ur-PK" dirty="0" smtClean="0"/>
          </a:p>
          <a:p>
            <a:pPr algn="r"/>
            <a:r>
              <a:rPr lang="ur-PK" dirty="0" smtClean="0"/>
              <a:t>16۔ جس کا دوست علم اور حلم نہ ہو یعنی تحمل اور برداشت جس </a:t>
            </a:r>
            <a:r>
              <a:rPr lang="ur-PK" smtClean="0"/>
              <a:t>کا </a:t>
            </a:r>
            <a:r>
              <a:rPr lang="ur-PK" smtClean="0"/>
              <a:t>وطیرہ اور طریقہ </a:t>
            </a:r>
            <a:r>
              <a:rPr lang="ur-PK" dirty="0" smtClean="0"/>
              <a:t>نہ ہو اس کو دنیا میں کوئی بھی مرد یعنی انسان نہ سمجھے ۔</a:t>
            </a:r>
            <a:endParaRPr lang="en-US" dirty="0"/>
          </a:p>
        </p:txBody>
      </p:sp>
    </p:spTree>
    <p:extLst>
      <p:ext uri="{BB962C8B-B14F-4D97-AF65-F5344CB8AC3E}">
        <p14:creationId xmlns:p14="http://schemas.microsoft.com/office/powerpoint/2010/main" val="3155781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6685</TotalTime>
  <Words>939</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Tw Cen MT</vt:lpstr>
      <vt:lpstr>Tw Cen MT Condensed</vt:lpstr>
      <vt:lpstr>Wingdings 3</vt:lpstr>
      <vt:lpstr>Integral</vt:lpstr>
      <vt:lpstr>اردو ترجمہ از اشعار مثنوی سنائی غزنوی </vt:lpstr>
      <vt:lpstr>مختصر احوال سنائی غزنوی</vt:lpstr>
      <vt:lpstr>سنائی غزنوی کی شاعری کی خصوصیات           </vt:lpstr>
      <vt:lpstr>ترجمہ اشعار سنائی غزنوی : فارسی اشعار  </vt:lpstr>
      <vt:lpstr>ترجمہ اشعار سنائی غزنوی    </vt:lpstr>
      <vt:lpstr>ترجمہ اشعار      </vt:lpstr>
      <vt:lpstr>فارسی  اشعار        </vt:lpstr>
      <vt:lpstr>ترجمہ اشعار       </vt:lpstr>
      <vt:lpstr>ترجمہ اشعار سنائی    </vt:lpstr>
      <vt:lpstr>اردو ترجمہ از اشعار مثنوی سنائی غزنوی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Anjum</cp:lastModifiedBy>
  <cp:revision>104</cp:revision>
  <dcterms:created xsi:type="dcterms:W3CDTF">2015-01-03T09:01:24Z</dcterms:created>
  <dcterms:modified xsi:type="dcterms:W3CDTF">2020-12-09T10:57:45Z</dcterms:modified>
</cp:coreProperties>
</file>