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67" r:id="rId3"/>
    <p:sldId id="268" r:id="rId4"/>
    <p:sldId id="258" r:id="rId5"/>
    <p:sldId id="270" r:id="rId6"/>
    <p:sldId id="269" r:id="rId7"/>
    <p:sldId id="257" r:id="rId8"/>
    <p:sldId id="259" r:id="rId9"/>
    <p:sldId id="271" r:id="rId10"/>
    <p:sldId id="260" r:id="rId11"/>
    <p:sldId id="272" r:id="rId12"/>
    <p:sldId id="261" r:id="rId13"/>
    <p:sldId id="264" r:id="rId14"/>
    <p:sldId id="273" r:id="rId15"/>
    <p:sldId id="274" r:id="rId16"/>
    <p:sldId id="265" r:id="rId17"/>
    <p:sldId id="275" r:id="rId18"/>
    <p:sldId id="276" r:id="rId19"/>
    <p:sldId id="277" r:id="rId20"/>
    <p:sldId id="278" r:id="rId21"/>
    <p:sldId id="279" r:id="rId22"/>
    <p:sldId id="304" r:id="rId23"/>
    <p:sldId id="281" r:id="rId24"/>
    <p:sldId id="282" r:id="rId25"/>
    <p:sldId id="283" r:id="rId26"/>
    <p:sldId id="285" r:id="rId27"/>
    <p:sldId id="286" r:id="rId28"/>
    <p:sldId id="287" r:id="rId29"/>
    <p:sldId id="288" r:id="rId30"/>
    <p:sldId id="289" r:id="rId31"/>
    <p:sldId id="290"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660"/>
  </p:normalViewPr>
  <p:slideViewPr>
    <p:cSldViewPr>
      <p:cViewPr varScale="1">
        <p:scale>
          <a:sx n="69" d="100"/>
          <a:sy n="69"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4B52963-2BF6-4A58-AC7C-4193C127B5BE}" type="datetimeFigureOut">
              <a:rPr lang="en-US"/>
              <a:pPr>
                <a:defRPr/>
              </a:pPr>
              <a:t>5/16/2020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B502A89-B1D1-403C-BD7B-47AE11FEF4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2F60F3-E338-4C10-B2A9-21A7BC402CB2}"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B9055F-A8EC-4318-B89C-7D1B05F4B93F}"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ED6E5E-FF8A-4EBD-8F2B-969117E5B14A}"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436EC7-D53C-47B9-8AA2-164387C9D72A}" type="slidenum">
              <a:rPr lang="en-US" smtClean="0"/>
              <a:pPr/>
              <a:t>43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1BF979F-568B-4B1F-8B75-E632254BED0E}"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5E5FFDF-AEE5-465E-9FFB-703982422B58}"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42284FC-0588-4392-BA50-01C463C52DE5}"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99A6353-A3F2-4F2A-8C33-0A4F19AAF039}"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3F9D189-EA7A-40EF-8E29-8E193238520C}"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ECDB71B-0D26-41DF-90A0-C1FCE528620B}"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2CD99195-5578-4F20-B94E-4AB543EF15D3}"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0AA084D8-CD14-427F-A813-8F29C329FAE8}"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3EA740FB-AFFB-4340-B905-20F8E01AEBC6}"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61A1A45-6084-4B2B-9645-CC9CF3140680}" type="slidenum">
              <a:rPr lang="es-ES"/>
              <a:pPr>
                <a:defRPr/>
              </a:pPr>
              <a:t>‹#›</a:t>
            </a:fld>
            <a:endParaRPr lang="es-ES"/>
          </a:p>
        </p:txBody>
      </p:sp>
    </p:spTree>
  </p:cSld>
  <p:clrMapOvr>
    <a:masterClrMapping/>
  </p:clrMapOvr>
  <p:transition>
    <p:pull dir="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87DA6B4-3894-4590-A60A-17775F292FAA}" type="slidenum">
              <a:rPr lang="es-ES"/>
              <a:pPr>
                <a:defRPr/>
              </a:pPr>
              <a:t>‹#›</a:t>
            </a:fld>
            <a:endParaRPr lang="es-ES"/>
          </a:p>
        </p:txBody>
      </p:sp>
    </p:spTree>
  </p:cSld>
  <p:clrMapOvr>
    <a:masterClrMapping/>
  </p:clrMapOvr>
  <p:transition>
    <p:pull dir="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4E2AB263-FD3F-49E5-82F9-52E49927A131}"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d"/>
    <p:sndAc>
      <p:stSnd>
        <p:snd r:embed="rId13" name="chimes.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4.xml"/><Relationship Id="rId5" Type="http://schemas.openxmlformats.org/officeDocument/2006/relationships/image" Target="../media/image18.jpeg"/><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2.jpeg"/></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25.jpeg"/></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636838"/>
            <a:ext cx="7772400" cy="1470025"/>
          </a:xfrm>
        </p:spPr>
        <p:txBody>
          <a:bodyPr/>
          <a:lstStyle/>
          <a:p>
            <a:pPr eaLnBrk="1" hangingPunct="1"/>
            <a:r>
              <a:rPr lang="es-ES" sz="6000" b="1" i="1" dirty="0">
                <a:solidFill>
                  <a:schemeClr val="bg1"/>
                </a:solidFill>
                <a:latin typeface="Algerian" pitchFamily="82" charset="0"/>
                <a:cs typeface="Aharoni" pitchFamily="2" charset="-79"/>
              </a:rPr>
              <a:t>Air </a:t>
            </a:r>
            <a:r>
              <a:rPr lang="es-ES" sz="6000" b="1" i="1" dirty="0" err="1">
                <a:solidFill>
                  <a:schemeClr val="bg1"/>
                </a:solidFill>
                <a:latin typeface="Algerian" pitchFamily="82" charset="0"/>
                <a:cs typeface="Aharoni" pitchFamily="2" charset="-79"/>
              </a:rPr>
              <a:t>Masses</a:t>
            </a:r>
            <a:r>
              <a:rPr lang="es-ES" sz="6000" b="1" i="1" dirty="0">
                <a:solidFill>
                  <a:schemeClr val="bg1"/>
                </a:solidFill>
                <a:latin typeface="Algerian" pitchFamily="82" charset="0"/>
                <a:cs typeface="Aharoni" pitchFamily="2" charset="-79"/>
              </a:rPr>
              <a:t> &amp; </a:t>
            </a:r>
            <a:r>
              <a:rPr lang="es-ES" sz="6000" b="1" i="1" dirty="0" err="1">
                <a:solidFill>
                  <a:schemeClr val="bg1"/>
                </a:solidFill>
                <a:latin typeface="Algerian" pitchFamily="82" charset="0"/>
                <a:cs typeface="Aharoni" pitchFamily="2" charset="-79"/>
              </a:rPr>
              <a:t>Fronts</a:t>
            </a:r>
            <a:endParaRPr lang="es-ES" sz="6000" b="1" i="1" dirty="0">
              <a:solidFill>
                <a:schemeClr val="bg1"/>
              </a:solidFill>
              <a:latin typeface="Algerian" pitchFamily="82" charset="0"/>
              <a:cs typeface="Aharoni" pitchFamily="2" charset="-79"/>
            </a:endParaRPr>
          </a:p>
        </p:txBody>
      </p:sp>
    </p:spTree>
  </p:cSld>
  <p:clrMapOvr>
    <a:masterClrMapping/>
  </p:clrMapOvr>
  <p:transition>
    <p:dissolve/>
    <p:sndAc>
      <p:stSnd>
        <p:snd r:embed="rId2"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28688" y="285750"/>
            <a:ext cx="7186612" cy="1162050"/>
          </a:xfrm>
        </p:spPr>
        <p:txBody>
          <a:bodyPr/>
          <a:lstStyle/>
          <a:p>
            <a:pPr algn="ctr" eaLnBrk="1" hangingPunct="1"/>
            <a:r>
              <a:rPr lang="en-US" sz="3200">
                <a:solidFill>
                  <a:schemeClr val="bg1"/>
                </a:solidFill>
              </a:rPr>
              <a:t>Types of Fronts   </a:t>
            </a:r>
          </a:p>
        </p:txBody>
      </p:sp>
      <p:sp>
        <p:nvSpPr>
          <p:cNvPr id="12291" name="Text Placeholder 3"/>
          <p:cNvSpPr>
            <a:spLocks noGrp="1"/>
          </p:cNvSpPr>
          <p:nvPr>
            <p:ph type="body" sz="half" idx="2"/>
          </p:nvPr>
        </p:nvSpPr>
        <p:spPr>
          <a:xfrm>
            <a:off x="571500" y="1428750"/>
            <a:ext cx="4114800" cy="4779963"/>
          </a:xfrm>
        </p:spPr>
        <p:txBody>
          <a:bodyPr/>
          <a:lstStyle/>
          <a:p>
            <a:pPr eaLnBrk="1" hangingPunct="1">
              <a:lnSpc>
                <a:spcPct val="80000"/>
              </a:lnSpc>
              <a:buFont typeface="Wingdings" pitchFamily="2" charset="2"/>
              <a:buChar char="Ø"/>
            </a:pPr>
            <a:endParaRPr lang="en-US" sz="3600"/>
          </a:p>
          <a:p>
            <a:pPr eaLnBrk="1" hangingPunct="1">
              <a:lnSpc>
                <a:spcPct val="80000"/>
              </a:lnSpc>
              <a:buFontTx/>
              <a:buAutoNum type="romanLcPeriod"/>
            </a:pPr>
            <a:r>
              <a:rPr lang="en-US" sz="3600" b="1">
                <a:solidFill>
                  <a:schemeClr val="bg1"/>
                </a:solidFill>
              </a:rPr>
              <a:t>Cold</a:t>
            </a:r>
          </a:p>
          <a:p>
            <a:pPr eaLnBrk="1" hangingPunct="1">
              <a:lnSpc>
                <a:spcPct val="80000"/>
              </a:lnSpc>
              <a:buFontTx/>
              <a:buAutoNum type="romanLcPeriod"/>
            </a:pPr>
            <a:r>
              <a:rPr lang="en-US" sz="3600" b="1">
                <a:solidFill>
                  <a:schemeClr val="bg1"/>
                </a:solidFill>
              </a:rPr>
              <a:t>Warm</a:t>
            </a:r>
          </a:p>
          <a:p>
            <a:pPr eaLnBrk="1" hangingPunct="1">
              <a:lnSpc>
                <a:spcPct val="80000"/>
              </a:lnSpc>
              <a:buFontTx/>
              <a:buAutoNum type="romanLcPeriod"/>
            </a:pPr>
            <a:r>
              <a:rPr lang="en-US" sz="3600" b="1">
                <a:solidFill>
                  <a:schemeClr val="bg1"/>
                </a:solidFill>
              </a:rPr>
              <a:t>Occluded</a:t>
            </a:r>
          </a:p>
          <a:p>
            <a:pPr eaLnBrk="1" hangingPunct="1">
              <a:lnSpc>
                <a:spcPct val="80000"/>
              </a:lnSpc>
              <a:buFontTx/>
              <a:buAutoNum type="romanLcPeriod"/>
            </a:pPr>
            <a:r>
              <a:rPr lang="en-US" sz="3600" b="1">
                <a:solidFill>
                  <a:schemeClr val="bg1"/>
                </a:solidFill>
              </a:rPr>
              <a:t>Stationary</a:t>
            </a:r>
          </a:p>
          <a:p>
            <a:pPr eaLnBrk="1" hangingPunct="1">
              <a:lnSpc>
                <a:spcPct val="80000"/>
              </a:lnSpc>
            </a:pPr>
            <a:endParaRPr lang="en-US" sz="3600"/>
          </a:p>
          <a:p>
            <a:pPr eaLnBrk="1" hangingPunct="1">
              <a:lnSpc>
                <a:spcPct val="80000"/>
              </a:lnSpc>
            </a:pPr>
            <a:endParaRPr lang="en-US" sz="3600"/>
          </a:p>
          <a:p>
            <a:pPr lvl="1" eaLnBrk="1" hangingPunct="1">
              <a:lnSpc>
                <a:spcPct val="80000"/>
              </a:lnSpc>
            </a:pPr>
            <a:endParaRPr lang="en-US" sz="1600"/>
          </a:p>
          <a:p>
            <a:pPr lvl="1" eaLnBrk="1" hangingPunct="1">
              <a:lnSpc>
                <a:spcPct val="80000"/>
              </a:lnSpc>
            </a:pPr>
            <a:endParaRPr lang="en-US" sz="1600"/>
          </a:p>
          <a:p>
            <a:pPr eaLnBrk="1" hangingPunct="1"/>
            <a:endParaRPr lang="en-US"/>
          </a:p>
        </p:txBody>
      </p:sp>
    </p:spTree>
  </p:cSld>
  <p:clrMapOvr>
    <a:masterClrMapping/>
  </p:clrMapOvr>
  <p:transition>
    <p:wedg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3"/>
          <p:cNvSpPr>
            <a:spLocks noGrp="1"/>
          </p:cNvSpPr>
          <p:nvPr>
            <p:ph type="body" sz="half" idx="2"/>
          </p:nvPr>
        </p:nvSpPr>
        <p:spPr>
          <a:xfrm>
            <a:off x="457200" y="928688"/>
            <a:ext cx="2900363" cy="5929312"/>
          </a:xfrm>
        </p:spPr>
        <p:txBody>
          <a:bodyPr/>
          <a:lstStyle/>
          <a:p>
            <a:endParaRPr lang="en-US"/>
          </a:p>
          <a:p>
            <a:endParaRPr lang="en-US"/>
          </a:p>
          <a:p>
            <a:r>
              <a:rPr lang="en-US" sz="2800" b="1">
                <a:solidFill>
                  <a:schemeClr val="bg1"/>
                </a:solidFill>
              </a:rPr>
              <a:t>When the cold air is the aggressor,</a:t>
            </a:r>
          </a:p>
          <a:p>
            <a:r>
              <a:rPr lang="en-US" sz="2800" b="1">
                <a:solidFill>
                  <a:schemeClr val="bg1"/>
                </a:solidFill>
              </a:rPr>
              <a:t>It undergoes the warmer air and forces it upwards it is called a cold front.</a:t>
            </a:r>
          </a:p>
        </p:txBody>
      </p:sp>
      <p:sp>
        <p:nvSpPr>
          <p:cNvPr id="13315" name="Title 4"/>
          <p:cNvSpPr>
            <a:spLocks noGrp="1"/>
          </p:cNvSpPr>
          <p:nvPr>
            <p:ph type="title"/>
          </p:nvPr>
        </p:nvSpPr>
        <p:spPr/>
        <p:txBody>
          <a:bodyPr/>
          <a:lstStyle/>
          <a:p>
            <a:r>
              <a:rPr lang="en-US" sz="3600">
                <a:solidFill>
                  <a:schemeClr val="bg1"/>
                </a:solidFill>
              </a:rPr>
              <a:t>Cold front</a:t>
            </a:r>
          </a:p>
        </p:txBody>
      </p:sp>
      <p:pic>
        <p:nvPicPr>
          <p:cNvPr id="13316" name="Picture 4" descr="coldfront"/>
          <p:cNvPicPr>
            <a:picLocks noGrp="1" noChangeAspect="1" noChangeArrowheads="1"/>
          </p:cNvPicPr>
          <p:nvPr>
            <p:ph idx="1"/>
          </p:nvPr>
        </p:nvPicPr>
        <p:blipFill>
          <a:blip r:embed="rId3"/>
          <a:srcRect/>
          <a:stretch>
            <a:fillRect/>
          </a:stretch>
        </p:blipFill>
        <p:spPr>
          <a:xfrm>
            <a:off x="3571875" y="1801813"/>
            <a:ext cx="5357813" cy="3055937"/>
          </a:xfrm>
          <a:noFill/>
        </p:spPr>
      </p:pic>
    </p:spTree>
  </p:cSld>
  <p:clrMapOvr>
    <a:masterClrMapping/>
  </p:clrMapOvr>
  <p:transition>
    <p:cut/>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3"/>
          <p:cNvSpPr>
            <a:spLocks noGrp="1"/>
          </p:cNvSpPr>
          <p:nvPr>
            <p:ph type="body" sz="half" idx="2"/>
          </p:nvPr>
        </p:nvSpPr>
        <p:spPr>
          <a:xfrm>
            <a:off x="457200" y="857250"/>
            <a:ext cx="3008313" cy="5268913"/>
          </a:xfrm>
        </p:spPr>
        <p:txBody>
          <a:bodyPr/>
          <a:lstStyle/>
          <a:p>
            <a:pPr eaLnBrk="1" hangingPunct="1"/>
            <a:r>
              <a:rPr lang="en-US" sz="2400" b="1">
                <a:solidFill>
                  <a:schemeClr val="bg1"/>
                </a:solidFill>
              </a:rPr>
              <a:t>Symbol:</a:t>
            </a:r>
          </a:p>
          <a:p>
            <a:pPr eaLnBrk="1" hangingPunct="1"/>
            <a:endParaRPr lang="en-US" sz="2400" b="1">
              <a:solidFill>
                <a:schemeClr val="bg1"/>
              </a:solidFill>
            </a:endParaRPr>
          </a:p>
          <a:p>
            <a:pPr eaLnBrk="1" hangingPunct="1">
              <a:buFont typeface="Courier New" pitchFamily="49" charset="0"/>
              <a:buChar char="o"/>
            </a:pPr>
            <a:r>
              <a:rPr lang="en-US" sz="2800" b="1">
                <a:solidFill>
                  <a:schemeClr val="bg1"/>
                </a:solidFill>
              </a:rPr>
              <a:t> Marked on a map with a blue line and blue triangles pointing towards the warm air.</a:t>
            </a:r>
          </a:p>
          <a:p>
            <a:pPr eaLnBrk="1" hangingPunct="1">
              <a:buFont typeface="Courier New" pitchFamily="49" charset="0"/>
              <a:buChar char="o"/>
            </a:pPr>
            <a:endParaRPr lang="en-US" sz="2800" b="1">
              <a:solidFill>
                <a:schemeClr val="bg1"/>
              </a:solidFill>
            </a:endParaRPr>
          </a:p>
          <a:p>
            <a:pPr eaLnBrk="1" hangingPunct="1">
              <a:buFont typeface="Courier New" pitchFamily="49" charset="0"/>
              <a:buChar char="o"/>
            </a:pPr>
            <a:r>
              <a:rPr lang="en-US" sz="2800" b="1">
                <a:solidFill>
                  <a:schemeClr val="bg1"/>
                </a:solidFill>
              </a:rPr>
              <a:t> Slopes of 1/50 to 1/150.</a:t>
            </a:r>
          </a:p>
          <a:p>
            <a:pPr eaLnBrk="1" hangingPunct="1"/>
            <a:endParaRPr lang="en-US" sz="2400"/>
          </a:p>
          <a:p>
            <a:pPr eaLnBrk="1" hangingPunct="1"/>
            <a:endParaRPr lang="en-US"/>
          </a:p>
        </p:txBody>
      </p:sp>
      <p:pic>
        <p:nvPicPr>
          <p:cNvPr id="14339" name="Content Placeholder 4" descr="cold_front"/>
          <p:cNvPicPr>
            <a:picLocks noGrp="1" noChangeAspect="1" noChangeArrowheads="1"/>
          </p:cNvPicPr>
          <p:nvPr>
            <p:ph idx="1"/>
          </p:nvPr>
        </p:nvPicPr>
        <p:blipFill>
          <a:blip r:embed="rId3"/>
          <a:srcRect/>
          <a:stretch>
            <a:fillRect/>
          </a:stretch>
        </p:blipFill>
        <p:spPr>
          <a:xfrm>
            <a:off x="4000500" y="1928813"/>
            <a:ext cx="4143375" cy="3571875"/>
          </a:xfrm>
          <a:noFill/>
        </p:spPr>
      </p:pic>
    </p:spTree>
  </p:cSld>
  <p:clrMapOvr>
    <a:masterClrMapping/>
  </p:clrMapOvr>
  <p:transition>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solidFill>
                  <a:schemeClr val="bg1"/>
                </a:solidFill>
              </a:rPr>
              <a:t>Cold front</a:t>
            </a:r>
          </a:p>
        </p:txBody>
      </p:sp>
      <p:sp>
        <p:nvSpPr>
          <p:cNvPr id="15363" name="Content Placeholder 2"/>
          <p:cNvSpPr>
            <a:spLocks noGrp="1"/>
          </p:cNvSpPr>
          <p:nvPr>
            <p:ph idx="1"/>
          </p:nvPr>
        </p:nvSpPr>
        <p:spPr/>
        <p:txBody>
          <a:bodyPr/>
          <a:lstStyle/>
          <a:p>
            <a:pPr eaLnBrk="1" hangingPunct="1">
              <a:buFontTx/>
              <a:buNone/>
            </a:pPr>
            <a:r>
              <a:rPr lang="en-US">
                <a:solidFill>
                  <a:schemeClr val="bg1"/>
                </a:solidFill>
              </a:rPr>
              <a:t>3-D image:</a:t>
            </a:r>
          </a:p>
          <a:p>
            <a:pPr eaLnBrk="1" hangingPunct="1">
              <a:buFontTx/>
              <a:buNone/>
            </a:pPr>
            <a:endParaRPr lang="en-US"/>
          </a:p>
        </p:txBody>
      </p:sp>
      <p:pic>
        <p:nvPicPr>
          <p:cNvPr id="15364" name="Picture 4" descr="v3_slide0030_image002"/>
          <p:cNvPicPr>
            <a:picLocks noChangeAspect="1" noChangeArrowheads="1" noCrop="1"/>
          </p:cNvPicPr>
          <p:nvPr/>
        </p:nvPicPr>
        <p:blipFill>
          <a:blip r:embed="rId3"/>
          <a:srcRect/>
          <a:stretch>
            <a:fillRect/>
          </a:stretch>
        </p:blipFill>
        <p:spPr bwMode="auto">
          <a:xfrm>
            <a:off x="1447800" y="2514600"/>
            <a:ext cx="6319838" cy="2446338"/>
          </a:xfrm>
          <a:prstGeom prst="rect">
            <a:avLst/>
          </a:prstGeom>
          <a:noFill/>
          <a:ln w="9525">
            <a:noFill/>
            <a:miter lim="800000"/>
            <a:headEnd/>
            <a:tailEnd/>
          </a:ln>
        </p:spPr>
      </p:pic>
    </p:spTree>
  </p:cSld>
  <p:clrMapOvr>
    <a:masterClrMapping/>
  </p:clrMapOvr>
  <p:transition>
    <p:wipe dir="d"/>
    <p:sndAc>
      <p:stSnd>
        <p:snd r:embed="rId2"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a:solidFill>
                  <a:schemeClr val="bg1"/>
                </a:solidFill>
              </a:rPr>
              <a:t>Squall line</a:t>
            </a:r>
          </a:p>
        </p:txBody>
      </p:sp>
      <p:sp>
        <p:nvSpPr>
          <p:cNvPr id="16387" name="Text Placeholder 3"/>
          <p:cNvSpPr>
            <a:spLocks noGrp="1"/>
          </p:cNvSpPr>
          <p:nvPr>
            <p:ph type="body" sz="half" idx="2"/>
          </p:nvPr>
        </p:nvSpPr>
        <p:spPr/>
        <p:txBody>
          <a:bodyPr/>
          <a:lstStyle/>
          <a:p>
            <a:r>
              <a:rPr lang="en-US"/>
              <a:t> </a:t>
            </a:r>
          </a:p>
          <a:p>
            <a:endParaRPr lang="en-US"/>
          </a:p>
          <a:p>
            <a:r>
              <a:rPr lang="en-US" sz="3600">
                <a:solidFill>
                  <a:schemeClr val="bg1"/>
                </a:solidFill>
              </a:rPr>
              <a:t>It result when several storms align themselves on a cold front .</a:t>
            </a:r>
          </a:p>
        </p:txBody>
      </p:sp>
      <p:pic>
        <p:nvPicPr>
          <p:cNvPr id="16388" name="Picture 5" descr="C:\Users\Waqar Amjad\Pictures\220px-Pehrcn07212003.gif"/>
          <p:cNvPicPr>
            <a:picLocks noGrp="1" noChangeAspect="1" noChangeArrowheads="1"/>
          </p:cNvPicPr>
          <p:nvPr>
            <p:ph idx="1"/>
          </p:nvPr>
        </p:nvPicPr>
        <p:blipFill>
          <a:blip r:embed="rId3"/>
          <a:srcRect/>
          <a:stretch>
            <a:fillRect/>
          </a:stretch>
        </p:blipFill>
        <p:spPr>
          <a:xfrm>
            <a:off x="4071938" y="1928813"/>
            <a:ext cx="4071937" cy="3429000"/>
          </a:xfrm>
          <a:noFill/>
        </p:spPr>
      </p:pic>
    </p:spTree>
  </p:cSld>
  <p:clrMapOvr>
    <a:masterClrMapping/>
  </p:clrMapOvr>
  <p:transition>
    <p:wipe dir="r"/>
    <p:sndAc>
      <p:stSnd>
        <p:snd r:embed="rId2"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600">
                <a:solidFill>
                  <a:schemeClr val="bg1"/>
                </a:solidFill>
              </a:rPr>
              <a:t>Warm front</a:t>
            </a:r>
          </a:p>
        </p:txBody>
      </p:sp>
      <p:sp>
        <p:nvSpPr>
          <p:cNvPr id="17411" name="Text Placeholder 3"/>
          <p:cNvSpPr>
            <a:spLocks noGrp="1"/>
          </p:cNvSpPr>
          <p:nvPr>
            <p:ph type="body" sz="half" idx="2"/>
          </p:nvPr>
        </p:nvSpPr>
        <p:spPr/>
        <p:txBody>
          <a:bodyPr/>
          <a:lstStyle/>
          <a:p>
            <a:endParaRPr lang="en-US"/>
          </a:p>
          <a:p>
            <a:r>
              <a:rPr lang="en-US" sz="2800" b="1">
                <a:solidFill>
                  <a:schemeClr val="bg1"/>
                </a:solidFill>
              </a:rPr>
              <a:t>When the warm air mass infringes upon a cooler one, the lighter warmer air overrides the cooler air this produces a boundary called a warm front.</a:t>
            </a:r>
          </a:p>
        </p:txBody>
      </p:sp>
      <p:pic>
        <p:nvPicPr>
          <p:cNvPr id="17412" name="Picture 5" descr="warm-front"/>
          <p:cNvPicPr>
            <a:picLocks noGrp="1" noChangeAspect="1" noChangeArrowheads="1"/>
          </p:cNvPicPr>
          <p:nvPr>
            <p:ph idx="1"/>
          </p:nvPr>
        </p:nvPicPr>
        <p:blipFill>
          <a:blip r:embed="rId3"/>
          <a:srcRect/>
          <a:stretch>
            <a:fillRect/>
          </a:stretch>
        </p:blipFill>
        <p:spPr>
          <a:xfrm>
            <a:off x="3575050" y="1479550"/>
            <a:ext cx="5283200" cy="3806825"/>
          </a:xfrm>
          <a:noFill/>
        </p:spPr>
      </p:pic>
    </p:spTree>
  </p:cSld>
  <p:clrMapOvr>
    <a:masterClrMapping/>
  </p:clrMapOvr>
  <p:transition>
    <p:split orient="vert"/>
    <p:sndAc>
      <p:stSnd>
        <p:snd r:embed="rId2"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3"/>
          <p:cNvSpPr>
            <a:spLocks noGrp="1"/>
          </p:cNvSpPr>
          <p:nvPr>
            <p:ph type="body" sz="half" idx="2"/>
          </p:nvPr>
        </p:nvSpPr>
        <p:spPr/>
        <p:txBody>
          <a:bodyPr/>
          <a:lstStyle/>
          <a:p>
            <a:pPr eaLnBrk="1" hangingPunct="1">
              <a:lnSpc>
                <a:spcPct val="90000"/>
              </a:lnSpc>
            </a:pPr>
            <a:r>
              <a:rPr lang="en-US" sz="2400" b="1">
                <a:solidFill>
                  <a:schemeClr val="bg1"/>
                </a:solidFill>
              </a:rPr>
              <a:t>Symbol:</a:t>
            </a:r>
          </a:p>
          <a:p>
            <a:pPr eaLnBrk="1" hangingPunct="1">
              <a:lnSpc>
                <a:spcPct val="90000"/>
              </a:lnSpc>
            </a:pPr>
            <a:r>
              <a:rPr lang="en-US" sz="2400">
                <a:solidFill>
                  <a:schemeClr val="bg1"/>
                </a:solidFill>
              </a:rPr>
              <a:t> </a:t>
            </a:r>
          </a:p>
          <a:p>
            <a:pPr eaLnBrk="1" hangingPunct="1">
              <a:lnSpc>
                <a:spcPct val="90000"/>
              </a:lnSpc>
              <a:buFont typeface="Courier New" pitchFamily="49" charset="0"/>
              <a:buChar char="o"/>
            </a:pPr>
            <a:r>
              <a:rPr lang="en-US" sz="2400" b="1">
                <a:solidFill>
                  <a:schemeClr val="bg1"/>
                </a:solidFill>
              </a:rPr>
              <a:t>Marked on a map by a red line with red semi-circles pointed towards the cool air.</a:t>
            </a:r>
          </a:p>
          <a:p>
            <a:pPr eaLnBrk="1" hangingPunct="1">
              <a:lnSpc>
                <a:spcPct val="90000"/>
              </a:lnSpc>
            </a:pPr>
            <a:endParaRPr lang="en-US" sz="2400" b="1">
              <a:solidFill>
                <a:schemeClr val="bg1"/>
              </a:solidFill>
            </a:endParaRPr>
          </a:p>
          <a:p>
            <a:pPr eaLnBrk="1" hangingPunct="1">
              <a:lnSpc>
                <a:spcPct val="90000"/>
              </a:lnSpc>
            </a:pPr>
            <a:endParaRPr lang="en-US" sz="2400" b="1">
              <a:solidFill>
                <a:schemeClr val="bg1"/>
              </a:solidFill>
            </a:endParaRPr>
          </a:p>
          <a:p>
            <a:pPr eaLnBrk="1" hangingPunct="1">
              <a:lnSpc>
                <a:spcPct val="90000"/>
              </a:lnSpc>
              <a:buFont typeface="Courier New" pitchFamily="49" charset="0"/>
              <a:buChar char="o"/>
            </a:pPr>
            <a:r>
              <a:rPr lang="en-US" sz="2400" b="1">
                <a:solidFill>
                  <a:schemeClr val="bg1"/>
                </a:solidFill>
              </a:rPr>
              <a:t> Slope ranges from 1/100 to 1/300.</a:t>
            </a:r>
          </a:p>
          <a:p>
            <a:pPr eaLnBrk="1" hangingPunct="1"/>
            <a:endParaRPr lang="en-US" b="1"/>
          </a:p>
        </p:txBody>
      </p:sp>
      <p:pic>
        <p:nvPicPr>
          <p:cNvPr id="18435" name="Picture 9" descr="warm_front"/>
          <p:cNvPicPr>
            <a:picLocks noGrp="1" noChangeAspect="1" noChangeArrowheads="1"/>
          </p:cNvPicPr>
          <p:nvPr>
            <p:ph idx="1"/>
          </p:nvPr>
        </p:nvPicPr>
        <p:blipFill>
          <a:blip r:embed="rId3"/>
          <a:srcRect/>
          <a:stretch>
            <a:fillRect/>
          </a:stretch>
        </p:blipFill>
        <p:spPr>
          <a:xfrm>
            <a:off x="3643313" y="1643063"/>
            <a:ext cx="5143500" cy="4071937"/>
          </a:xfrm>
          <a:noFill/>
        </p:spPr>
      </p:pic>
    </p:spTree>
  </p:cSld>
  <p:clrMapOvr>
    <a:masterClrMapping/>
  </p:clrMapOvr>
  <p:transition>
    <p:cover dir="rd"/>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solidFill>
                  <a:schemeClr val="bg1"/>
                </a:solidFill>
              </a:rPr>
              <a:t>Warm front</a:t>
            </a:r>
          </a:p>
        </p:txBody>
      </p:sp>
      <p:sp>
        <p:nvSpPr>
          <p:cNvPr id="19459" name="Content Placeholder 2"/>
          <p:cNvSpPr>
            <a:spLocks noGrp="1"/>
          </p:cNvSpPr>
          <p:nvPr>
            <p:ph idx="1"/>
          </p:nvPr>
        </p:nvSpPr>
        <p:spPr>
          <a:xfrm>
            <a:off x="457200" y="1357313"/>
            <a:ext cx="8229600" cy="4768850"/>
          </a:xfrm>
        </p:spPr>
        <p:txBody>
          <a:bodyPr/>
          <a:lstStyle/>
          <a:p>
            <a:r>
              <a:rPr lang="en-US">
                <a:solidFill>
                  <a:schemeClr val="bg1"/>
                </a:solidFill>
              </a:rPr>
              <a:t>3-D image</a:t>
            </a:r>
          </a:p>
          <a:p>
            <a:pPr>
              <a:buFontTx/>
              <a:buNone/>
            </a:pPr>
            <a:endParaRPr lang="en-US"/>
          </a:p>
        </p:txBody>
      </p:sp>
      <p:sp>
        <p:nvSpPr>
          <p:cNvPr id="5" name="Content Placeholder 2"/>
          <p:cNvSpPr txBox="1">
            <a:spLocks/>
          </p:cNvSpPr>
          <p:nvPr/>
        </p:nvSpPr>
        <p:spPr bwMode="auto">
          <a:xfrm>
            <a:off x="571500" y="1785938"/>
            <a:ext cx="8229600" cy="4525962"/>
          </a:xfrm>
          <a:prstGeom prst="rect">
            <a:avLst/>
          </a:prstGeom>
          <a:noFill/>
          <a:ln w="9525">
            <a:noFill/>
            <a:miter lim="800000"/>
            <a:headEnd/>
            <a:tailEnd/>
          </a:ln>
        </p:spPr>
        <p:txBody>
          <a:bodyPr/>
          <a:lstStyle/>
          <a:p>
            <a:pPr marL="342900" indent="-342900" eaLnBrk="0" hangingPunct="0">
              <a:spcBef>
                <a:spcPct val="20000"/>
              </a:spcBef>
              <a:defRPr/>
            </a:pPr>
            <a:endParaRPr lang="en-US" sz="3200" kern="0" dirty="0">
              <a:latin typeface="+mn-lt"/>
            </a:endParaRPr>
          </a:p>
          <a:p>
            <a:pPr marL="342900" indent="-342900" eaLnBrk="0" hangingPunct="0">
              <a:spcBef>
                <a:spcPct val="20000"/>
              </a:spcBef>
              <a:defRPr/>
            </a:pPr>
            <a:endParaRPr lang="en-US" sz="3200" kern="0" dirty="0">
              <a:latin typeface="+mn-lt"/>
            </a:endParaRPr>
          </a:p>
        </p:txBody>
      </p:sp>
      <p:pic>
        <p:nvPicPr>
          <p:cNvPr id="19461" name="Picture 4" descr="v3_slide0033_image004 (1)"/>
          <p:cNvPicPr>
            <a:picLocks noChangeAspect="1" noChangeArrowheads="1" noCrop="1"/>
          </p:cNvPicPr>
          <p:nvPr/>
        </p:nvPicPr>
        <p:blipFill>
          <a:blip r:embed="rId3"/>
          <a:srcRect/>
          <a:stretch>
            <a:fillRect/>
          </a:stretch>
        </p:blipFill>
        <p:spPr bwMode="auto">
          <a:xfrm>
            <a:off x="1524000" y="2514600"/>
            <a:ext cx="6248400" cy="2628900"/>
          </a:xfrm>
          <a:prstGeom prst="rect">
            <a:avLst/>
          </a:prstGeom>
          <a:noFill/>
          <a:ln w="9525">
            <a:noFill/>
            <a:miter lim="800000"/>
            <a:headEnd/>
            <a:tailEnd/>
          </a:ln>
        </p:spPr>
      </p:pic>
    </p:spTree>
  </p:cSld>
  <p:clrMapOvr>
    <a:masterClrMapping/>
  </p:clrMapOvr>
  <p:transition>
    <p:pull dir="ld"/>
    <p:sndAc>
      <p:stSnd>
        <p:snd r:embed="rId2" name="chimes.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71500" y="285750"/>
            <a:ext cx="3008313" cy="1162050"/>
          </a:xfrm>
        </p:spPr>
        <p:txBody>
          <a:bodyPr/>
          <a:lstStyle/>
          <a:p>
            <a:r>
              <a:rPr lang="en-US" sz="2800">
                <a:solidFill>
                  <a:schemeClr val="bg1"/>
                </a:solidFill>
              </a:rPr>
              <a:t>Stationary front</a:t>
            </a:r>
          </a:p>
        </p:txBody>
      </p:sp>
      <p:sp>
        <p:nvSpPr>
          <p:cNvPr id="20483" name="Text Placeholder 3"/>
          <p:cNvSpPr>
            <a:spLocks noGrp="1"/>
          </p:cNvSpPr>
          <p:nvPr>
            <p:ph type="body" sz="half" idx="2"/>
          </p:nvPr>
        </p:nvSpPr>
        <p:spPr/>
        <p:txBody>
          <a:bodyPr/>
          <a:lstStyle/>
          <a:p>
            <a:r>
              <a:rPr lang="en-US">
                <a:solidFill>
                  <a:schemeClr val="bg1"/>
                </a:solidFill>
              </a:rPr>
              <a:t> </a:t>
            </a:r>
          </a:p>
          <a:p>
            <a:r>
              <a:rPr lang="en-US" sz="2800" b="1">
                <a:solidFill>
                  <a:schemeClr val="bg1"/>
                </a:solidFill>
              </a:rPr>
              <a:t>When neither air masses displaces the other, their common “boundary” is a stationary front.</a:t>
            </a:r>
          </a:p>
        </p:txBody>
      </p:sp>
      <p:pic>
        <p:nvPicPr>
          <p:cNvPr id="20484" name="Picture 5" descr="C:\Users\Waqar Amjad\Downloads\download (5).jpg"/>
          <p:cNvPicPr>
            <a:picLocks noGrp="1" noChangeAspect="1" noChangeArrowheads="1"/>
          </p:cNvPicPr>
          <p:nvPr>
            <p:ph idx="1"/>
          </p:nvPr>
        </p:nvPicPr>
        <p:blipFill>
          <a:blip r:embed="rId3"/>
          <a:srcRect/>
          <a:stretch>
            <a:fillRect/>
          </a:stretch>
        </p:blipFill>
        <p:spPr>
          <a:xfrm>
            <a:off x="3786188" y="1643063"/>
            <a:ext cx="4500562" cy="3071812"/>
          </a:xfrm>
          <a:noFill/>
        </p:spPr>
      </p:pic>
    </p:spTree>
  </p:cSld>
  <p:clrMapOvr>
    <a:masterClrMapping/>
  </p:clrMapOvr>
  <p:transition>
    <p:pull dir="d"/>
    <p:sndAc>
      <p:stSnd>
        <p:snd r:embed="rId2" name="chimes.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3"/>
          <p:cNvSpPr>
            <a:spLocks noGrp="1"/>
          </p:cNvSpPr>
          <p:nvPr>
            <p:ph type="body" sz="half" idx="2"/>
          </p:nvPr>
        </p:nvSpPr>
        <p:spPr/>
        <p:txBody>
          <a:bodyPr/>
          <a:lstStyle/>
          <a:p>
            <a:r>
              <a:rPr lang="en-US"/>
              <a:t> </a:t>
            </a:r>
            <a:r>
              <a:rPr lang="en-US" sz="2800" b="1">
                <a:solidFill>
                  <a:schemeClr val="bg1"/>
                </a:solidFill>
              </a:rPr>
              <a:t>Symbol:</a:t>
            </a:r>
          </a:p>
          <a:p>
            <a:endParaRPr lang="en-US" sz="2800">
              <a:solidFill>
                <a:schemeClr val="bg1"/>
              </a:solidFill>
            </a:endParaRPr>
          </a:p>
          <a:p>
            <a:r>
              <a:rPr lang="en-US" sz="2800" b="1">
                <a:solidFill>
                  <a:schemeClr val="bg1"/>
                </a:solidFill>
              </a:rPr>
              <a:t>Marked by alternating blue lines &amp; blue triangles ) and red lines &amp; red semi-circles </a:t>
            </a:r>
          </a:p>
        </p:txBody>
      </p:sp>
      <p:pic>
        <p:nvPicPr>
          <p:cNvPr id="21507" name="Content Placeholder 4" descr="stat_front2"/>
          <p:cNvPicPr>
            <a:picLocks noGrp="1" noChangeAspect="1" noChangeArrowheads="1"/>
          </p:cNvPicPr>
          <p:nvPr>
            <p:ph idx="1"/>
          </p:nvPr>
        </p:nvPicPr>
        <p:blipFill>
          <a:blip r:embed="rId3"/>
          <a:srcRect/>
          <a:stretch>
            <a:fillRect/>
          </a:stretch>
        </p:blipFill>
        <p:spPr>
          <a:xfrm>
            <a:off x="3786188" y="2817813"/>
            <a:ext cx="4071937" cy="1539875"/>
          </a:xfrm>
          <a:noFill/>
        </p:spPr>
      </p:pic>
    </p:spTree>
  </p:cSld>
  <p:clrMapOvr>
    <a:masterClrMapping/>
  </p:clrMapOvr>
  <p:transition>
    <p:cut/>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pPr>
              <a:buFontTx/>
              <a:buNone/>
            </a:pPr>
            <a:r>
              <a:rPr lang="en-US"/>
              <a:t>                            </a:t>
            </a:r>
          </a:p>
          <a:p>
            <a:pPr>
              <a:buFontTx/>
              <a:buNone/>
            </a:pPr>
            <a:endParaRPr lang="en-US"/>
          </a:p>
          <a:p>
            <a:pPr>
              <a:buFontTx/>
              <a:buNone/>
            </a:pPr>
            <a:r>
              <a:rPr lang="en-US" sz="4800"/>
              <a:t>               </a:t>
            </a:r>
            <a:r>
              <a:rPr lang="en-US" sz="4800" b="1">
                <a:solidFill>
                  <a:schemeClr val="bg1"/>
                </a:solidFill>
              </a:rPr>
              <a:t>Air masses</a:t>
            </a:r>
          </a:p>
        </p:txBody>
      </p:sp>
    </p:spTree>
  </p:cSld>
  <p:clrMapOvr>
    <a:masterClrMapping/>
  </p:clrMapOvr>
  <p:transition>
    <p:wipe dir="d"/>
    <p:sndAc>
      <p:stSnd>
        <p:snd r:embed="rId2" name="chimes.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2800">
                <a:solidFill>
                  <a:schemeClr val="bg1"/>
                </a:solidFill>
              </a:rPr>
              <a:t>Occluded front</a:t>
            </a:r>
          </a:p>
        </p:txBody>
      </p:sp>
      <p:sp>
        <p:nvSpPr>
          <p:cNvPr id="22531" name="Text Placeholder 3"/>
          <p:cNvSpPr>
            <a:spLocks noGrp="1"/>
          </p:cNvSpPr>
          <p:nvPr>
            <p:ph type="body" sz="half" idx="2"/>
          </p:nvPr>
        </p:nvSpPr>
        <p:spPr/>
        <p:txBody>
          <a:bodyPr/>
          <a:lstStyle/>
          <a:p>
            <a:r>
              <a:rPr lang="en-US"/>
              <a:t> </a:t>
            </a:r>
          </a:p>
          <a:p>
            <a:r>
              <a:rPr lang="en-US" sz="3200" b="1">
                <a:solidFill>
                  <a:schemeClr val="bg1"/>
                </a:solidFill>
              </a:rPr>
              <a:t>When a cold front overtakes a warm front, an occluded front is formed.</a:t>
            </a:r>
          </a:p>
        </p:txBody>
      </p:sp>
      <p:pic>
        <p:nvPicPr>
          <p:cNvPr id="22532" name="Picture 5" descr="C:\Users\Waqar Amjad\Downloads\image_preview.png"/>
          <p:cNvPicPr>
            <a:picLocks noGrp="1" noChangeAspect="1" noChangeArrowheads="1"/>
          </p:cNvPicPr>
          <p:nvPr>
            <p:ph idx="1"/>
          </p:nvPr>
        </p:nvPicPr>
        <p:blipFill>
          <a:blip r:embed="rId3"/>
          <a:srcRect/>
          <a:stretch>
            <a:fillRect/>
          </a:stretch>
        </p:blipFill>
        <p:spPr>
          <a:xfrm>
            <a:off x="4225925" y="1293813"/>
            <a:ext cx="3810000" cy="3810000"/>
          </a:xfrm>
          <a:noFill/>
        </p:spPr>
      </p:pic>
    </p:spTree>
  </p:cSld>
  <p:clrMapOvr>
    <a:masterClrMapping/>
  </p:clrMapOvr>
  <p:transition>
    <p:wipe dir="d"/>
    <p:sndAc>
      <p:stSnd>
        <p:snd r:embed="rId2" name="chimes.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2800">
                <a:solidFill>
                  <a:schemeClr val="bg1"/>
                </a:solidFill>
              </a:rPr>
              <a:t>Symbol:</a:t>
            </a:r>
          </a:p>
        </p:txBody>
      </p:sp>
      <p:sp>
        <p:nvSpPr>
          <p:cNvPr id="23555" name="Text Placeholder 3"/>
          <p:cNvSpPr>
            <a:spLocks noGrp="1"/>
          </p:cNvSpPr>
          <p:nvPr>
            <p:ph type="body" sz="half" idx="2"/>
          </p:nvPr>
        </p:nvSpPr>
        <p:spPr/>
        <p:txBody>
          <a:bodyPr/>
          <a:lstStyle/>
          <a:p>
            <a:endParaRPr lang="en-US" sz="2800">
              <a:solidFill>
                <a:schemeClr val="bg1"/>
              </a:solidFill>
            </a:endParaRPr>
          </a:p>
          <a:p>
            <a:r>
              <a:rPr lang="en-US" sz="2800" b="1">
                <a:solidFill>
                  <a:schemeClr val="bg1"/>
                </a:solidFill>
              </a:rPr>
              <a:t>Marked by a purple line with alternating purple triangles and purple semi-circles, all pointing in the direction of the frontal movement. </a:t>
            </a:r>
          </a:p>
          <a:p>
            <a:endParaRPr lang="en-US"/>
          </a:p>
        </p:txBody>
      </p:sp>
      <p:pic>
        <p:nvPicPr>
          <p:cNvPr id="23556" name="Content Placeholder 4" descr="occluded_front"/>
          <p:cNvPicPr>
            <a:picLocks noGrp="1" noChangeAspect="1" noChangeArrowheads="1"/>
          </p:cNvPicPr>
          <p:nvPr>
            <p:ph idx="1"/>
          </p:nvPr>
        </p:nvPicPr>
        <p:blipFill>
          <a:blip r:embed="rId3"/>
          <a:srcRect/>
          <a:stretch>
            <a:fillRect/>
          </a:stretch>
        </p:blipFill>
        <p:spPr>
          <a:xfrm>
            <a:off x="4214813" y="2684463"/>
            <a:ext cx="3929062" cy="1958975"/>
          </a:xfrm>
          <a:noFill/>
        </p:spPr>
      </p:pic>
    </p:spTree>
  </p:cSld>
  <p:clrMapOvr>
    <a:masterClrMapping/>
  </p:clrMapOvr>
  <p:transition>
    <p:wedge/>
    <p:sndAc>
      <p:stSnd>
        <p:snd r:embed="rId2" name="chimes.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solidFill>
                  <a:schemeClr val="bg1"/>
                </a:solidFill>
              </a:rPr>
              <a:t>Frontal zone</a:t>
            </a:r>
          </a:p>
        </p:txBody>
      </p:sp>
      <p:sp>
        <p:nvSpPr>
          <p:cNvPr id="24579" name="Content Placeholder 2"/>
          <p:cNvSpPr>
            <a:spLocks noGrp="1"/>
          </p:cNvSpPr>
          <p:nvPr>
            <p:ph idx="1"/>
          </p:nvPr>
        </p:nvSpPr>
        <p:spPr/>
        <p:txBody>
          <a:bodyPr/>
          <a:lstStyle/>
          <a:p>
            <a:pPr>
              <a:buFontTx/>
              <a:buNone/>
            </a:pPr>
            <a:endParaRPr lang="en-US" b="1">
              <a:solidFill>
                <a:schemeClr val="bg1"/>
              </a:solidFill>
            </a:endParaRPr>
          </a:p>
          <a:p>
            <a:pPr>
              <a:buFontTx/>
              <a:buNone/>
            </a:pPr>
            <a:r>
              <a:rPr lang="en-US" b="1">
                <a:solidFill>
                  <a:schemeClr val="bg1"/>
                </a:solidFill>
              </a:rPr>
              <a:t>‘’The areas where air masses having different characteristics are collided with one another are said to be as frontal zones.’’</a:t>
            </a:r>
          </a:p>
          <a:p>
            <a:pPr>
              <a:buFontTx/>
              <a:buNone/>
            </a:pPr>
            <a:endParaRPr lang="en-US"/>
          </a:p>
        </p:txBody>
      </p:sp>
    </p:spTree>
  </p:cSld>
  <p:clrMapOvr>
    <a:masterClrMapping/>
  </p:clrMapOvr>
  <p:transition>
    <p:cover dir="u"/>
    <p:sndAc>
      <p:stSnd>
        <p:snd r:embed="rId2" name="chimes.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solidFill>
                  <a:schemeClr val="bg1"/>
                </a:solidFill>
              </a:rPr>
              <a:t>Important frontal zones</a:t>
            </a:r>
          </a:p>
        </p:txBody>
      </p:sp>
      <p:sp>
        <p:nvSpPr>
          <p:cNvPr id="25603" name="Content Placeholder 2"/>
          <p:cNvSpPr>
            <a:spLocks noGrp="1"/>
          </p:cNvSpPr>
          <p:nvPr>
            <p:ph idx="1"/>
          </p:nvPr>
        </p:nvSpPr>
        <p:spPr/>
        <p:txBody>
          <a:bodyPr/>
          <a:lstStyle/>
          <a:p>
            <a:endParaRPr lang="en-US"/>
          </a:p>
          <a:p>
            <a:pPr>
              <a:buFontTx/>
              <a:buAutoNum type="romanLcPeriod"/>
            </a:pPr>
            <a:r>
              <a:rPr lang="en-US" b="1">
                <a:solidFill>
                  <a:schemeClr val="bg1"/>
                </a:solidFill>
              </a:rPr>
              <a:t>Arctic and Antarctic frontal zones</a:t>
            </a:r>
          </a:p>
          <a:p>
            <a:pPr>
              <a:buFontTx/>
              <a:buAutoNum type="romanLcPeriod"/>
            </a:pPr>
            <a:r>
              <a:rPr lang="en-US" b="1">
                <a:solidFill>
                  <a:schemeClr val="bg1"/>
                </a:solidFill>
              </a:rPr>
              <a:t>Polar frontal zones</a:t>
            </a:r>
          </a:p>
          <a:p>
            <a:pPr>
              <a:buFontTx/>
              <a:buAutoNum type="romanLcPeriod"/>
            </a:pPr>
            <a:r>
              <a:rPr lang="en-US" b="1">
                <a:solidFill>
                  <a:schemeClr val="bg1"/>
                </a:solidFill>
              </a:rPr>
              <a:t>Mediterranean frontal zones</a:t>
            </a:r>
          </a:p>
        </p:txBody>
      </p:sp>
    </p:spTree>
  </p:cSld>
  <p:clrMapOvr>
    <a:masterClrMapping/>
  </p:clrMapOvr>
  <p:transition>
    <p:newsflash/>
    <p:sndAc>
      <p:stSnd>
        <p:snd r:embed="rId2" name="chimes.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solidFill>
                  <a:schemeClr val="bg1"/>
                </a:solidFill>
              </a:rPr>
              <a:t>Arctic and Antarctic</a:t>
            </a:r>
          </a:p>
        </p:txBody>
      </p:sp>
      <p:sp>
        <p:nvSpPr>
          <p:cNvPr id="26627" name="Content Placeholder 2"/>
          <p:cNvSpPr>
            <a:spLocks noGrp="1"/>
          </p:cNvSpPr>
          <p:nvPr>
            <p:ph idx="1"/>
          </p:nvPr>
        </p:nvSpPr>
        <p:spPr>
          <a:xfrm>
            <a:off x="357188" y="1500188"/>
            <a:ext cx="8229600" cy="4525962"/>
          </a:xfrm>
        </p:spPr>
        <p:txBody>
          <a:bodyPr/>
          <a:lstStyle/>
          <a:p>
            <a:pPr>
              <a:buFontTx/>
              <a:buNone/>
            </a:pPr>
            <a:endParaRPr lang="en-US"/>
          </a:p>
          <a:p>
            <a:pPr>
              <a:buFont typeface="Courier New" pitchFamily="49" charset="0"/>
              <a:buChar char="o"/>
            </a:pPr>
            <a:r>
              <a:rPr lang="en-US">
                <a:solidFill>
                  <a:schemeClr val="bg1"/>
                </a:solidFill>
              </a:rPr>
              <a:t> Arctic and Antarctic air masses collide with polar maritime air masses.</a:t>
            </a:r>
          </a:p>
          <a:p>
            <a:pPr>
              <a:buFont typeface="Courier New" pitchFamily="49" charset="0"/>
              <a:buChar char="o"/>
            </a:pPr>
            <a:r>
              <a:rPr lang="en-US">
                <a:solidFill>
                  <a:schemeClr val="bg1"/>
                </a:solidFill>
              </a:rPr>
              <a:t> Frontal zones lie over Central Alaska, Northern Canada, Greenland, and Antarctica.</a:t>
            </a:r>
          </a:p>
        </p:txBody>
      </p:sp>
    </p:spTree>
  </p:cSld>
  <p:clrMapOvr>
    <a:masterClrMapping/>
  </p:clrMapOvr>
  <p:transition>
    <p:wipe dir="d"/>
    <p:sndAc>
      <p:stSnd>
        <p:snd r:embed="rId2" name="chimes.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solidFill>
                  <a:schemeClr val="bg1"/>
                </a:solidFill>
              </a:rPr>
              <a:t>Polar frontal zone</a:t>
            </a:r>
          </a:p>
        </p:txBody>
      </p:sp>
      <p:sp>
        <p:nvSpPr>
          <p:cNvPr id="27651" name="Content Placeholder 2"/>
          <p:cNvSpPr>
            <a:spLocks noGrp="1"/>
          </p:cNvSpPr>
          <p:nvPr>
            <p:ph idx="1"/>
          </p:nvPr>
        </p:nvSpPr>
        <p:spPr/>
        <p:txBody>
          <a:bodyPr/>
          <a:lstStyle/>
          <a:p>
            <a:endParaRPr lang="en-US"/>
          </a:p>
          <a:p>
            <a:pPr>
              <a:buFont typeface="Courier New" pitchFamily="49" charset="0"/>
              <a:buChar char="o"/>
            </a:pPr>
            <a:r>
              <a:rPr lang="en-US">
                <a:solidFill>
                  <a:schemeClr val="bg1"/>
                </a:solidFill>
              </a:rPr>
              <a:t> Cool air masses of sub polar area are collided with cold air masses of polar areas.</a:t>
            </a:r>
          </a:p>
          <a:p>
            <a:pPr>
              <a:buFontTx/>
              <a:buNone/>
            </a:pPr>
            <a:endParaRPr lang="en-US">
              <a:solidFill>
                <a:schemeClr val="bg1"/>
              </a:solidFill>
            </a:endParaRPr>
          </a:p>
          <a:p>
            <a:pPr>
              <a:buFont typeface="Courier New" pitchFamily="49" charset="0"/>
              <a:buChar char="o"/>
            </a:pPr>
            <a:r>
              <a:rPr lang="en-US">
                <a:solidFill>
                  <a:schemeClr val="bg1"/>
                </a:solidFill>
              </a:rPr>
              <a:t> Frontal zones lie Central north America, Southern Greenland and Siberia.</a:t>
            </a:r>
          </a:p>
        </p:txBody>
      </p:sp>
    </p:spTree>
  </p:cSld>
  <p:clrMapOvr>
    <a:masterClrMapping/>
  </p:clrMapOvr>
  <p:transition>
    <p:wipe dir="d"/>
    <p:sndAc>
      <p:stSnd>
        <p:snd r:embed="rId2" name="chimes.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descr="D:\Downloads\mehndi designs\download (3).jpg"/>
          <p:cNvPicPr>
            <a:picLocks noGrp="1"/>
          </p:cNvPicPr>
          <p:nvPr>
            <p:ph idx="1"/>
          </p:nvPr>
        </p:nvPicPr>
        <p:blipFill>
          <a:blip r:embed="rId3"/>
          <a:srcRect/>
          <a:stretch>
            <a:fillRect/>
          </a:stretch>
        </p:blipFill>
        <p:spPr>
          <a:xfrm>
            <a:off x="1643063" y="1357313"/>
            <a:ext cx="5572125" cy="4071937"/>
          </a:xfrm>
        </p:spPr>
      </p:pic>
    </p:spTree>
  </p:cSld>
  <p:clrMapOvr>
    <a:masterClrMapping/>
  </p:clrMapOvr>
  <p:transition>
    <p:wedge/>
    <p:sndAc>
      <p:stSnd>
        <p:snd r:embed="rId2" name="chimes.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solidFill>
                  <a:schemeClr val="bg1"/>
                </a:solidFill>
              </a:rPr>
              <a:t>Mediterranean frontal zone</a:t>
            </a:r>
          </a:p>
        </p:txBody>
      </p:sp>
      <p:sp>
        <p:nvSpPr>
          <p:cNvPr id="29699" name="Content Placeholder 2"/>
          <p:cNvSpPr>
            <a:spLocks noGrp="1"/>
          </p:cNvSpPr>
          <p:nvPr>
            <p:ph idx="1"/>
          </p:nvPr>
        </p:nvSpPr>
        <p:spPr/>
        <p:txBody>
          <a:bodyPr/>
          <a:lstStyle/>
          <a:p>
            <a:endParaRPr lang="en-US"/>
          </a:p>
          <a:p>
            <a:pPr>
              <a:buFont typeface="Courier New" pitchFamily="49" charset="0"/>
              <a:buChar char="o"/>
            </a:pPr>
            <a:r>
              <a:rPr lang="en-US">
                <a:solidFill>
                  <a:schemeClr val="bg1"/>
                </a:solidFill>
              </a:rPr>
              <a:t> Cool air masses of Europe collide with hot dry air masses of Africa.</a:t>
            </a:r>
          </a:p>
          <a:p>
            <a:pPr>
              <a:buFont typeface="Courier New" pitchFamily="49" charset="0"/>
              <a:buChar char="o"/>
            </a:pPr>
            <a:endParaRPr lang="en-US">
              <a:solidFill>
                <a:schemeClr val="bg1"/>
              </a:solidFill>
            </a:endParaRPr>
          </a:p>
          <a:p>
            <a:pPr>
              <a:buFont typeface="Courier New" pitchFamily="49" charset="0"/>
              <a:buChar char="o"/>
            </a:pPr>
            <a:r>
              <a:rPr lang="en-US">
                <a:solidFill>
                  <a:schemeClr val="bg1"/>
                </a:solidFill>
              </a:rPr>
              <a:t> Frontal zones lie over Mediterranean sea.</a:t>
            </a:r>
          </a:p>
        </p:txBody>
      </p:sp>
    </p:spTree>
  </p:cSld>
  <p:clrMapOvr>
    <a:masterClrMapping/>
  </p:clrMapOvr>
  <p:transition>
    <p:strips dir="ru"/>
    <p:sndAc>
      <p:stSnd>
        <p:snd r:embed="rId2" name="chimes.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solidFill>
                  <a:schemeClr val="bg1"/>
                </a:solidFill>
              </a:rPr>
              <a:t>Movement Of Fronts</a:t>
            </a:r>
          </a:p>
        </p:txBody>
      </p:sp>
      <p:sp>
        <p:nvSpPr>
          <p:cNvPr id="30723" name="Content Placeholder 4"/>
          <p:cNvSpPr>
            <a:spLocks noGrp="1"/>
          </p:cNvSpPr>
          <p:nvPr>
            <p:ph idx="1"/>
          </p:nvPr>
        </p:nvSpPr>
        <p:spPr/>
        <p:txBody>
          <a:bodyPr/>
          <a:lstStyle/>
          <a:p>
            <a:pPr algn="just"/>
            <a:r>
              <a:rPr lang="en-US">
                <a:solidFill>
                  <a:schemeClr val="bg1"/>
                </a:solidFill>
              </a:rPr>
              <a:t>Predicting the movement of fronts can be more complex than forecasting the baroclinic low.</a:t>
            </a:r>
          </a:p>
          <a:p>
            <a:pPr algn="just">
              <a:buFontTx/>
              <a:buNone/>
            </a:pPr>
            <a:endParaRPr lang="en-US">
              <a:solidFill>
                <a:schemeClr val="bg1"/>
              </a:solidFill>
            </a:endParaRPr>
          </a:p>
          <a:p>
            <a:pPr algn="just"/>
            <a:r>
              <a:rPr lang="en-US">
                <a:solidFill>
                  <a:schemeClr val="bg1"/>
                </a:solidFill>
              </a:rPr>
              <a:t> Fronts may extend for hundreds of miles and not all portions of the front will move at the same speed. </a:t>
            </a:r>
          </a:p>
        </p:txBody>
      </p:sp>
    </p:spTree>
  </p:cSld>
  <p:clrMapOvr>
    <a:masterClrMapping/>
  </p:clrMapOvr>
  <p:transition>
    <p:cover/>
    <p:sndAc>
      <p:stSnd>
        <p:snd r:embed="rId2" name="chimes.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solidFill>
                  <a:schemeClr val="bg1"/>
                </a:solidFill>
              </a:rPr>
              <a:t>Movements of Fronts</a:t>
            </a:r>
          </a:p>
        </p:txBody>
      </p:sp>
      <p:pic>
        <p:nvPicPr>
          <p:cNvPr id="31747" name="Picture 2" descr="F:\FIG09_009.jpg"/>
          <p:cNvPicPr>
            <a:picLocks noGrp="1" noChangeAspect="1" noChangeArrowheads="1"/>
          </p:cNvPicPr>
          <p:nvPr>
            <p:ph sz="half" idx="1"/>
          </p:nvPr>
        </p:nvPicPr>
        <p:blipFill>
          <a:blip r:embed="rId3"/>
          <a:srcRect/>
          <a:stretch>
            <a:fillRect/>
          </a:stretch>
        </p:blipFill>
        <p:spPr>
          <a:xfrm>
            <a:off x="457200" y="1816100"/>
            <a:ext cx="4038600" cy="4094163"/>
          </a:xfrm>
        </p:spPr>
      </p:pic>
      <p:pic>
        <p:nvPicPr>
          <p:cNvPr id="31748" name="Picture 2" descr="F:\images.png"/>
          <p:cNvPicPr>
            <a:picLocks noGrp="1" noChangeAspect="1" noChangeArrowheads="1"/>
          </p:cNvPicPr>
          <p:nvPr>
            <p:ph sz="half" idx="2"/>
          </p:nvPr>
        </p:nvPicPr>
        <p:blipFill>
          <a:blip r:embed="rId4"/>
          <a:srcRect/>
          <a:stretch>
            <a:fillRect/>
          </a:stretch>
        </p:blipFill>
        <p:spPr>
          <a:xfrm>
            <a:off x="4953000" y="1828800"/>
            <a:ext cx="3733800" cy="1828800"/>
          </a:xfrm>
        </p:spPr>
      </p:pic>
      <p:pic>
        <p:nvPicPr>
          <p:cNvPr id="31749" name="Picture 3" descr="F:\download (2).jpg"/>
          <p:cNvPicPr>
            <a:picLocks noChangeAspect="1" noChangeArrowheads="1"/>
          </p:cNvPicPr>
          <p:nvPr/>
        </p:nvPicPr>
        <p:blipFill>
          <a:blip r:embed="rId5"/>
          <a:srcRect/>
          <a:stretch>
            <a:fillRect/>
          </a:stretch>
        </p:blipFill>
        <p:spPr bwMode="auto">
          <a:xfrm>
            <a:off x="4953000" y="3886200"/>
            <a:ext cx="3733800" cy="1800225"/>
          </a:xfrm>
          <a:prstGeom prst="rect">
            <a:avLst/>
          </a:prstGeom>
          <a:noFill/>
          <a:ln w="9525">
            <a:noFill/>
            <a:miter lim="800000"/>
            <a:headEnd/>
            <a:tailEnd/>
          </a:ln>
        </p:spPr>
      </p:pic>
    </p:spTree>
  </p:cSld>
  <p:clrMapOvr>
    <a:masterClrMapping/>
  </p:clrMapOvr>
  <p:transition>
    <p:fade thruBlk="1"/>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solidFill>
                  <a:schemeClr val="bg1"/>
                </a:solidFill>
              </a:rPr>
              <a:t>Definition of Air masses</a:t>
            </a:r>
          </a:p>
        </p:txBody>
      </p:sp>
      <p:sp>
        <p:nvSpPr>
          <p:cNvPr id="5123" name="Content Placeholder 2"/>
          <p:cNvSpPr>
            <a:spLocks noGrp="1"/>
          </p:cNvSpPr>
          <p:nvPr>
            <p:ph idx="1"/>
          </p:nvPr>
        </p:nvSpPr>
        <p:spPr/>
        <p:txBody>
          <a:bodyPr/>
          <a:lstStyle/>
          <a:p>
            <a:pPr>
              <a:buFont typeface="Courier New" pitchFamily="49" charset="0"/>
              <a:buChar char="o"/>
            </a:pPr>
            <a:endParaRPr lang="en-US" dirty="0"/>
          </a:p>
          <a:p>
            <a:pPr>
              <a:buFont typeface="Courier New" pitchFamily="49" charset="0"/>
              <a:buChar char="o"/>
            </a:pPr>
            <a:r>
              <a:rPr lang="en-US" b="1" dirty="0">
                <a:solidFill>
                  <a:schemeClr val="bg1"/>
                </a:solidFill>
              </a:rPr>
              <a:t>A very large parcel of air, that possesses relatively uniform qualities of temperature, density an humidity in the horizontal dimension.</a:t>
            </a:r>
          </a:p>
        </p:txBody>
      </p:sp>
    </p:spTree>
  </p:cSld>
  <p:clrMapOvr>
    <a:masterClrMapping/>
  </p:clrMapOvr>
  <p:transition>
    <p:wedge/>
    <p:sndAc>
      <p:stSnd>
        <p:snd r:embed="rId2" name="chimes.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solidFill>
                  <a:schemeClr val="bg1"/>
                </a:solidFill>
              </a:rPr>
              <a:t>Methods Of Frontal Movements</a:t>
            </a:r>
          </a:p>
        </p:txBody>
      </p:sp>
      <p:sp>
        <p:nvSpPr>
          <p:cNvPr id="32771" name="Content Placeholder 2"/>
          <p:cNvSpPr>
            <a:spLocks noGrp="1"/>
          </p:cNvSpPr>
          <p:nvPr>
            <p:ph idx="1"/>
          </p:nvPr>
        </p:nvSpPr>
        <p:spPr/>
        <p:txBody>
          <a:bodyPr/>
          <a:lstStyle/>
          <a:p>
            <a:r>
              <a:rPr lang="en-US">
                <a:solidFill>
                  <a:schemeClr val="bg1"/>
                </a:solidFill>
              </a:rPr>
              <a:t>There are two types of frontal movements.</a:t>
            </a:r>
          </a:p>
          <a:p>
            <a:pPr>
              <a:buFontTx/>
              <a:buAutoNum type="arabicPeriod"/>
            </a:pPr>
            <a:endParaRPr lang="en-US">
              <a:solidFill>
                <a:schemeClr val="bg1"/>
              </a:solidFill>
            </a:endParaRPr>
          </a:p>
          <a:p>
            <a:pPr algn="ctr">
              <a:buFont typeface="Arial" charset="0"/>
              <a:buAutoNum type="arabicPeriod"/>
            </a:pPr>
            <a:r>
              <a:rPr lang="en-US">
                <a:solidFill>
                  <a:schemeClr val="bg1"/>
                </a:solidFill>
              </a:rPr>
              <a:t>Continuity/Extrapolation</a:t>
            </a:r>
          </a:p>
          <a:p>
            <a:pPr algn="ctr">
              <a:buFont typeface="Arial" charset="0"/>
              <a:buAutoNum type="arabicPeriod"/>
            </a:pPr>
            <a:r>
              <a:rPr lang="en-US">
                <a:solidFill>
                  <a:schemeClr val="bg1"/>
                </a:solidFill>
              </a:rPr>
              <a:t>Persistence</a:t>
            </a:r>
          </a:p>
        </p:txBody>
      </p:sp>
    </p:spTree>
  </p:cSld>
  <p:clrMapOvr>
    <a:masterClrMapping/>
  </p:clrMapOvr>
  <p:transition>
    <p:wipe dir="d"/>
    <p:sndAc>
      <p:stSnd>
        <p:snd r:embed="rId2" name="chimes.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solidFill>
                  <a:schemeClr val="bg1"/>
                </a:solidFill>
              </a:rPr>
              <a:t>Method of Movements of Fronts</a:t>
            </a:r>
          </a:p>
        </p:txBody>
      </p:sp>
      <p:sp>
        <p:nvSpPr>
          <p:cNvPr id="3" name="Content Placeholder 2"/>
          <p:cNvSpPr>
            <a:spLocks noGrp="1"/>
          </p:cNvSpPr>
          <p:nvPr>
            <p:ph idx="1"/>
          </p:nvPr>
        </p:nvSpPr>
        <p:spPr/>
        <p:txBody>
          <a:bodyPr>
            <a:normAutofit fontScale="92500"/>
          </a:bodyPr>
          <a:lstStyle/>
          <a:p>
            <a:pPr>
              <a:defRPr/>
            </a:pPr>
            <a:r>
              <a:rPr lang="en-US" dirty="0">
                <a:solidFill>
                  <a:schemeClr val="bg1"/>
                </a:solidFill>
              </a:rPr>
              <a:t>Continuity/Extrapolation:</a:t>
            </a:r>
          </a:p>
          <a:p>
            <a:pPr>
              <a:buFontTx/>
              <a:buNone/>
              <a:defRPr/>
            </a:pPr>
            <a:r>
              <a:rPr lang="en-US" dirty="0">
                <a:solidFill>
                  <a:schemeClr val="bg1"/>
                </a:solidFill>
              </a:rPr>
              <a:t>Its  predicts a trend based on the entire history</a:t>
            </a:r>
          </a:p>
          <a:p>
            <a:pPr>
              <a:buFontTx/>
              <a:buNone/>
              <a:defRPr/>
            </a:pPr>
            <a:r>
              <a:rPr lang="en-US" dirty="0">
                <a:solidFill>
                  <a:schemeClr val="bg1"/>
                </a:solidFill>
              </a:rPr>
              <a:t>of past movements of the front</a:t>
            </a:r>
          </a:p>
          <a:p>
            <a:pPr>
              <a:defRPr/>
            </a:pPr>
            <a:r>
              <a:rPr lang="en-US" dirty="0">
                <a:solidFill>
                  <a:schemeClr val="bg1"/>
                </a:solidFill>
              </a:rPr>
              <a:t>Persistence:</a:t>
            </a:r>
          </a:p>
          <a:p>
            <a:pPr algn="just">
              <a:buFontTx/>
              <a:buNone/>
              <a:defRPr/>
            </a:pPr>
            <a:r>
              <a:rPr lang="en-US" dirty="0">
                <a:solidFill>
                  <a:schemeClr val="bg1"/>
                </a:solidFill>
              </a:rPr>
              <a:t>Its similar to Extrapolation but is less reliable</a:t>
            </a:r>
          </a:p>
          <a:p>
            <a:pPr algn="just">
              <a:buFontTx/>
              <a:buNone/>
              <a:defRPr/>
            </a:pPr>
            <a:r>
              <a:rPr lang="en-US" dirty="0">
                <a:solidFill>
                  <a:schemeClr val="bg1"/>
                </a:solidFill>
              </a:rPr>
              <a:t>because it only looks at the front's activity in the</a:t>
            </a:r>
          </a:p>
          <a:p>
            <a:pPr algn="just">
              <a:buFontTx/>
              <a:buNone/>
              <a:defRPr/>
            </a:pPr>
            <a:r>
              <a:rPr lang="en-US" dirty="0">
                <a:solidFill>
                  <a:schemeClr val="bg1"/>
                </a:solidFill>
              </a:rPr>
              <a:t>last two-three hours, rather than the entire</a:t>
            </a:r>
          </a:p>
          <a:p>
            <a:pPr algn="just">
              <a:buFontTx/>
              <a:buNone/>
              <a:defRPr/>
            </a:pPr>
            <a:r>
              <a:rPr lang="en-US" dirty="0">
                <a:solidFill>
                  <a:schemeClr val="bg1"/>
                </a:solidFill>
              </a:rPr>
              <a:t>history. </a:t>
            </a:r>
          </a:p>
        </p:txBody>
      </p:sp>
    </p:spTree>
  </p:cSld>
  <p:clrMapOvr>
    <a:masterClrMapping/>
  </p:clrMapOvr>
  <p:transition>
    <p:wedge/>
    <p:sndAc>
      <p:stSnd>
        <p:snd r:embed="rId2" name="chimes.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solidFill>
                  <a:schemeClr val="bg1"/>
                </a:solidFill>
              </a:rPr>
              <a:t>Specific Fronts Movements</a:t>
            </a:r>
            <a:br>
              <a:rPr lang="en-US">
                <a:solidFill>
                  <a:schemeClr val="bg1"/>
                </a:solidFill>
              </a:rPr>
            </a:br>
            <a:endParaRPr lang="en-US">
              <a:solidFill>
                <a:schemeClr val="bg1"/>
              </a:solidFill>
            </a:endParaRPr>
          </a:p>
        </p:txBody>
      </p:sp>
      <p:sp>
        <p:nvSpPr>
          <p:cNvPr id="34819" name="Text Placeholder 3"/>
          <p:cNvSpPr>
            <a:spLocks noGrp="1"/>
          </p:cNvSpPr>
          <p:nvPr>
            <p:ph type="body" sz="half" idx="2"/>
          </p:nvPr>
        </p:nvSpPr>
        <p:spPr/>
        <p:txBody>
          <a:bodyPr/>
          <a:lstStyle/>
          <a:p>
            <a:pPr>
              <a:buFont typeface="Courier New" pitchFamily="49" charset="0"/>
              <a:buChar char="o"/>
            </a:pPr>
            <a:r>
              <a:rPr lang="en-US" sz="2800">
                <a:solidFill>
                  <a:schemeClr val="bg1"/>
                </a:solidFill>
              </a:rPr>
              <a:t> </a:t>
            </a:r>
            <a:r>
              <a:rPr lang="en-US" sz="2800"/>
              <a:t> </a:t>
            </a:r>
            <a:r>
              <a:rPr lang="en-US" sz="2800">
                <a:solidFill>
                  <a:schemeClr val="bg1"/>
                </a:solidFill>
              </a:rPr>
              <a:t>Warm fronts most often extend from the northeast through southeast .</a:t>
            </a:r>
          </a:p>
          <a:p>
            <a:pPr>
              <a:buFont typeface="Courier New" pitchFamily="49" charset="0"/>
              <a:buChar char="o"/>
            </a:pPr>
            <a:r>
              <a:rPr lang="en-US" sz="2800">
                <a:solidFill>
                  <a:schemeClr val="bg1"/>
                </a:solidFill>
              </a:rPr>
              <a:t> They generally move toward the northeast at an average speed of 10 knots. </a:t>
            </a:r>
          </a:p>
          <a:p>
            <a:endParaRPr lang="en-US" sz="2800"/>
          </a:p>
          <a:p>
            <a:endParaRPr lang="en-US"/>
          </a:p>
        </p:txBody>
      </p:sp>
      <p:pic>
        <p:nvPicPr>
          <p:cNvPr id="34820" name="Picture 2"/>
          <p:cNvPicPr>
            <a:picLocks noGrp="1" noChangeAspect="1" noChangeArrowheads="1"/>
          </p:cNvPicPr>
          <p:nvPr>
            <p:ph idx="1"/>
          </p:nvPr>
        </p:nvPicPr>
        <p:blipFill>
          <a:blip r:embed="rId3"/>
          <a:srcRect/>
          <a:stretch>
            <a:fillRect/>
          </a:stretch>
        </p:blipFill>
        <p:spPr>
          <a:xfrm>
            <a:off x="4286250" y="1214438"/>
            <a:ext cx="4143375" cy="3571875"/>
          </a:xfrm>
          <a:noFill/>
        </p:spPr>
      </p:pic>
    </p:spTree>
  </p:cSld>
  <p:clrMapOvr>
    <a:masterClrMapping/>
  </p:clrMapOvr>
  <p:transition>
    <p:fade thruBlk="1"/>
    <p:sndAc>
      <p:stSnd>
        <p:snd r:embed="rId2" name="chimes.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0"/>
            <a:ext cx="3008313" cy="1071563"/>
          </a:xfrm>
        </p:spPr>
        <p:txBody>
          <a:bodyPr/>
          <a:lstStyle/>
          <a:p>
            <a:r>
              <a:rPr lang="en-US">
                <a:solidFill>
                  <a:schemeClr val="bg1"/>
                </a:solidFill>
              </a:rPr>
              <a:t>Specific Fronts Movements</a:t>
            </a:r>
          </a:p>
        </p:txBody>
      </p:sp>
      <p:sp>
        <p:nvSpPr>
          <p:cNvPr id="35843" name="Text Placeholder 3"/>
          <p:cNvSpPr>
            <a:spLocks noGrp="1"/>
          </p:cNvSpPr>
          <p:nvPr>
            <p:ph type="body" sz="half" idx="2"/>
          </p:nvPr>
        </p:nvSpPr>
        <p:spPr>
          <a:xfrm>
            <a:off x="457200" y="1071563"/>
            <a:ext cx="3008313" cy="5054600"/>
          </a:xfrm>
        </p:spPr>
        <p:txBody>
          <a:bodyPr/>
          <a:lstStyle/>
          <a:p>
            <a:pPr>
              <a:buFont typeface="Courier New" pitchFamily="49" charset="0"/>
              <a:buChar char="o"/>
            </a:pPr>
            <a:r>
              <a:rPr lang="en-US" sz="2800">
                <a:solidFill>
                  <a:schemeClr val="bg1"/>
                </a:solidFill>
              </a:rPr>
              <a:t> Cold fronts most often extend from the southwest  but may extend from the west or northwest quadrant. </a:t>
            </a:r>
          </a:p>
          <a:p>
            <a:pPr>
              <a:buFont typeface="Courier New" pitchFamily="49" charset="0"/>
              <a:buChar char="o"/>
            </a:pPr>
            <a:r>
              <a:rPr lang="en-US" sz="2800">
                <a:solidFill>
                  <a:schemeClr val="bg1"/>
                </a:solidFill>
              </a:rPr>
              <a:t> They generally move toward the southeast. </a:t>
            </a:r>
          </a:p>
          <a:p>
            <a:endParaRPr lang="en-US" sz="2800">
              <a:solidFill>
                <a:schemeClr val="bg1"/>
              </a:solidFill>
            </a:endParaRPr>
          </a:p>
        </p:txBody>
      </p:sp>
      <p:pic>
        <p:nvPicPr>
          <p:cNvPr id="35844" name="Picture 2"/>
          <p:cNvPicPr>
            <a:picLocks noGrp="1" noChangeAspect="1" noChangeArrowheads="1"/>
          </p:cNvPicPr>
          <p:nvPr>
            <p:ph idx="1"/>
          </p:nvPr>
        </p:nvPicPr>
        <p:blipFill>
          <a:blip r:embed="rId3"/>
          <a:srcRect/>
          <a:stretch>
            <a:fillRect/>
          </a:stretch>
        </p:blipFill>
        <p:spPr>
          <a:xfrm>
            <a:off x="4357688" y="1571625"/>
            <a:ext cx="4000500" cy="2928938"/>
          </a:xfrm>
          <a:noFill/>
        </p:spPr>
      </p:pic>
    </p:spTree>
  </p:cSld>
  <p:clrMapOvr>
    <a:masterClrMapping/>
  </p:clrMapOvr>
  <p:transition>
    <p:wipe dir="d"/>
    <p:sndAc>
      <p:stSnd>
        <p:snd r:embed="rId2" name="chimes.wav"/>
      </p:st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0"/>
            <a:ext cx="3008313" cy="785813"/>
          </a:xfrm>
        </p:spPr>
        <p:txBody>
          <a:bodyPr/>
          <a:lstStyle/>
          <a:p>
            <a:r>
              <a:rPr lang="en-US" sz="2400">
                <a:solidFill>
                  <a:schemeClr val="bg1"/>
                </a:solidFill>
              </a:rPr>
              <a:t>Occluded front</a:t>
            </a:r>
          </a:p>
        </p:txBody>
      </p:sp>
      <p:sp>
        <p:nvSpPr>
          <p:cNvPr id="36867" name="Text Placeholder 3"/>
          <p:cNvSpPr>
            <a:spLocks noGrp="1"/>
          </p:cNvSpPr>
          <p:nvPr>
            <p:ph type="body" sz="half" idx="2"/>
          </p:nvPr>
        </p:nvSpPr>
        <p:spPr>
          <a:xfrm>
            <a:off x="457200" y="785813"/>
            <a:ext cx="3008313" cy="5340350"/>
          </a:xfrm>
        </p:spPr>
        <p:txBody>
          <a:bodyPr/>
          <a:lstStyle/>
          <a:p>
            <a:r>
              <a:rPr lang="en-US" sz="2800">
                <a:solidFill>
                  <a:schemeClr val="bg1"/>
                </a:solidFill>
              </a:rPr>
              <a:t>  </a:t>
            </a:r>
          </a:p>
          <a:p>
            <a:r>
              <a:rPr lang="en-US" sz="2800">
                <a:solidFill>
                  <a:schemeClr val="bg1"/>
                </a:solidFill>
              </a:rPr>
              <a:t> Occluded front </a:t>
            </a:r>
            <a:r>
              <a:rPr lang="en-US" sz="2800" b="1">
                <a:solidFill>
                  <a:schemeClr val="bg1"/>
                </a:solidFill>
              </a:rPr>
              <a:t>"wraps around" </a:t>
            </a:r>
            <a:r>
              <a:rPr lang="en-US" sz="2800">
                <a:solidFill>
                  <a:schemeClr val="bg1"/>
                </a:solidFill>
              </a:rPr>
              <a:t>the baroclinic low as the low moves off of the frontal boundary back into the colder air.  </a:t>
            </a:r>
          </a:p>
          <a:p>
            <a:endParaRPr lang="en-US"/>
          </a:p>
        </p:txBody>
      </p:sp>
      <p:pic>
        <p:nvPicPr>
          <p:cNvPr id="36868" name="Picture 2"/>
          <p:cNvPicPr>
            <a:picLocks noGrp="1" noChangeAspect="1" noChangeArrowheads="1"/>
          </p:cNvPicPr>
          <p:nvPr>
            <p:ph idx="1"/>
          </p:nvPr>
        </p:nvPicPr>
        <p:blipFill>
          <a:blip r:embed="rId3"/>
          <a:srcRect/>
          <a:stretch>
            <a:fillRect/>
          </a:stretch>
        </p:blipFill>
        <p:spPr>
          <a:xfrm>
            <a:off x="3575050" y="1801813"/>
            <a:ext cx="5111750" cy="2795587"/>
          </a:xfrm>
          <a:noFill/>
        </p:spPr>
      </p:pic>
    </p:spTree>
  </p:cSld>
  <p:clrMapOvr>
    <a:masterClrMapping/>
  </p:clrMapOvr>
  <p:transition>
    <p:wedge/>
    <p:sndAc>
      <p:stSnd>
        <p:snd r:embed="rId2" name="chimes.wav"/>
      </p:st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2400">
                <a:solidFill>
                  <a:schemeClr val="bg1"/>
                </a:solidFill>
              </a:rPr>
              <a:t>Stationary front</a:t>
            </a:r>
          </a:p>
        </p:txBody>
      </p:sp>
      <p:sp>
        <p:nvSpPr>
          <p:cNvPr id="37891" name="Text Placeholder 3"/>
          <p:cNvSpPr>
            <a:spLocks noGrp="1"/>
          </p:cNvSpPr>
          <p:nvPr>
            <p:ph type="body" sz="half" idx="2"/>
          </p:nvPr>
        </p:nvSpPr>
        <p:spPr/>
        <p:txBody>
          <a:bodyPr/>
          <a:lstStyle/>
          <a:p>
            <a:endParaRPr lang="en-US"/>
          </a:p>
          <a:p>
            <a:pPr>
              <a:buFont typeface="Courier New" pitchFamily="49" charset="0"/>
              <a:buChar char="o"/>
            </a:pPr>
            <a:r>
              <a:rPr lang="en-US" sz="2800">
                <a:solidFill>
                  <a:schemeClr val="bg1"/>
                </a:solidFill>
              </a:rPr>
              <a:t> When warm air meets cold air no movement occur</a:t>
            </a:r>
          </a:p>
          <a:p>
            <a:pPr>
              <a:buFont typeface="Courier New" pitchFamily="49" charset="0"/>
              <a:buChar char="o"/>
            </a:pPr>
            <a:r>
              <a:rPr lang="en-US" sz="2800">
                <a:solidFill>
                  <a:schemeClr val="bg1"/>
                </a:solidFill>
              </a:rPr>
              <a:t> Rain may fall for many days</a:t>
            </a:r>
          </a:p>
        </p:txBody>
      </p:sp>
      <p:pic>
        <p:nvPicPr>
          <p:cNvPr id="37892" name="Picture 2"/>
          <p:cNvPicPr>
            <a:picLocks noGrp="1" noChangeAspect="1" noChangeArrowheads="1"/>
          </p:cNvPicPr>
          <p:nvPr>
            <p:ph idx="1"/>
          </p:nvPr>
        </p:nvPicPr>
        <p:blipFill>
          <a:blip r:embed="rId4"/>
          <a:srcRect/>
          <a:stretch>
            <a:fillRect/>
          </a:stretch>
        </p:blipFill>
        <p:spPr>
          <a:xfrm>
            <a:off x="4714875" y="1785938"/>
            <a:ext cx="3429000" cy="2928937"/>
          </a:xfrm>
          <a:noFill/>
        </p:spPr>
      </p:pic>
    </p:spTree>
  </p:cSld>
  <p:clrMapOvr>
    <a:masterClrMapping/>
  </p:clrMapOvr>
  <p:transition>
    <p:wedge/>
    <p:sndAc>
      <p:stSnd>
        <p:snd r:embed="rId3" name="chimes.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p:txBody>
          <a:bodyPr/>
          <a:lstStyle/>
          <a:p>
            <a:endParaRPr lang="en-US"/>
          </a:p>
          <a:p>
            <a:endParaRPr lang="en-US"/>
          </a:p>
          <a:p>
            <a:endParaRPr lang="en-US"/>
          </a:p>
          <a:p>
            <a:pPr>
              <a:buFontTx/>
              <a:buNone/>
            </a:pPr>
            <a:r>
              <a:rPr lang="en-US" b="1">
                <a:solidFill>
                  <a:schemeClr val="bg1"/>
                </a:solidFill>
              </a:rPr>
              <a:t>            Depressions and anticyclones</a:t>
            </a:r>
          </a:p>
        </p:txBody>
      </p:sp>
    </p:spTree>
  </p:cSld>
  <p:clrMapOvr>
    <a:masterClrMapping/>
  </p:clrMapOvr>
  <p:transition>
    <p:cut/>
    <p:sndAc>
      <p:stSnd>
        <p:snd r:embed="rId2" name="chimes.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z="2400">
                <a:solidFill>
                  <a:schemeClr val="bg1"/>
                </a:solidFill>
              </a:rPr>
              <a:t>Depression</a:t>
            </a:r>
          </a:p>
        </p:txBody>
      </p:sp>
      <p:sp>
        <p:nvSpPr>
          <p:cNvPr id="39939" name="Text Placeholder 3"/>
          <p:cNvSpPr>
            <a:spLocks noGrp="1"/>
          </p:cNvSpPr>
          <p:nvPr>
            <p:ph type="body" sz="half" idx="2"/>
          </p:nvPr>
        </p:nvSpPr>
        <p:spPr/>
        <p:txBody>
          <a:bodyPr/>
          <a:lstStyle/>
          <a:p>
            <a:r>
              <a:rPr lang="en-US" sz="2000" b="1">
                <a:solidFill>
                  <a:schemeClr val="bg1"/>
                </a:solidFill>
              </a:rPr>
              <a:t>Under a depression air is rising, forming an area of low pressure at the surface. This rising air cools and condenses and helps encourage cloud formation, so the weather is often cloudy and wet. In the Northern Hemisphere winds blow in anticlockwise direction around a depression.</a:t>
            </a:r>
            <a:endParaRPr lang="en-US" sz="2000">
              <a:solidFill>
                <a:schemeClr val="bg1"/>
              </a:solidFill>
            </a:endParaRPr>
          </a:p>
          <a:p>
            <a:endParaRPr lang="en-US"/>
          </a:p>
        </p:txBody>
      </p:sp>
      <p:pic>
        <p:nvPicPr>
          <p:cNvPr id="39940" name="Content Placeholder 4"/>
          <p:cNvPicPr>
            <a:picLocks noGrp="1"/>
          </p:cNvPicPr>
          <p:nvPr>
            <p:ph idx="1"/>
          </p:nvPr>
        </p:nvPicPr>
        <p:blipFill>
          <a:blip r:embed="rId3"/>
          <a:srcRect/>
          <a:stretch>
            <a:fillRect/>
          </a:stretch>
        </p:blipFill>
        <p:spPr>
          <a:xfrm>
            <a:off x="3429000" y="1714500"/>
            <a:ext cx="5072063" cy="3786188"/>
          </a:xfrm>
        </p:spPr>
      </p:pic>
    </p:spTree>
  </p:cSld>
  <p:clrMapOvr>
    <a:masterClrMapping/>
  </p:clrMapOvr>
  <p:transition>
    <p:wheel spokes="3"/>
    <p:sndAc>
      <p:stSnd>
        <p:snd r:embed="rId2" name="chimes.wav"/>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2400">
                <a:solidFill>
                  <a:schemeClr val="bg1"/>
                </a:solidFill>
              </a:rPr>
              <a:t>Depression in fronts</a:t>
            </a:r>
          </a:p>
        </p:txBody>
      </p:sp>
      <p:sp>
        <p:nvSpPr>
          <p:cNvPr id="40963" name="Text Placeholder 3"/>
          <p:cNvSpPr>
            <a:spLocks noGrp="1"/>
          </p:cNvSpPr>
          <p:nvPr>
            <p:ph type="body" sz="half" idx="2"/>
          </p:nvPr>
        </p:nvSpPr>
        <p:spPr/>
        <p:txBody>
          <a:bodyPr/>
          <a:lstStyle/>
          <a:p>
            <a:pPr>
              <a:buFont typeface="Courier New" pitchFamily="49" charset="0"/>
              <a:buChar char="o"/>
            </a:pPr>
            <a:r>
              <a:rPr lang="en-US" sz="2400" b="1">
                <a:solidFill>
                  <a:schemeClr val="bg1"/>
                </a:solidFill>
              </a:rPr>
              <a:t> Rising air  lead to a low pressure system or depression.</a:t>
            </a:r>
            <a:endParaRPr lang="en-US" sz="2400">
              <a:solidFill>
                <a:schemeClr val="bg1"/>
              </a:solidFill>
            </a:endParaRPr>
          </a:p>
          <a:p>
            <a:r>
              <a:rPr lang="en-US" sz="2400" b="1">
                <a:solidFill>
                  <a:schemeClr val="bg1"/>
                </a:solidFill>
              </a:rPr>
              <a:t>     </a:t>
            </a:r>
            <a:endParaRPr lang="en-US" sz="2400">
              <a:solidFill>
                <a:schemeClr val="bg1"/>
              </a:solidFill>
            </a:endParaRPr>
          </a:p>
          <a:p>
            <a:pPr>
              <a:buFont typeface="Courier New" pitchFamily="49" charset="0"/>
              <a:buChar char="o"/>
            </a:pPr>
            <a:r>
              <a:rPr lang="en-US" sz="2400" b="1">
                <a:solidFill>
                  <a:schemeClr val="bg1"/>
                </a:solidFill>
              </a:rPr>
              <a:t> Frontal depressions from where the warm air mass (from equator) meets the cold air mass (from the poles). </a:t>
            </a:r>
            <a:endParaRPr lang="en-US" sz="2400">
              <a:solidFill>
                <a:schemeClr val="bg1"/>
              </a:solidFill>
            </a:endParaRPr>
          </a:p>
        </p:txBody>
      </p:sp>
      <p:pic>
        <p:nvPicPr>
          <p:cNvPr id="40964" name="Content Placeholder 4"/>
          <p:cNvPicPr>
            <a:picLocks noGrp="1"/>
          </p:cNvPicPr>
          <p:nvPr>
            <p:ph idx="1"/>
          </p:nvPr>
        </p:nvPicPr>
        <p:blipFill>
          <a:blip r:embed="rId3"/>
          <a:srcRect/>
          <a:stretch>
            <a:fillRect/>
          </a:stretch>
        </p:blipFill>
        <p:spPr>
          <a:xfrm>
            <a:off x="3786188" y="1714500"/>
            <a:ext cx="4643437" cy="3643313"/>
          </a:xfrm>
        </p:spPr>
      </p:pic>
    </p:spTree>
  </p:cSld>
  <p:clrMapOvr>
    <a:masterClrMapping/>
  </p:clrMapOvr>
  <p:transition>
    <p:split orient="vert"/>
    <p:sndAc>
      <p:stSnd>
        <p:snd r:embed="rId2" name="chimes.wav"/>
      </p:st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z="2400">
                <a:solidFill>
                  <a:schemeClr val="bg1"/>
                </a:solidFill>
              </a:rPr>
              <a:t>Anticyclone</a:t>
            </a:r>
          </a:p>
        </p:txBody>
      </p:sp>
      <p:sp>
        <p:nvSpPr>
          <p:cNvPr id="41987" name="Text Placeholder 3"/>
          <p:cNvSpPr>
            <a:spLocks noGrp="1"/>
          </p:cNvSpPr>
          <p:nvPr>
            <p:ph type="body" sz="half" idx="2"/>
          </p:nvPr>
        </p:nvSpPr>
        <p:spPr/>
        <p:txBody>
          <a:bodyPr/>
          <a:lstStyle/>
          <a:p>
            <a:r>
              <a:rPr lang="en-US" sz="2400" b="1">
                <a:solidFill>
                  <a:schemeClr val="bg1"/>
                </a:solidFill>
              </a:rPr>
              <a:t> An atmospheric high- pressure cell, involving the divergence of air, which subsides at and flow spirally out of the center, is called an anticyclone.</a:t>
            </a:r>
            <a:endParaRPr lang="en-US" sz="2400">
              <a:solidFill>
                <a:schemeClr val="bg1"/>
              </a:solidFill>
            </a:endParaRPr>
          </a:p>
        </p:txBody>
      </p:sp>
      <p:pic>
        <p:nvPicPr>
          <p:cNvPr id="41988" name="Content Placeholder 4"/>
          <p:cNvPicPr>
            <a:picLocks noGrp="1"/>
          </p:cNvPicPr>
          <p:nvPr>
            <p:ph idx="1"/>
          </p:nvPr>
        </p:nvPicPr>
        <p:blipFill>
          <a:blip r:embed="rId4"/>
          <a:srcRect/>
          <a:stretch>
            <a:fillRect/>
          </a:stretch>
        </p:blipFill>
        <p:spPr>
          <a:xfrm>
            <a:off x="4286250" y="1571625"/>
            <a:ext cx="4286250" cy="3357563"/>
          </a:xfrm>
        </p:spPr>
      </p:pic>
    </p:spTree>
  </p:cSld>
  <p:clrMapOvr>
    <a:masterClrMapping/>
  </p:clrMapOvr>
  <p:transition>
    <p:cover dir="lu"/>
    <p:sndAc>
      <p:stSnd>
        <p:snd r:embed="rId3"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br>
              <a:rPr lang="en-US" sz="5400"/>
            </a:br>
            <a:br>
              <a:rPr lang="en-US" sz="5400"/>
            </a:br>
            <a:br>
              <a:rPr lang="en-US" sz="5400"/>
            </a:br>
            <a:br>
              <a:rPr lang="en-US" sz="5400"/>
            </a:br>
            <a:br>
              <a:rPr lang="en-US" sz="5400"/>
            </a:br>
            <a:br>
              <a:rPr lang="en-US" sz="5400"/>
            </a:br>
            <a:r>
              <a:rPr lang="en-US" sz="6000" b="1" i="1">
                <a:solidFill>
                  <a:schemeClr val="bg1"/>
                </a:solidFill>
              </a:rPr>
              <a:t>Fronts</a:t>
            </a:r>
          </a:p>
        </p:txBody>
      </p:sp>
    </p:spTree>
  </p:cSld>
  <p:clrMapOvr>
    <a:masterClrMapping/>
  </p:clrMapOvr>
  <p:transition>
    <p:fade thruBlk="1"/>
    <p:sndAc>
      <p:stSnd>
        <p:snd r:embed="rId2" name="chimes.wav"/>
      </p:stSnd>
    </p:sndAc>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2400">
                <a:solidFill>
                  <a:schemeClr val="bg1"/>
                </a:solidFill>
              </a:rPr>
              <a:t>Fronts in Anticyclone</a:t>
            </a:r>
          </a:p>
        </p:txBody>
      </p:sp>
      <p:sp>
        <p:nvSpPr>
          <p:cNvPr id="43011" name="Text Placeholder 3"/>
          <p:cNvSpPr>
            <a:spLocks noGrp="1"/>
          </p:cNvSpPr>
          <p:nvPr>
            <p:ph type="body" sz="half" idx="2"/>
          </p:nvPr>
        </p:nvSpPr>
        <p:spPr/>
        <p:txBody>
          <a:bodyPr/>
          <a:lstStyle/>
          <a:p>
            <a:pPr>
              <a:buFont typeface="Courier New" pitchFamily="49" charset="0"/>
              <a:buChar char="o"/>
            </a:pPr>
            <a:r>
              <a:rPr lang="en-US" sz="2000" b="1">
                <a:solidFill>
                  <a:schemeClr val="bg1"/>
                </a:solidFill>
              </a:rPr>
              <a:t> Anticyclone also known as high pressure system.</a:t>
            </a:r>
            <a:endParaRPr lang="en-US" sz="2000">
              <a:solidFill>
                <a:schemeClr val="bg1"/>
              </a:solidFill>
            </a:endParaRPr>
          </a:p>
          <a:p>
            <a:r>
              <a:rPr lang="en-US" sz="2000" b="1">
                <a:solidFill>
                  <a:schemeClr val="bg1"/>
                </a:solidFill>
              </a:rPr>
              <a:t>Anticyclone occurs when the weather is dominated by stable conditions. </a:t>
            </a:r>
            <a:endParaRPr lang="en-US" sz="2000">
              <a:solidFill>
                <a:schemeClr val="bg1"/>
              </a:solidFill>
            </a:endParaRPr>
          </a:p>
          <a:p>
            <a:pPr>
              <a:buFont typeface="Courier New" pitchFamily="49" charset="0"/>
              <a:buChar char="o"/>
            </a:pPr>
            <a:r>
              <a:rPr lang="en-US" sz="2000" b="1">
                <a:solidFill>
                  <a:schemeClr val="bg1"/>
                </a:solidFill>
              </a:rPr>
              <a:t> Due to stable condition, cloud formation is inhibited so weather is usually settled with only small amounts of cloud cover.</a:t>
            </a:r>
            <a:endParaRPr lang="en-US" sz="2000">
              <a:solidFill>
                <a:schemeClr val="bg1"/>
              </a:solidFill>
            </a:endParaRPr>
          </a:p>
          <a:p>
            <a:endParaRPr lang="en-US"/>
          </a:p>
        </p:txBody>
      </p:sp>
      <p:pic>
        <p:nvPicPr>
          <p:cNvPr id="43012" name="Content Placeholder 4"/>
          <p:cNvPicPr>
            <a:picLocks noGrp="1"/>
          </p:cNvPicPr>
          <p:nvPr>
            <p:ph idx="1"/>
          </p:nvPr>
        </p:nvPicPr>
        <p:blipFill>
          <a:blip r:embed="rId3"/>
          <a:srcRect/>
          <a:stretch>
            <a:fillRect/>
          </a:stretch>
        </p:blipFill>
        <p:spPr>
          <a:xfrm>
            <a:off x="3571875" y="1785938"/>
            <a:ext cx="4857750" cy="3357562"/>
          </a:xfrm>
        </p:spPr>
      </p:pic>
    </p:spTree>
  </p:cSld>
  <p:clrMapOvr>
    <a:masterClrMapping/>
  </p:clrMapOvr>
  <p:transition>
    <p:fade thruBlk="1"/>
    <p:sndAc>
      <p:stSnd>
        <p:snd r:embed="rId2" name="chimes.wav"/>
      </p:st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p:txBody>
          <a:bodyPr/>
          <a:lstStyle/>
          <a:p>
            <a:pPr>
              <a:buFontTx/>
              <a:buNone/>
            </a:pPr>
            <a:endParaRPr lang="en-US"/>
          </a:p>
          <a:p>
            <a:pPr>
              <a:buFontTx/>
              <a:buNone/>
            </a:pPr>
            <a:endParaRPr lang="en-US"/>
          </a:p>
          <a:p>
            <a:pPr>
              <a:buFontTx/>
              <a:buNone/>
            </a:pPr>
            <a:endParaRPr lang="en-US"/>
          </a:p>
          <a:p>
            <a:pPr>
              <a:buFontTx/>
              <a:buNone/>
            </a:pPr>
            <a:r>
              <a:rPr lang="en-US" sz="4000"/>
              <a:t>                  </a:t>
            </a:r>
            <a:r>
              <a:rPr lang="en-US" sz="4000" b="1" i="1">
                <a:solidFill>
                  <a:schemeClr val="bg1"/>
                </a:solidFill>
              </a:rPr>
              <a:t>Conclusion</a:t>
            </a:r>
          </a:p>
        </p:txBody>
      </p:sp>
    </p:spTree>
  </p:cSld>
  <p:clrMapOvr>
    <a:masterClrMapping/>
  </p:clrMapOvr>
  <p:transition>
    <p:wipe dir="d"/>
    <p:sndAc>
      <p:stSnd>
        <p:snd r:embed="rId2" name="chimes.wav"/>
      </p:stSnd>
    </p:sndAc>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b="1" i="1">
                <a:solidFill>
                  <a:schemeClr val="bg1"/>
                </a:solidFill>
              </a:rPr>
              <a:t>Any questions</a:t>
            </a:r>
          </a:p>
        </p:txBody>
      </p:sp>
      <p:pic>
        <p:nvPicPr>
          <p:cNvPr id="45059" name="Picture 2" descr="C:\Users\Waqar Amjad\Downloads\images (5).jpg"/>
          <p:cNvPicPr>
            <a:picLocks noGrp="1" noChangeAspect="1" noChangeArrowheads="1"/>
          </p:cNvPicPr>
          <p:nvPr>
            <p:ph idx="1"/>
          </p:nvPr>
        </p:nvPicPr>
        <p:blipFill>
          <a:blip r:embed="rId3"/>
          <a:srcRect/>
          <a:stretch>
            <a:fillRect/>
          </a:stretch>
        </p:blipFill>
        <p:spPr>
          <a:xfrm>
            <a:off x="2357438" y="2214563"/>
            <a:ext cx="4643437" cy="3357562"/>
          </a:xfrm>
          <a:noFill/>
        </p:spPr>
      </p:pic>
    </p:spTree>
  </p:cSld>
  <p:clrMapOvr>
    <a:masterClrMapping/>
  </p:clrMapOvr>
  <p:transition>
    <p:wipe dir="u"/>
    <p:sndAc>
      <p:stSnd>
        <p:snd r:embed="rId2" name="chimes.wav"/>
      </p:stSnd>
    </p:sndAc>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C:\Users\Waqar Amjad\Downloads\images (2).jpg"/>
          <p:cNvPicPr>
            <a:picLocks noGrp="1" noChangeAspect="1" noChangeArrowheads="1"/>
          </p:cNvPicPr>
          <p:nvPr>
            <p:ph idx="1"/>
          </p:nvPr>
        </p:nvPicPr>
        <p:blipFill>
          <a:blip r:embed="rId4"/>
          <a:srcRect/>
          <a:stretch>
            <a:fillRect/>
          </a:stretch>
        </p:blipFill>
        <p:spPr>
          <a:xfrm>
            <a:off x="1500188" y="1571625"/>
            <a:ext cx="6500812" cy="3929063"/>
          </a:xfrm>
          <a:noFill/>
        </p:spPr>
      </p:pic>
    </p:spTree>
  </p:cSld>
  <p:clrMapOvr>
    <a:masterClrMapping/>
  </p:clrMapOvr>
  <p:transition>
    <p:comb dir="vert"/>
    <p:sndAc>
      <p:stSnd>
        <p:snd r:embed="rId3"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p:txBody>
          <a:bodyPr/>
          <a:lstStyle/>
          <a:p>
            <a:pPr>
              <a:buFontTx/>
              <a:buNone/>
            </a:pPr>
            <a:endParaRPr lang="en-US"/>
          </a:p>
          <a:p>
            <a:pPr>
              <a:buFontTx/>
              <a:buNone/>
            </a:pPr>
            <a:endParaRPr lang="en-US"/>
          </a:p>
          <a:p>
            <a:pPr>
              <a:buFontTx/>
              <a:buNone/>
            </a:pPr>
            <a:r>
              <a:rPr lang="en-US" sz="4000" b="1"/>
              <a:t>                   </a:t>
            </a:r>
            <a:r>
              <a:rPr lang="en-US" sz="4000" b="1">
                <a:solidFill>
                  <a:schemeClr val="bg1"/>
                </a:solidFill>
              </a:rPr>
              <a:t>Introduction</a:t>
            </a:r>
          </a:p>
        </p:txBody>
      </p:sp>
    </p:spTree>
  </p:cSld>
  <p:clrMapOvr>
    <a:masterClrMapping/>
  </p:clrMapOvr>
  <p:transition>
    <p:dissolv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2800">
                <a:solidFill>
                  <a:schemeClr val="bg1"/>
                </a:solidFill>
              </a:rPr>
              <a:t>Jacob Bjerknes</a:t>
            </a:r>
          </a:p>
        </p:txBody>
      </p:sp>
      <p:sp>
        <p:nvSpPr>
          <p:cNvPr id="8195" name="Text Placeholder 3"/>
          <p:cNvSpPr>
            <a:spLocks noGrp="1"/>
          </p:cNvSpPr>
          <p:nvPr>
            <p:ph type="body" sz="half" idx="2"/>
          </p:nvPr>
        </p:nvSpPr>
        <p:spPr>
          <a:xfrm>
            <a:off x="357188" y="1928813"/>
            <a:ext cx="3108325" cy="4197350"/>
          </a:xfrm>
        </p:spPr>
        <p:txBody>
          <a:bodyPr/>
          <a:lstStyle/>
          <a:p>
            <a:pPr>
              <a:buFont typeface="Courier New" pitchFamily="49" charset="0"/>
              <a:buChar char="o"/>
            </a:pPr>
            <a:r>
              <a:rPr lang="en-US" sz="3200">
                <a:solidFill>
                  <a:schemeClr val="bg1"/>
                </a:solidFill>
              </a:rPr>
              <a:t> </a:t>
            </a:r>
            <a:r>
              <a:rPr lang="en-US" sz="3200" b="1">
                <a:solidFill>
                  <a:schemeClr val="bg1"/>
                </a:solidFill>
              </a:rPr>
              <a:t>He was the meteorologist.</a:t>
            </a:r>
          </a:p>
          <a:p>
            <a:endParaRPr lang="en-US" sz="3200" b="1">
              <a:solidFill>
                <a:schemeClr val="bg1"/>
              </a:solidFill>
            </a:endParaRPr>
          </a:p>
          <a:p>
            <a:pPr>
              <a:buFont typeface="Courier New" pitchFamily="49" charset="0"/>
              <a:buChar char="o"/>
            </a:pPr>
            <a:r>
              <a:rPr lang="en-US" sz="3200" b="1">
                <a:solidFill>
                  <a:schemeClr val="bg1"/>
                </a:solidFill>
              </a:rPr>
              <a:t> He first coined the term “front”</a:t>
            </a:r>
          </a:p>
        </p:txBody>
      </p:sp>
      <p:pic>
        <p:nvPicPr>
          <p:cNvPr id="8196" name="Picture 2" descr="C:\Users\Waqar Amjad\Downloads\bjerknesj.jpg"/>
          <p:cNvPicPr>
            <a:picLocks noGrp="1" noChangeAspect="1" noChangeArrowheads="1"/>
          </p:cNvPicPr>
          <p:nvPr>
            <p:ph idx="1"/>
          </p:nvPr>
        </p:nvPicPr>
        <p:blipFill>
          <a:blip r:embed="rId3"/>
          <a:srcRect/>
          <a:stretch>
            <a:fillRect/>
          </a:stretch>
        </p:blipFill>
        <p:spPr>
          <a:xfrm>
            <a:off x="3500438" y="928688"/>
            <a:ext cx="5000625" cy="5214937"/>
          </a:xfrm>
          <a:noFill/>
        </p:spPr>
      </p:pic>
    </p:spTree>
  </p:cSld>
  <p:clrMapOvr>
    <a:masterClrMapping/>
  </p:clrMapOvr>
  <p:transition>
    <p:wedg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5"/>
          <p:cNvSpPr>
            <a:spLocks noGrp="1"/>
          </p:cNvSpPr>
          <p:nvPr>
            <p:ph type="title"/>
          </p:nvPr>
        </p:nvSpPr>
        <p:spPr/>
        <p:txBody>
          <a:bodyPr/>
          <a:lstStyle/>
          <a:p>
            <a:pPr eaLnBrk="1" hangingPunct="1"/>
            <a:r>
              <a:rPr lang="en-US">
                <a:solidFill>
                  <a:schemeClr val="bg1"/>
                </a:solidFill>
              </a:rPr>
              <a:t>What is a front?</a:t>
            </a:r>
          </a:p>
        </p:txBody>
      </p:sp>
      <p:sp>
        <p:nvSpPr>
          <p:cNvPr id="9219" name="Content Placeholder 6"/>
          <p:cNvSpPr>
            <a:spLocks noGrp="1"/>
          </p:cNvSpPr>
          <p:nvPr>
            <p:ph idx="1"/>
          </p:nvPr>
        </p:nvSpPr>
        <p:spPr/>
        <p:txBody>
          <a:bodyPr/>
          <a:lstStyle/>
          <a:p>
            <a:pPr eaLnBrk="1" hangingPunct="1">
              <a:buFontTx/>
              <a:buNone/>
            </a:pPr>
            <a:r>
              <a:rPr lang="en-US" sz="2800"/>
              <a:t> </a:t>
            </a:r>
          </a:p>
          <a:p>
            <a:pPr eaLnBrk="1" hangingPunct="1">
              <a:buFontTx/>
              <a:buNone/>
            </a:pPr>
            <a:endParaRPr lang="en-US" sz="2800"/>
          </a:p>
          <a:p>
            <a:pPr eaLnBrk="1" hangingPunct="1">
              <a:buFontTx/>
              <a:buNone/>
            </a:pPr>
            <a:r>
              <a:rPr lang="en-US" sz="2800">
                <a:solidFill>
                  <a:schemeClr val="bg1"/>
                </a:solidFill>
              </a:rPr>
              <a:t>    </a:t>
            </a:r>
            <a:r>
              <a:rPr lang="en-US" sz="2800" b="1">
                <a:solidFill>
                  <a:schemeClr val="bg1"/>
                </a:solidFill>
              </a:rPr>
              <a:t>A narrow transition zone, or boundary, between disparate synoptic scale air masses whose primary discontinuity is density.</a:t>
            </a:r>
          </a:p>
        </p:txBody>
      </p:sp>
    </p:spTree>
  </p:cSld>
  <p:clrMapOvr>
    <a:masterClrMapping/>
  </p:clrMapOvr>
  <p:transition>
    <p:fade thruBlk="1"/>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solidFill>
                  <a:schemeClr val="bg1"/>
                </a:solidFill>
              </a:rPr>
              <a:t>Definition</a:t>
            </a:r>
          </a:p>
        </p:txBody>
      </p:sp>
      <p:sp>
        <p:nvSpPr>
          <p:cNvPr id="10243" name="Content Placeholder 2"/>
          <p:cNvSpPr>
            <a:spLocks noGrp="1"/>
          </p:cNvSpPr>
          <p:nvPr>
            <p:ph idx="1"/>
          </p:nvPr>
        </p:nvSpPr>
        <p:spPr/>
        <p:txBody>
          <a:bodyPr/>
          <a:lstStyle/>
          <a:p>
            <a:pPr eaLnBrk="1" hangingPunct="1">
              <a:lnSpc>
                <a:spcPct val="80000"/>
              </a:lnSpc>
              <a:buFont typeface="Courier New" pitchFamily="49" charset="0"/>
              <a:buChar char="o"/>
            </a:pPr>
            <a:endParaRPr lang="en-US"/>
          </a:p>
          <a:p>
            <a:pPr eaLnBrk="1" hangingPunct="1">
              <a:lnSpc>
                <a:spcPct val="80000"/>
              </a:lnSpc>
              <a:buFont typeface="Courier New" pitchFamily="49" charset="0"/>
              <a:buChar char="o"/>
            </a:pPr>
            <a:r>
              <a:rPr lang="en-US" b="1">
                <a:solidFill>
                  <a:schemeClr val="bg1"/>
                </a:solidFill>
              </a:rPr>
              <a:t>The discontinuity b/w two air masses of different characteristics is called a front.</a:t>
            </a:r>
          </a:p>
          <a:p>
            <a:pPr eaLnBrk="1" hangingPunct="1">
              <a:lnSpc>
                <a:spcPct val="80000"/>
              </a:lnSpc>
              <a:buFont typeface="Courier New" pitchFamily="49" charset="0"/>
              <a:buChar char="o"/>
            </a:pPr>
            <a:endParaRPr lang="en-US" b="1"/>
          </a:p>
          <a:p>
            <a:pPr eaLnBrk="1" hangingPunct="1">
              <a:lnSpc>
                <a:spcPct val="80000"/>
              </a:lnSpc>
              <a:buFont typeface="Courier New" pitchFamily="49" charset="0"/>
              <a:buChar char="o"/>
            </a:pPr>
            <a:endParaRPr lang="en-US" b="1"/>
          </a:p>
          <a:p>
            <a:pPr eaLnBrk="1" hangingPunct="1">
              <a:lnSpc>
                <a:spcPct val="80000"/>
              </a:lnSpc>
              <a:buFont typeface="Courier New" pitchFamily="49" charset="0"/>
              <a:buChar char="o"/>
            </a:pPr>
            <a:r>
              <a:rPr lang="en-US" b="1">
                <a:solidFill>
                  <a:schemeClr val="bg1"/>
                </a:solidFill>
              </a:rPr>
              <a:t>A zone of discontinuity b/w unlike air masses is called a front.</a:t>
            </a:r>
          </a:p>
        </p:txBody>
      </p:sp>
    </p:spTree>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descr="C:\Users\Waqar Amjad\Downloads\weathermap.jpg"/>
          <p:cNvPicPr>
            <a:picLocks noChangeAspect="1" noChangeArrowheads="1"/>
          </p:cNvPicPr>
          <p:nvPr/>
        </p:nvPicPr>
        <p:blipFill>
          <a:blip r:embed="rId3"/>
          <a:srcRect/>
          <a:stretch>
            <a:fillRect/>
          </a:stretch>
        </p:blipFill>
        <p:spPr bwMode="auto">
          <a:xfrm>
            <a:off x="1778000" y="1543050"/>
            <a:ext cx="5588000" cy="3771900"/>
          </a:xfrm>
          <a:prstGeom prst="rect">
            <a:avLst/>
          </a:prstGeom>
          <a:noFill/>
          <a:ln w="9525">
            <a:noFill/>
            <a:miter lim="800000"/>
            <a:headEnd/>
            <a:tailEnd/>
          </a:ln>
        </p:spPr>
      </p:pic>
    </p:spTree>
  </p:cSld>
  <p:clrMapOvr>
    <a:masterClrMapping/>
  </p:clrMapOvr>
  <p:transition>
    <p:dissolve/>
  </p:transition>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765</Words>
  <Application>Microsoft Office PowerPoint</Application>
  <PresentationFormat>On-screen Show (4:3)</PresentationFormat>
  <Paragraphs>152</Paragraphs>
  <Slides>43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Algerian</vt:lpstr>
      <vt:lpstr>Arial</vt:lpstr>
      <vt:lpstr>Calibri</vt:lpstr>
      <vt:lpstr>Courier New</vt:lpstr>
      <vt:lpstr>Wingdings</vt:lpstr>
      <vt:lpstr>Diseño predeterminado</vt:lpstr>
      <vt:lpstr>Air Masses &amp; Fronts</vt:lpstr>
      <vt:lpstr>PowerPoint Presentation</vt:lpstr>
      <vt:lpstr>Definition of Air masses</vt:lpstr>
      <vt:lpstr>      Fronts</vt:lpstr>
      <vt:lpstr>PowerPoint Presentation</vt:lpstr>
      <vt:lpstr>Jacob Bjerknes</vt:lpstr>
      <vt:lpstr>What is a front?</vt:lpstr>
      <vt:lpstr>Definition</vt:lpstr>
      <vt:lpstr>PowerPoint Presentation</vt:lpstr>
      <vt:lpstr>Types of Fronts   </vt:lpstr>
      <vt:lpstr>Cold front</vt:lpstr>
      <vt:lpstr>PowerPoint Presentation</vt:lpstr>
      <vt:lpstr>Cold front</vt:lpstr>
      <vt:lpstr>Squall line</vt:lpstr>
      <vt:lpstr>Warm front</vt:lpstr>
      <vt:lpstr>PowerPoint Presentation</vt:lpstr>
      <vt:lpstr>Warm front</vt:lpstr>
      <vt:lpstr>Stationary front</vt:lpstr>
      <vt:lpstr>PowerPoint Presentation</vt:lpstr>
      <vt:lpstr>Occluded front</vt:lpstr>
      <vt:lpstr>Symbol:</vt:lpstr>
      <vt:lpstr>Frontal zone</vt:lpstr>
      <vt:lpstr>Important frontal zones</vt:lpstr>
      <vt:lpstr>Arctic and Antarctic</vt:lpstr>
      <vt:lpstr>Polar frontal zone</vt:lpstr>
      <vt:lpstr>PowerPoint Presentation</vt:lpstr>
      <vt:lpstr>Mediterranean frontal zone</vt:lpstr>
      <vt:lpstr>Movement Of Fronts</vt:lpstr>
      <vt:lpstr>Movements of Fronts</vt:lpstr>
      <vt:lpstr>Methods Of Frontal Movements</vt:lpstr>
      <vt:lpstr>Method of Movements of Fronts</vt:lpstr>
      <vt:lpstr>Specific Fronts Movements </vt:lpstr>
      <vt:lpstr>Specific Fronts Movements</vt:lpstr>
      <vt:lpstr>Occluded front</vt:lpstr>
      <vt:lpstr>Stationary front</vt:lpstr>
      <vt:lpstr>PowerPoint Presentation</vt:lpstr>
      <vt:lpstr>Depression</vt:lpstr>
      <vt:lpstr>Depression in fronts</vt:lpstr>
      <vt:lpstr>Anticyclone</vt:lpstr>
      <vt:lpstr>Fronts in Anticyclone</vt:lpstr>
      <vt:lpstr>PowerPoint Presentation</vt:lpstr>
      <vt:lpstr>Any questions</vt:lpstr>
      <vt:lpstr>PowerPoint Presentation</vt:lpstr>
    </vt:vector>
  </TitlesOfParts>
  <Company>Siracusa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Amna</cp:lastModifiedBy>
  <cp:revision>90</cp:revision>
  <dcterms:created xsi:type="dcterms:W3CDTF">2009-03-24T21:54:32Z</dcterms:created>
  <dcterms:modified xsi:type="dcterms:W3CDTF">2020-05-16T05:55:45Z</dcterms:modified>
</cp:coreProperties>
</file>