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90B80-9531-4ED6-B78B-59D712AB2257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7E236-5582-4491-ABBD-C0EDE3AAE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497BC30F-9B0B-4552-AE50-39860E863FE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4DD9F3B4-0E11-4524-9080-2D907763FB8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49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00C661DA-7811-40AC-A911-44D04A604AB1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22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52082819-9EAD-4DAB-8A24-08E525C5FBF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5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6464CF4E-4088-4A0C-9BA2-FD935D020A3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7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9B11D9A8-E498-41D6-A5F6-A2D7720C49D1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8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953600C1-7121-4B39-A18E-DE2494975A9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3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828E72E2-282B-442F-A3F3-3F24030E4FDF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2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70CF3670-849E-4224-8503-D2FC79494AC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73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6339DC1E-3DDD-42F9-86FF-BBDE9AD0200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6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7F877F4A-B578-4732-9BAD-33D71943265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73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fld id="{ADCCB3EC-28C1-4029-9E3E-B5C13F526FB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8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2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551B0CA-E36E-45F5-B429-CFF43A8A0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5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5F74B02-59CD-4558-8A03-2E604F7B2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3BA8-E2AB-4ED8-85EE-0EBDAD9D7A33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C2A0-73A5-49AA-8DCA-529CFD13B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Image pre processing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6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010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Image Quality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10848109" cy="5562600"/>
          </a:xfrm>
        </p:spPr>
        <p:txBody>
          <a:bodyPr/>
          <a:lstStyle/>
          <a:p>
            <a:pPr marL="469900" indent="-469900"/>
            <a:r>
              <a:rPr lang="en-US" altLang="en-US" dirty="0">
                <a:solidFill>
                  <a:schemeClr val="tx2"/>
                </a:solidFill>
              </a:rPr>
              <a:t>Many remote sensing datasets contain high-quality, accurate data. Unfortunately, sometimes error (or noise) is introduced into the remote sensor data by: </a:t>
            </a:r>
          </a:p>
          <a:p>
            <a:pPr marL="908050" lvl="1" indent="-436563"/>
            <a:r>
              <a:rPr lang="en-US" altLang="en-US" dirty="0" smtClean="0">
                <a:solidFill>
                  <a:schemeClr val="tx2"/>
                </a:solidFill>
                <a:ea typeface="ＭＳ Ｐゴシック" pitchFamily="-110" charset="-128"/>
              </a:rPr>
              <a:t> </a:t>
            </a:r>
            <a:r>
              <a:rPr lang="en-US" altLang="en-US" dirty="0" smtClean="0">
                <a:solidFill>
                  <a:schemeClr val="folHlink"/>
                </a:solidFill>
                <a:ea typeface="ＭＳ Ｐゴシック" pitchFamily="-110" charset="-128"/>
              </a:rPr>
              <a:t>the environment</a:t>
            </a:r>
            <a:r>
              <a:rPr lang="en-US" altLang="en-US" dirty="0" smtClean="0">
                <a:solidFill>
                  <a:schemeClr val="tx2"/>
                </a:solidFill>
                <a:ea typeface="ＭＳ Ｐゴシック" pitchFamily="-110" charset="-128"/>
              </a:rPr>
              <a:t> (e.g., atmospheric scattering, cloud), </a:t>
            </a:r>
          </a:p>
          <a:p>
            <a:pPr marL="908050" lvl="1" indent="-436563"/>
            <a:r>
              <a:rPr lang="en-US" altLang="en-US" dirty="0" smtClean="0">
                <a:solidFill>
                  <a:schemeClr val="tx2"/>
                </a:solidFill>
                <a:ea typeface="ＭＳ Ｐゴシック" pitchFamily="-110" charset="-128"/>
              </a:rPr>
              <a:t> </a:t>
            </a:r>
            <a:r>
              <a:rPr lang="en-US" altLang="en-US" dirty="0" smtClean="0">
                <a:solidFill>
                  <a:schemeClr val="folHlink"/>
                </a:solidFill>
                <a:ea typeface="ＭＳ Ｐゴシック" pitchFamily="-110" charset="-128"/>
              </a:rPr>
              <a:t>random or systematic malfunction</a:t>
            </a:r>
            <a:r>
              <a:rPr lang="en-US" altLang="en-US" dirty="0" smtClean="0">
                <a:solidFill>
                  <a:schemeClr val="tx2"/>
                </a:solidFill>
                <a:ea typeface="ＭＳ Ｐゴシック" pitchFamily="-110" charset="-128"/>
              </a:rPr>
              <a:t> of the remote sensing  system (e.g., an </a:t>
            </a:r>
            <a:r>
              <a:rPr lang="en-US" altLang="en-US" dirty="0" err="1" smtClean="0">
                <a:solidFill>
                  <a:schemeClr val="tx2"/>
                </a:solidFill>
                <a:ea typeface="ＭＳ Ｐゴシック" pitchFamily="-110" charset="-128"/>
              </a:rPr>
              <a:t>uncalibrated</a:t>
            </a:r>
            <a:r>
              <a:rPr lang="en-US" altLang="en-US" dirty="0" smtClean="0">
                <a:solidFill>
                  <a:schemeClr val="tx2"/>
                </a:solidFill>
                <a:ea typeface="ＭＳ Ｐゴシック" pitchFamily="-110" charset="-128"/>
              </a:rPr>
              <a:t> detector creates striping), or </a:t>
            </a:r>
          </a:p>
          <a:p>
            <a:pPr marL="908050" lvl="1" indent="-436563"/>
            <a:r>
              <a:rPr lang="en-US" altLang="en-US" dirty="0" smtClean="0">
                <a:solidFill>
                  <a:schemeClr val="tx2"/>
                </a:solidFill>
                <a:ea typeface="ＭＳ Ｐゴシック" pitchFamily="-110" charset="-128"/>
              </a:rPr>
              <a:t> </a:t>
            </a:r>
            <a:r>
              <a:rPr lang="en-US" altLang="en-US" dirty="0" smtClean="0">
                <a:solidFill>
                  <a:schemeClr val="folHlink"/>
                </a:solidFill>
                <a:ea typeface="ＭＳ Ｐゴシック" pitchFamily="-110" charset="-128"/>
              </a:rPr>
              <a:t>improper pre-processing</a:t>
            </a:r>
            <a:r>
              <a:rPr lang="en-US" altLang="en-US" dirty="0" smtClean="0">
                <a:solidFill>
                  <a:schemeClr val="tx2"/>
                </a:solidFill>
                <a:ea typeface="ＭＳ Ｐゴシック" pitchFamily="-110" charset="-128"/>
              </a:rPr>
              <a:t> of the remote sensor data prior to actual data analysis (e.g., inaccurate analog-to-digital conversion). </a:t>
            </a:r>
          </a:p>
          <a:p>
            <a:pPr marL="908050" lvl="1" indent="-436563"/>
            <a:endParaRPr lang="en-US" altLang="en-US" dirty="0" smtClean="0">
              <a:solidFill>
                <a:schemeClr val="tx2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1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"/>
            <a:ext cx="4267200" cy="2195513"/>
          </a:xfrm>
          <a:noFill/>
        </p:spPr>
      </p:pic>
      <p:pic>
        <p:nvPicPr>
          <p:cNvPr id="61443" name="Picture 3" descr="1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4267200" cy="2195513"/>
          </a:xfrm>
          <a:noFill/>
        </p:spPr>
      </p:pic>
      <p:pic>
        <p:nvPicPr>
          <p:cNvPr id="61444" name="Picture 4" descr="16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86001"/>
            <a:ext cx="4267200" cy="2195513"/>
          </a:xfr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00" y="2362201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155</a:t>
            </a:r>
          </a:p>
        </p:txBody>
      </p:sp>
      <p:pic>
        <p:nvPicPr>
          <p:cNvPr id="61446" name="Picture 6" descr="16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286001"/>
            <a:ext cx="4267200" cy="2195513"/>
          </a:xfrm>
          <a:noFill/>
        </p:spPr>
      </p:pic>
      <p:pic>
        <p:nvPicPr>
          <p:cNvPr id="61447" name="Picture 7" descr="1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64076"/>
            <a:ext cx="42672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1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62488"/>
            <a:ext cx="42672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029200" y="1066801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154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0140950" y="1066801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155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953000" y="3124201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160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10140950" y="3352801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162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029200" y="5562601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163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0140950" y="5715001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164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715000" y="3505201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MODIS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True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143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5715000" y="1752601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1409F3"/>
                </a:solidFill>
                <a:latin typeface="Times New Roman" panose="02020603050405020304" pitchFamily="18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34681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b="1" smtClean="0"/>
              <a:t>Preprocessing</a:t>
            </a:r>
            <a:br>
              <a:rPr lang="en-US" altLang="en-US" b="1" smtClean="0"/>
            </a:br>
            <a:r>
              <a:rPr lang="en-US" altLang="en-US" b="1" smtClean="0"/>
              <a:t/>
            </a:r>
            <a:br>
              <a:rPr lang="en-US" altLang="en-US" b="1" smtClean="0"/>
            </a:br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•"/>
            </a:pPr>
            <a:endParaRPr lang="en-US" altLang="en-US" sz="2400" b="1"/>
          </a:p>
          <a:p>
            <a:pPr algn="just">
              <a:buFontTx/>
              <a:buChar char="•"/>
            </a:pPr>
            <a:r>
              <a:rPr lang="en-US" altLang="en-US" sz="2400" b="1"/>
              <a:t>Preprocessing functions </a:t>
            </a:r>
            <a:r>
              <a:rPr lang="en-US" altLang="en-US" sz="2400"/>
              <a:t>involve those operations that are normally required prior to the main data analysis and extraction of information, and are generally grouped </a:t>
            </a:r>
            <a:r>
              <a:rPr lang="en-US" altLang="en-US" sz="2400" b="1"/>
              <a:t>as radiometric or geometric corrections.</a:t>
            </a:r>
          </a:p>
          <a:p>
            <a:pPr algn="just"/>
            <a:endParaRPr lang="en-US" altLang="en-US" sz="2400" b="1"/>
          </a:p>
          <a:p>
            <a:pPr algn="just">
              <a:buFontTx/>
              <a:buChar char="•"/>
            </a:pPr>
            <a:r>
              <a:rPr lang="en-US" altLang="en-US" sz="2400"/>
              <a:t>Pre-processing operations, sometimes referred to as image restoration and rectification, are intended to correct for sensor- and platform-specific radiometric and geometric distortions of data.</a:t>
            </a:r>
          </a:p>
        </p:txBody>
      </p:sp>
    </p:spTree>
    <p:extLst>
      <p:ext uri="{BB962C8B-B14F-4D97-AF65-F5344CB8AC3E}">
        <p14:creationId xmlns:p14="http://schemas.microsoft.com/office/powerpoint/2010/main" val="26066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Geometric Correction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6364" y="1752600"/>
            <a:ext cx="1115290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Raw digital images usually contain geometric distortions so significant that they cannot be used directly as a map base without subsequent processing.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Distortion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-changes in shape and position of objects with respect to their true shape and position.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The source of distortions:</a:t>
            </a:r>
          </a:p>
          <a:p>
            <a:pPr marL="827088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7" charset="-128"/>
                <a:cs typeface="Times New Roman" pitchFamily="18" charset="0"/>
              </a:rPr>
              <a:t>Variations in altitude, attitude (position), and velocity of sensor platform</a:t>
            </a:r>
          </a:p>
          <a:p>
            <a:pPr marL="827088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7" charset="-128"/>
                <a:cs typeface="Times New Roman" pitchFamily="18" charset="0"/>
              </a:rPr>
              <a:t>Panoramic distortion</a:t>
            </a:r>
          </a:p>
          <a:p>
            <a:pPr marL="827088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7" charset="-128"/>
                <a:cs typeface="Times New Roman" pitchFamily="18" charset="0"/>
              </a:rPr>
              <a:t>Earth curvature</a:t>
            </a:r>
          </a:p>
          <a:p>
            <a:pPr marL="827088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7" charset="-128"/>
                <a:cs typeface="Times New Roman" pitchFamily="18" charset="0"/>
              </a:rPr>
              <a:t>Atmospheric refraction</a:t>
            </a:r>
          </a:p>
          <a:p>
            <a:pPr marL="827088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7" charset="-128"/>
                <a:cs typeface="Times New Roman" pitchFamily="18" charset="0"/>
              </a:rPr>
              <a:t>Relief displacement</a:t>
            </a:r>
          </a:p>
        </p:txBody>
      </p:sp>
    </p:spTree>
    <p:extLst>
      <p:ext uri="{BB962C8B-B14F-4D97-AF65-F5344CB8AC3E}">
        <p14:creationId xmlns:p14="http://schemas.microsoft.com/office/powerpoint/2010/main" val="17199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Image </a:t>
            </a:r>
            <a:r>
              <a:rPr lang="en-US" altLang="en-US" b="1" dirty="0" smtClean="0"/>
              <a:t>Registration </a:t>
            </a:r>
            <a:r>
              <a:rPr lang="en-US" altLang="en-US" b="1" dirty="0" smtClean="0"/>
              <a:t>(or </a:t>
            </a:r>
            <a:r>
              <a:rPr lang="en-US" altLang="en-US" b="1" dirty="0" smtClean="0"/>
              <a:t>Resampling</a:t>
            </a:r>
            <a:r>
              <a:rPr lang="en-US" altLang="en-US" b="1" dirty="0" smtClean="0"/>
              <a:t>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4073" y="1302327"/>
            <a:ext cx="11236036" cy="52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Re sampling</a:t>
            </a:r>
            <a:r>
              <a:rPr lang="en-GB" sz="32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-The calculation of new DN for pixels created during geometric correction of a digital scene, based on the values in the local area around the uncorrected pixels.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Nearest Neighbor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technique, the transformed pixel takes the value of the closest pixel in the pre-shifted array.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Bilinear Interpolation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uses the 4 closest pixel values surrounding the transformed output pixel is used.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Cubic Convolution</a:t>
            </a:r>
            <a:r>
              <a:rPr lang="en-GB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uses the 16 closest  pixel values</a:t>
            </a:r>
            <a:endParaRPr lang="en-US" sz="2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registration (or resampling)</a:t>
            </a:r>
            <a:br>
              <a:rPr lang="en-US" altLang="en-US" smtClean="0"/>
            </a:br>
            <a:endParaRPr lang="en-US" altLang="en-US" smtClean="0"/>
          </a:p>
        </p:txBody>
      </p:sp>
      <p:graphicFrame>
        <p:nvGraphicFramePr>
          <p:cNvPr id="665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27899"/>
              </p:ext>
            </p:extLst>
          </p:nvPr>
        </p:nvGraphicFramePr>
        <p:xfrm>
          <a:off x="568036" y="1181969"/>
          <a:ext cx="10515600" cy="528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3543795" imgH="1704762" progId="PBrush">
                  <p:embed/>
                </p:oleObj>
              </mc:Choice>
              <mc:Fallback>
                <p:oleObj name="Bitmap Image" r:id="rId3" imgW="3543795" imgH="170476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36" y="1181969"/>
                        <a:ext cx="10515600" cy="5287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2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(Radiometric correction)</a:t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Atmospheric Effects</a:t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dirty="0"/>
          </a:p>
        </p:txBody>
      </p:sp>
      <p:graphicFrame>
        <p:nvGraphicFramePr>
          <p:cNvPr id="67587" name="Object 2"/>
          <p:cNvGraphicFramePr>
            <a:graphicFrameLocks noChangeAspect="1"/>
          </p:cNvGraphicFramePr>
          <p:nvPr/>
        </p:nvGraphicFramePr>
        <p:xfrm>
          <a:off x="4062413" y="3940176"/>
          <a:ext cx="107950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3940176"/>
                        <a:ext cx="107950" cy="19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752600" y="3413126"/>
            <a:ext cx="3276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/>
              <a:t>L</a:t>
            </a:r>
            <a:r>
              <a:rPr lang="en-US" altLang="en-US" sz="2000" baseline="-25000"/>
              <a:t>app</a:t>
            </a:r>
            <a:r>
              <a:rPr lang="en-US" altLang="en-US" sz="2000"/>
              <a:t>=apparent radiance measured by sensor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/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ρ = reflectance of object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T = atmospheric transmittance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E = irradiance on object, incoming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Lp = path radiance/haze, from the atmosphere and not from the object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37" y="180109"/>
            <a:ext cx="7044071" cy="65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90" name="Object 3"/>
          <p:cNvGraphicFramePr>
            <a:graphicFrameLocks noGrp="1" noChangeAspect="1"/>
          </p:cNvGraphicFramePr>
          <p:nvPr/>
        </p:nvGraphicFramePr>
        <p:xfrm>
          <a:off x="1905000" y="2438401"/>
          <a:ext cx="21336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Microsoft Equation 3.0" r:id="rId6" imgW="1104900" imgH="393700" progId="Equation.3">
                  <p:embed/>
                </p:oleObj>
              </mc:Choice>
              <mc:Fallback>
                <p:oleObj name="Microsoft Equation 3.0" r:id="rId6" imgW="1104900" imgH="393700" progId="Equation.3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1"/>
                        <a:ext cx="21336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3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Image Processing Procedures</a:t>
            </a:r>
            <a:r>
              <a:rPr lang="en-US" altLang="en-US" smtClean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9900" y="1536701"/>
            <a:ext cx="3562350" cy="4525963"/>
          </a:xfrm>
        </p:spPr>
        <p:txBody>
          <a:bodyPr/>
          <a:lstStyle/>
          <a:p>
            <a:pPr eaLnBrk="1" hangingPunct="1"/>
            <a:r>
              <a:rPr lang="en-US" altLang="en-US" sz="2400" b="1" i="1"/>
              <a:t>Image Restoration:</a:t>
            </a:r>
            <a:r>
              <a:rPr lang="en-US" altLang="en-US" sz="2400"/>
              <a:t> most recorded images are subject to distortion due to</a:t>
            </a:r>
            <a:r>
              <a:rPr lang="en-US" altLang="en-US" sz="2400" b="1" i="1"/>
              <a:t> noise</a:t>
            </a:r>
            <a:r>
              <a:rPr lang="en-US" altLang="en-US" sz="2400"/>
              <a:t> which degrades the image. Two of the more </a:t>
            </a:r>
            <a:r>
              <a:rPr lang="en-US" altLang="en-US" sz="2400" b="1" i="1"/>
              <a:t>common errors</a:t>
            </a:r>
            <a:r>
              <a:rPr lang="en-US" altLang="en-US" sz="2400"/>
              <a:t> that occur in multi-spectral imagery are </a:t>
            </a:r>
            <a:r>
              <a:rPr lang="en-US" altLang="en-US" sz="2400" b="1" i="1"/>
              <a:t>striping (or banding)</a:t>
            </a:r>
            <a:r>
              <a:rPr lang="en-US" altLang="en-US" sz="2400"/>
              <a:t> and </a:t>
            </a:r>
            <a:r>
              <a:rPr lang="en-US" altLang="en-US" sz="2400" b="1" i="1"/>
              <a:t>line dropouts</a:t>
            </a:r>
            <a:r>
              <a:rPr lang="en-US" altLang="en-US" sz="2400"/>
              <a:t> 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1317626"/>
            <a:ext cx="6227906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8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Image Processing Procedures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9901" y="1333500"/>
            <a:ext cx="3387725" cy="5524500"/>
          </a:xfrm>
        </p:spPr>
        <p:txBody>
          <a:bodyPr/>
          <a:lstStyle/>
          <a:p>
            <a:pPr eaLnBrk="1" hangingPunct="1"/>
            <a:r>
              <a:rPr lang="en-US" altLang="en-US" b="1" i="1"/>
              <a:t>Dropped Lines </a:t>
            </a:r>
            <a:r>
              <a:rPr lang="en-US" altLang="en-US"/>
              <a:t>are errors that occur in the sensor response and/or data recording and transmission which loses a row of pixels in the image.</a:t>
            </a:r>
          </a:p>
          <a:p>
            <a:pPr eaLnBrk="1" hangingPunct="1"/>
            <a:r>
              <a:rPr lang="en-US" altLang="en-US"/>
              <a:t> 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9" y="1414464"/>
            <a:ext cx="6381316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0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9137073" cy="9926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Image interpretation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27" y="1304925"/>
            <a:ext cx="11499273" cy="5524500"/>
          </a:xfrm>
        </p:spPr>
        <p:txBody>
          <a:bodyPr/>
          <a:lstStyle/>
          <a:p>
            <a:pPr algn="just" eaLnBrk="1" hangingPunct="1"/>
            <a:r>
              <a:rPr lang="en-US" altLang="en-US" sz="2400" dirty="0"/>
              <a:t>relies on one or both of these approaches:</a:t>
            </a:r>
          </a:p>
          <a:p>
            <a:pPr lvl="1" algn="just" eaLnBrk="1" hangingPunct="1"/>
            <a:r>
              <a:rPr lang="en-US" altLang="en-US" sz="2000" dirty="0" smtClean="0">
                <a:solidFill>
                  <a:srgbClr val="FF0000"/>
                </a:solidFill>
                <a:ea typeface="ＭＳ Ｐゴシック" pitchFamily="-110" charset="-128"/>
              </a:rPr>
              <a:t>Photo interpretation</a:t>
            </a:r>
            <a:r>
              <a:rPr lang="en-US" altLang="en-US" sz="2000" dirty="0" smtClean="0">
                <a:ea typeface="ＭＳ Ｐゴシック" pitchFamily="-110" charset="-128"/>
              </a:rPr>
              <a:t>: the </a:t>
            </a:r>
            <a:r>
              <a:rPr lang="en-US" altLang="en-US" sz="2000" dirty="0">
                <a:ea typeface="ＭＳ Ｐゴシック" pitchFamily="-110" charset="-128"/>
              </a:rPr>
              <a:t>interpreter uses his/her knowledge and experience of the real world to recognize scene objects (features, classes, materials) in </a:t>
            </a:r>
            <a:r>
              <a:rPr lang="en-US" altLang="en-US" sz="2000" dirty="0" smtClean="0">
                <a:ea typeface="ＭＳ Ｐゴシック" pitchFamily="-110" charset="-128"/>
              </a:rPr>
              <a:t>photo like </a:t>
            </a:r>
            <a:r>
              <a:rPr lang="en-US" altLang="en-US" sz="2000" dirty="0">
                <a:ea typeface="ＭＳ Ｐゴシック" pitchFamily="-110" charset="-128"/>
              </a:rPr>
              <a:t>renditions of the images acquired by aerial or satellite surveys of the targets (land; sea; atmospheric; planetary) that depict the targets as visual scenes with variations of gray-scale tonal or color patterns (more generally, spatial or spectral variability that mirror the differences from place to place on the ground) </a:t>
            </a:r>
          </a:p>
          <a:p>
            <a:pPr lvl="1" algn="just" eaLnBrk="1" hangingPunct="1"/>
            <a:r>
              <a:rPr lang="en-US" altLang="en-US" sz="2000" dirty="0">
                <a:solidFill>
                  <a:srgbClr val="FF0000"/>
                </a:solidFill>
                <a:ea typeface="ＭＳ Ｐゴシック" pitchFamily="-110" charset="-128"/>
              </a:rPr>
              <a:t>M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pitchFamily="-110" charset="-128"/>
              </a:rPr>
              <a:t>achine-processing </a:t>
            </a:r>
            <a:r>
              <a:rPr lang="en-US" altLang="en-US" sz="2000" dirty="0">
                <a:solidFill>
                  <a:srgbClr val="FF0000"/>
                </a:solidFill>
                <a:ea typeface="ＭＳ Ｐゴシック" pitchFamily="-110" charset="-128"/>
              </a:rPr>
              <a:t>manipulations</a:t>
            </a:r>
            <a:r>
              <a:rPr lang="en-US" altLang="en-US" sz="2000" dirty="0">
                <a:ea typeface="ＭＳ Ｐゴシック" pitchFamily="-110" charset="-128"/>
              </a:rPr>
              <a:t> (usually computer-based) that analyze and reprocess the raw data into new visual or numerical products, which then are interpreted either by approach 1 or are subjected to appropriate decision-making algorithms that identify and classify the scene objects into sets of information </a:t>
            </a:r>
          </a:p>
        </p:txBody>
      </p:sp>
    </p:spTree>
    <p:extLst>
      <p:ext uri="{BB962C8B-B14F-4D97-AF65-F5344CB8AC3E}">
        <p14:creationId xmlns:p14="http://schemas.microsoft.com/office/powerpoint/2010/main" val="27888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Processing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Computer-Assisted Scene Interpretation (</a:t>
            </a:r>
            <a:r>
              <a:rPr lang="en-US" altLang="en-US">
                <a:solidFill>
                  <a:srgbClr val="FF0000"/>
                </a:solidFill>
              </a:rPr>
              <a:t>CASI</a:t>
            </a:r>
            <a:r>
              <a:rPr lang="en-US" altLang="en-US"/>
              <a:t>); also called </a:t>
            </a:r>
            <a:r>
              <a:rPr lang="en-US" altLang="en-US">
                <a:solidFill>
                  <a:srgbClr val="FF0000"/>
                </a:solidFill>
              </a:rPr>
              <a:t>Image Processing</a:t>
            </a:r>
            <a:r>
              <a:rPr lang="en-US" altLang="en-US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 techniques fall into </a:t>
            </a:r>
            <a:r>
              <a:rPr lang="en-US" altLang="en-US">
                <a:solidFill>
                  <a:schemeClr val="accent2"/>
                </a:solidFill>
              </a:rPr>
              <a:t>three broad categories</a:t>
            </a:r>
            <a:r>
              <a:rPr lang="en-US" altLang="en-US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folHlink"/>
                </a:solidFill>
                <a:ea typeface="ＭＳ Ｐゴシック" pitchFamily="-110" charset="-128"/>
              </a:rPr>
              <a:t>Image Restoration and Rectification</a:t>
            </a:r>
            <a:r>
              <a:rPr lang="en-US" altLang="en-US">
                <a:ea typeface="ＭＳ Ｐゴシック" pitchFamily="-110" charset="-128"/>
              </a:rPr>
              <a:t> (Preprocessing)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folHlink"/>
                </a:solidFill>
                <a:ea typeface="ＭＳ Ｐゴシック" pitchFamily="-110" charset="-128"/>
              </a:rPr>
              <a:t>Image Enhancement</a:t>
            </a:r>
            <a:r>
              <a:rPr lang="en-US" altLang="en-US">
                <a:ea typeface="ＭＳ Ｐゴシック" pitchFamily="-110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folHlink"/>
                </a:solidFill>
                <a:ea typeface="ＭＳ Ｐゴシック" pitchFamily="-110" charset="-128"/>
              </a:rPr>
              <a:t>Image Classification</a:t>
            </a:r>
            <a:r>
              <a:rPr lang="en-US" altLang="en-US">
                <a:ea typeface="ＭＳ Ｐゴシック" pitchFamily="-110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There are a variety of CASI methods: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	Contrast stretching, Band ratioing, Band transformation, Principal Component Analysis, Edge Enhancement, Pattern Recognition, and Unsupervised and Supervised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9243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Processing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/>
              <a:t>Digital Images</a:t>
            </a:r>
            <a:r>
              <a:rPr lang="en-US" altLang="en-US" sz="2400"/>
              <a:t>:remote sensed images can also be represented in a computer as arrays of </a:t>
            </a:r>
            <a:r>
              <a:rPr lang="en-US" altLang="en-US" sz="2400" b="1" i="1"/>
              <a:t>pixels</a:t>
            </a:r>
            <a:r>
              <a:rPr lang="en-US" altLang="en-US" sz="2400"/>
              <a:t> </a:t>
            </a:r>
            <a:r>
              <a:rPr lang="en-US" altLang="en-US" sz="2400" b="1" i="1"/>
              <a:t>(picture elements)</a:t>
            </a:r>
            <a:r>
              <a:rPr lang="en-US" altLang="en-US" sz="2400"/>
              <a:t>, </a:t>
            </a:r>
            <a:r>
              <a:rPr lang="en-US" altLang="en-US" sz="2400">
                <a:solidFill>
                  <a:srgbClr val="FF0000"/>
                </a:solidFill>
              </a:rPr>
              <a:t>with each pixel corresponding to a</a:t>
            </a:r>
            <a:r>
              <a:rPr lang="en-US" altLang="en-US" sz="2400" i="1">
                <a:solidFill>
                  <a:srgbClr val="FF0000"/>
                </a:solidFill>
              </a:rPr>
              <a:t> </a:t>
            </a:r>
            <a:r>
              <a:rPr lang="en-US" altLang="en-US" sz="2400" b="1" i="1">
                <a:solidFill>
                  <a:srgbClr val="FF0000"/>
                </a:solidFill>
              </a:rPr>
              <a:t>digital number</a:t>
            </a:r>
            <a:r>
              <a:rPr lang="en-US" altLang="en-US" sz="2400">
                <a:solidFill>
                  <a:srgbClr val="FF0000"/>
                </a:solidFill>
              </a:rPr>
              <a:t>, representing </a:t>
            </a:r>
            <a:r>
              <a:rPr lang="en-US" altLang="en-US" sz="2400" u="sng">
                <a:solidFill>
                  <a:srgbClr val="FF0000"/>
                </a:solidFill>
              </a:rPr>
              <a:t>the brightness level of that pixel</a:t>
            </a:r>
            <a:r>
              <a:rPr lang="en-US" altLang="en-US" sz="2400">
                <a:solidFill>
                  <a:srgbClr val="FF0000"/>
                </a:solidFill>
              </a:rPr>
              <a:t> in the image</a:t>
            </a:r>
            <a:r>
              <a:rPr lang="en-US" altLang="en-US" sz="2400"/>
              <a:t>. In this case, the data are in a </a:t>
            </a:r>
            <a:r>
              <a:rPr lang="en-US" altLang="en-US" sz="2400" b="1" i="1"/>
              <a:t>digital format. </a:t>
            </a:r>
            <a:r>
              <a:rPr lang="en-US" altLang="en-US" sz="2400"/>
              <a:t>These types of digital images are referred to as </a:t>
            </a:r>
            <a:r>
              <a:rPr lang="en-US" altLang="en-US" sz="2400" b="1" i="1"/>
              <a:t>raster images</a:t>
            </a:r>
            <a:r>
              <a:rPr lang="en-US" altLang="en-US" sz="2400"/>
              <a:t> in which the pixels are arranged in </a:t>
            </a:r>
            <a:r>
              <a:rPr lang="en-US" altLang="en-US" sz="2400" b="1" i="1"/>
              <a:t>rows</a:t>
            </a:r>
            <a:r>
              <a:rPr lang="en-US" altLang="en-US" sz="2400"/>
              <a:t> and </a:t>
            </a:r>
            <a:r>
              <a:rPr lang="en-US" altLang="en-US" sz="2400" b="1" i="1"/>
              <a:t>columns</a:t>
            </a:r>
            <a:r>
              <a:rPr lang="en-US" altLang="en-US" sz="2400"/>
              <a:t> 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3574473"/>
            <a:ext cx="10349346" cy="3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37625" y="228600"/>
            <a:ext cx="903497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tabLst>
                <a:tab pos="50800" algn="l"/>
                <a:tab pos="101600" algn="l"/>
                <a:tab pos="279400" algn="l"/>
                <a:tab pos="1346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0800" algn="l"/>
                <a:tab pos="101600" algn="l"/>
                <a:tab pos="279400" algn="l"/>
                <a:tab pos="1346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0800" algn="l"/>
                <a:tab pos="101600" algn="l"/>
                <a:tab pos="279400" algn="l"/>
                <a:tab pos="1346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0800" algn="l"/>
                <a:tab pos="101600" algn="l"/>
                <a:tab pos="279400" algn="l"/>
                <a:tab pos="134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0800" algn="l"/>
                <a:tab pos="101600" algn="l"/>
                <a:tab pos="279400" algn="l"/>
                <a:tab pos="134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800" algn="l"/>
                <a:tab pos="101600" algn="l"/>
                <a:tab pos="279400" algn="l"/>
                <a:tab pos="134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800" algn="l"/>
                <a:tab pos="101600" algn="l"/>
                <a:tab pos="279400" algn="l"/>
                <a:tab pos="134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800" algn="l"/>
                <a:tab pos="101600" algn="l"/>
                <a:tab pos="279400" algn="l"/>
                <a:tab pos="134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800" algn="l"/>
                <a:tab pos="101600" algn="l"/>
                <a:tab pos="279400" algn="l"/>
                <a:tab pos="1346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6000C0"/>
                </a:solidFill>
                <a:latin typeface="Times New Roman" panose="02020603050405020304" pitchFamily="18" charset="0"/>
              </a:rPr>
              <a:t>                      Data </a:t>
            </a:r>
            <a:r>
              <a:rPr lang="en-US" altLang="en-US" b="1" dirty="0" smtClean="0">
                <a:solidFill>
                  <a:srgbClr val="6000C0"/>
                </a:solidFill>
                <a:latin typeface="Times New Roman" panose="02020603050405020304" pitchFamily="18" charset="0"/>
              </a:rPr>
              <a:t>visualization</a:t>
            </a:r>
            <a:endParaRPr lang="en-US" altLang="en-US" sz="1800" dirty="0"/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</a:rPr>
              <a:t>The images that we view are visual representations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</a:rPr>
              <a:t>of the digital output from the sensor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8-bit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gray shade image is the case when the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	sensor output is converted to one of 256 gray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	shades (0 to 255)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rgbClr val="6000C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24-bit color does the same except in shades or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	red, green, and blue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46" y="573088"/>
            <a:ext cx="5201954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11" y="3790950"/>
            <a:ext cx="4594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6248400" y="5181600"/>
            <a:ext cx="1169988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Image Processing: Pixel Values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i="1"/>
              <a:t>Pixel Values:</a:t>
            </a:r>
            <a:r>
              <a:rPr lang="en-US" altLang="en-US"/>
              <a:t> The magnitude of the electromagnetic energy captured in a digital image is represented by positive digital numbers.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 b="1" i="1"/>
              <a:t>digital numbers</a:t>
            </a:r>
            <a:r>
              <a:rPr lang="en-US" altLang="en-US"/>
              <a:t> are in the form of </a:t>
            </a:r>
            <a:r>
              <a:rPr lang="en-US" altLang="en-US" b="1" i="1"/>
              <a:t>binary digits (or 'bits')</a:t>
            </a:r>
            <a:r>
              <a:rPr lang="en-US" altLang="en-US"/>
              <a:t> which vary from 0 to a selected power of 2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/>
              <a:t>Image Type     	Pixel Value     	 Color Levels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8-bit image        	2</a:t>
            </a:r>
            <a:r>
              <a:rPr lang="en-US" altLang="en-US" sz="2400" b="1" baseline="30000"/>
              <a:t>8</a:t>
            </a:r>
            <a:r>
              <a:rPr lang="en-US" altLang="en-US" sz="2400" b="1"/>
              <a:t> =  256		0-255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16-bit image		2</a:t>
            </a:r>
            <a:r>
              <a:rPr lang="en-US" altLang="en-US" sz="2400" b="1" baseline="30000"/>
              <a:t>16</a:t>
            </a:r>
            <a:r>
              <a:rPr lang="en-US" altLang="en-US" sz="2400" b="1"/>
              <a:t> = 65536		0-65535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24-bit image		2</a:t>
            </a:r>
            <a:r>
              <a:rPr lang="en-US" altLang="en-US" sz="2400" b="1" baseline="30000"/>
              <a:t>24</a:t>
            </a:r>
            <a:r>
              <a:rPr lang="en-US" altLang="en-US" sz="2400" b="1"/>
              <a:t> = 16777216	0-16777215  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8461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Online Reading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 </a:t>
            </a:r>
          </a:p>
        </p:txBody>
      </p:sp>
      <p:graphicFrame>
        <p:nvGraphicFramePr>
          <p:cNvPr id="13824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156912"/>
              </p:ext>
            </p:extLst>
          </p:nvPr>
        </p:nvGraphicFramePr>
        <p:xfrm>
          <a:off x="1025236" y="1600200"/>
          <a:ext cx="10557164" cy="4994564"/>
        </p:xfrm>
        <a:graphic>
          <a:graphicData uri="http://schemas.openxmlformats.org/drawingml/2006/table">
            <a:tbl>
              <a:tblPr/>
              <a:tblGrid>
                <a:gridCol w="2991671"/>
                <a:gridCol w="3968396"/>
                <a:gridCol w="3597097"/>
              </a:tblGrid>
              <a:tr h="12490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Image 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Pixel Value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DB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 Levels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173"/>
                    </a:solidFill>
                  </a:tcPr>
                </a:tc>
              </a:tr>
              <a:tr h="12490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8-bit image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256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DB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0-255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173"/>
                    </a:solidFill>
                  </a:tcPr>
                </a:tc>
              </a:tr>
              <a:tr h="12473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16-bit image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65536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DB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0-65535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173"/>
                    </a:solidFill>
                  </a:tcPr>
                </a:tc>
              </a:tr>
              <a:tr h="12490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24-bit image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B3D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16777216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DB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0-16777215  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17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6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Image Processing: </a:t>
            </a:r>
            <a:r>
              <a:rPr lang="en-US" altLang="en-US" b="1" smtClean="0">
                <a:solidFill>
                  <a:srgbClr val="FF0000"/>
                </a:solidFill>
              </a:rPr>
              <a:t>Image Resolution</a:t>
            </a:r>
            <a:r>
              <a:rPr lang="en-US" altLang="en-US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Image Resolution:</a:t>
            </a:r>
            <a:r>
              <a:rPr lang="en-US" altLang="en-US" smtClean="0"/>
              <a:t> the resolution of a digital image is dependant on the range in magnitude (i.e. range in brightness) of the pixel value. With a 2-bit image the maximum range in brightness is 2</a:t>
            </a:r>
            <a:r>
              <a:rPr lang="en-US" altLang="en-US" baseline="30000" smtClean="0"/>
              <a:t>2</a:t>
            </a:r>
            <a:r>
              <a:rPr lang="en-US" altLang="en-US" smtClean="0"/>
              <a:t> = 4 values ranging from 0 to 3, resulting in a low resolution image. In an 8-bit image the maximum range in brightness is 2</a:t>
            </a:r>
            <a:r>
              <a:rPr lang="en-US" altLang="en-US" baseline="30000" smtClean="0"/>
              <a:t>8</a:t>
            </a:r>
            <a:r>
              <a:rPr lang="en-US" altLang="en-US" smtClean="0"/>
              <a:t> = 256 values ranging from 0 to 255, which is a higher resolution image </a:t>
            </a:r>
          </a:p>
        </p:txBody>
      </p:sp>
    </p:spTree>
    <p:extLst>
      <p:ext uri="{BB962C8B-B14F-4D97-AF65-F5344CB8AC3E}">
        <p14:creationId xmlns:p14="http://schemas.microsoft.com/office/powerpoint/2010/main" val="21927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219200"/>
            <a:ext cx="509847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143000"/>
            <a:ext cx="494953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734291" y="493713"/>
            <a:ext cx="422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/>
              <a:t>2-bit </a:t>
            </a:r>
            <a:r>
              <a:rPr lang="en-US" altLang="en-US" sz="1800" b="1" dirty="0" smtClean="0"/>
              <a:t>Image (4 </a:t>
            </a:r>
            <a:r>
              <a:rPr lang="en-US" altLang="en-US" sz="1800" b="1" dirty="0"/>
              <a:t>grey levels)</a:t>
            </a:r>
            <a:r>
              <a:rPr lang="en-US" altLang="en-US" sz="1800" dirty="0"/>
              <a:t> </a:t>
            </a: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6003924" y="569913"/>
            <a:ext cx="3403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/>
              <a:t>8-bit </a:t>
            </a:r>
            <a:r>
              <a:rPr lang="en-US" altLang="en-US" sz="1800" b="1" dirty="0" smtClean="0"/>
              <a:t>Image (256 </a:t>
            </a:r>
            <a:r>
              <a:rPr lang="en-US" altLang="en-US" sz="1800" b="1" dirty="0"/>
              <a:t>grey levels)</a:t>
            </a:r>
            <a:r>
              <a:rPr lang="en-US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6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887</Words>
  <Application>Microsoft Office PowerPoint</Application>
  <PresentationFormat>Custom</PresentationFormat>
  <Paragraphs>111</Paragraphs>
  <Slides>18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Bitmap Image</vt:lpstr>
      <vt:lpstr>Equation</vt:lpstr>
      <vt:lpstr>Microsoft Equation 3.0</vt:lpstr>
      <vt:lpstr>Image pre processing</vt:lpstr>
      <vt:lpstr>Image interpretation </vt:lpstr>
      <vt:lpstr>Image Processing</vt:lpstr>
      <vt:lpstr>Image Processing</vt:lpstr>
      <vt:lpstr>PowerPoint Presentation</vt:lpstr>
      <vt:lpstr>Image Processing: Pixel Values</vt:lpstr>
      <vt:lpstr>Online Reading</vt:lpstr>
      <vt:lpstr>Image Processing: Image Resolution </vt:lpstr>
      <vt:lpstr>PowerPoint Presentation</vt:lpstr>
      <vt:lpstr> Image Quality</vt:lpstr>
      <vt:lpstr>PowerPoint Presentation</vt:lpstr>
      <vt:lpstr>  Preprocessing  </vt:lpstr>
      <vt:lpstr>Geometric Correction </vt:lpstr>
      <vt:lpstr>Image Registration (or Resampling) </vt:lpstr>
      <vt:lpstr>Image registration (or resampling) </vt:lpstr>
      <vt:lpstr>(Radiometric correction) Atmospheric Effects </vt:lpstr>
      <vt:lpstr>Image Processing Procedures </vt:lpstr>
      <vt:lpstr>Image Processing Procedures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interpretation </dc:title>
  <dc:creator>Rehana Mehar Ali</dc:creator>
  <cp:lastModifiedBy>LocalHost</cp:lastModifiedBy>
  <cp:revision>15</cp:revision>
  <dcterms:created xsi:type="dcterms:W3CDTF">2016-01-23T03:19:44Z</dcterms:created>
  <dcterms:modified xsi:type="dcterms:W3CDTF">2017-05-02T14:37:35Z</dcterms:modified>
</cp:coreProperties>
</file>