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9/14/2020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9/14/2020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9/14/2020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9/14/2020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9/14/2020</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51E4CE-2CD5-4F76-9C24-418A68804B19}"/>
              </a:ext>
            </a:extLst>
          </p:cNvPr>
          <p:cNvSpPr>
            <a:spLocks noGrp="1"/>
          </p:cNvSpPr>
          <p:nvPr>
            <p:ph type="ctrTitle"/>
          </p:nvPr>
        </p:nvSpPr>
        <p:spPr>
          <a:xfrm>
            <a:off x="2419396" y="450669"/>
            <a:ext cx="8915399" cy="2978331"/>
          </a:xfrm>
        </p:spPr>
        <p:txBody>
          <a:bodyPr>
            <a:normAutofit fontScale="90000"/>
          </a:bodyPr>
          <a:lstStyle/>
          <a:p>
            <a:r>
              <a:rPr lang="en-US" dirty="0"/>
              <a:t>ORIGIN/HISTORICAL EVOLUTION OF HUMAN</a:t>
            </a:r>
            <a:br>
              <a:rPr lang="en-US" dirty="0"/>
            </a:br>
            <a:r>
              <a:rPr lang="en-US" dirty="0"/>
              <a:t>SETTLEMENTS</a:t>
            </a:r>
            <a:br>
              <a:rPr lang="en-US" dirty="0"/>
            </a:br>
            <a:endParaRPr lang="en-US" dirty="0"/>
          </a:p>
        </p:txBody>
      </p:sp>
      <p:sp>
        <p:nvSpPr>
          <p:cNvPr id="3" name="Subtitle 2">
            <a:extLst>
              <a:ext uri="{FF2B5EF4-FFF2-40B4-BE49-F238E27FC236}">
                <a16:creationId xmlns:a16="http://schemas.microsoft.com/office/drawing/2014/main" id="{81971F8D-4C5D-46F4-84FC-D22A0FFB6ED0}"/>
              </a:ext>
            </a:extLst>
          </p:cNvPr>
          <p:cNvSpPr>
            <a:spLocks noGrp="1"/>
          </p:cNvSpPr>
          <p:nvPr>
            <p:ph type="subTitle" idx="1"/>
          </p:nvPr>
        </p:nvSpPr>
        <p:spPr/>
        <p:txBody>
          <a:bodyPr>
            <a:normAutofit lnSpcReduction="10000"/>
          </a:bodyPr>
          <a:lstStyle/>
          <a:p>
            <a:r>
              <a:rPr lang="en-US" dirty="0"/>
              <a:t>Course Title: Settlement Geography</a:t>
            </a:r>
          </a:p>
          <a:p>
            <a:r>
              <a:rPr lang="en-US" dirty="0"/>
              <a:t>Course Code: Maj/Geo-309</a:t>
            </a:r>
          </a:p>
          <a:p>
            <a:r>
              <a:rPr lang="en-US" dirty="0"/>
              <a:t>Course Instructor: Ms. Amna Afzal</a:t>
            </a:r>
          </a:p>
          <a:p>
            <a:endParaRPr lang="en-US" dirty="0"/>
          </a:p>
        </p:txBody>
      </p:sp>
    </p:spTree>
    <p:extLst>
      <p:ext uri="{BB962C8B-B14F-4D97-AF65-F5344CB8AC3E}">
        <p14:creationId xmlns:p14="http://schemas.microsoft.com/office/powerpoint/2010/main" val="388085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EA88BC-6D8A-48E7-865C-C0E9E28A2B0A}"/>
              </a:ext>
            </a:extLst>
          </p:cNvPr>
          <p:cNvSpPr>
            <a:spLocks noGrp="1"/>
          </p:cNvSpPr>
          <p:nvPr>
            <p:ph type="title"/>
          </p:nvPr>
        </p:nvSpPr>
        <p:spPr>
          <a:xfrm>
            <a:off x="2589213" y="624110"/>
            <a:ext cx="8915400" cy="1280890"/>
          </a:xfrm>
        </p:spPr>
        <p:txBody>
          <a:bodyPr/>
          <a:lstStyle/>
          <a:p>
            <a:r>
              <a:rPr lang="en-US" dirty="0"/>
              <a:t>Cont.</a:t>
            </a:r>
          </a:p>
        </p:txBody>
      </p:sp>
      <p:sp>
        <p:nvSpPr>
          <p:cNvPr id="3" name="Content Placeholder 2">
            <a:extLst>
              <a:ext uri="{FF2B5EF4-FFF2-40B4-BE49-F238E27FC236}">
                <a16:creationId xmlns:a16="http://schemas.microsoft.com/office/drawing/2014/main" id="{B55AB94E-6628-451A-9A00-F85831E0F5D3}"/>
              </a:ext>
            </a:extLst>
          </p:cNvPr>
          <p:cNvSpPr>
            <a:spLocks noGrp="1"/>
          </p:cNvSpPr>
          <p:nvPr>
            <p:ph idx="1"/>
          </p:nvPr>
        </p:nvSpPr>
        <p:spPr>
          <a:xfrm>
            <a:off x="2589212" y="2133599"/>
            <a:ext cx="8915400" cy="4437017"/>
          </a:xfrm>
        </p:spPr>
        <p:txBody>
          <a:bodyPr>
            <a:normAutofit lnSpcReduction="10000"/>
          </a:bodyPr>
          <a:lstStyle/>
          <a:p>
            <a:r>
              <a:rPr lang="en-US" sz="2800" b="1" dirty="0"/>
              <a:t>Dynamic settlements, created as a result of an industrial technological revolution, multiplying in number and form, and now being created at an even higher rate.</a:t>
            </a:r>
          </a:p>
          <a:p>
            <a:r>
              <a:rPr lang="en-US" sz="2800" b="1" dirty="0"/>
              <a:t>The evils described in them are the evils of yesterday which are being multiplied today in a very dangerous manner.</a:t>
            </a:r>
          </a:p>
          <a:p>
            <a:r>
              <a:rPr lang="en-US" sz="2800" b="1" dirty="0"/>
              <a:t>This makes the dynamic settlement completely different from any other category of settlements and a real threat to humanity itself.</a:t>
            </a:r>
          </a:p>
          <a:p>
            <a:endParaRPr lang="en-US" dirty="0"/>
          </a:p>
        </p:txBody>
      </p:sp>
    </p:spTree>
    <p:extLst>
      <p:ext uri="{BB962C8B-B14F-4D97-AF65-F5344CB8AC3E}">
        <p14:creationId xmlns:p14="http://schemas.microsoft.com/office/powerpoint/2010/main" val="20649550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1B905A-669C-44E9-8646-0B41BF170CE8}"/>
              </a:ext>
            </a:extLst>
          </p:cNvPr>
          <p:cNvSpPr>
            <a:spLocks noGrp="1"/>
          </p:cNvSpPr>
          <p:nvPr>
            <p:ph type="title"/>
          </p:nvPr>
        </p:nvSpPr>
        <p:spPr>
          <a:xfrm>
            <a:off x="2592925" y="114658"/>
            <a:ext cx="8911687" cy="995685"/>
          </a:xfrm>
        </p:spPr>
        <p:txBody>
          <a:bodyPr>
            <a:normAutofit fontScale="90000"/>
          </a:bodyPr>
          <a:lstStyle/>
          <a:p>
            <a:r>
              <a:rPr lang="en-US" sz="3100" dirty="0">
                <a:solidFill>
                  <a:schemeClr val="tx1"/>
                </a:solidFill>
              </a:rPr>
              <a:t>Man’s Position is Dangerous in the Dynamic Settlement</a:t>
            </a:r>
            <a:br>
              <a:rPr lang="en-US" dirty="0"/>
            </a:br>
            <a:endParaRPr lang="en-US" dirty="0"/>
          </a:p>
        </p:txBody>
      </p:sp>
      <p:pic>
        <p:nvPicPr>
          <p:cNvPr id="4" name="Content Placeholder 3">
            <a:extLst>
              <a:ext uri="{FF2B5EF4-FFF2-40B4-BE49-F238E27FC236}">
                <a16:creationId xmlns:a16="http://schemas.microsoft.com/office/drawing/2014/main" id="{D5B80E04-D868-49A7-A0C9-6357EB0BBBE6}"/>
              </a:ext>
            </a:extLst>
          </p:cNvPr>
          <p:cNvPicPr>
            <a:picLocks noGrp="1" noChangeAspect="1"/>
          </p:cNvPicPr>
          <p:nvPr>
            <p:ph idx="1"/>
          </p:nvPr>
        </p:nvPicPr>
        <p:blipFill>
          <a:blip r:embed="rId2"/>
          <a:stretch>
            <a:fillRect/>
          </a:stretch>
        </p:blipFill>
        <p:spPr>
          <a:xfrm>
            <a:off x="2592925" y="1345475"/>
            <a:ext cx="9085269" cy="5290456"/>
          </a:xfrm>
          <a:prstGeom prst="rect">
            <a:avLst/>
          </a:prstGeom>
        </p:spPr>
      </p:pic>
    </p:spTree>
    <p:extLst>
      <p:ext uri="{BB962C8B-B14F-4D97-AF65-F5344CB8AC3E}">
        <p14:creationId xmlns:p14="http://schemas.microsoft.com/office/powerpoint/2010/main" val="16266655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9437F-E7C7-4200-8DD5-6CC169BCF1ED}"/>
              </a:ext>
            </a:extLst>
          </p:cNvPr>
          <p:cNvSpPr>
            <a:spLocks noGrp="1"/>
          </p:cNvSpPr>
          <p:nvPr>
            <p:ph type="title"/>
          </p:nvPr>
        </p:nvSpPr>
        <p:spPr>
          <a:xfrm>
            <a:off x="2589212" y="166910"/>
            <a:ext cx="8911687" cy="1087124"/>
          </a:xfrm>
        </p:spPr>
        <p:txBody>
          <a:bodyPr/>
          <a:lstStyle/>
          <a:p>
            <a:r>
              <a:rPr lang="en-US" dirty="0"/>
              <a:t>Early </a:t>
            </a:r>
            <a:r>
              <a:rPr lang="en-US" dirty="0" err="1"/>
              <a:t>Dynapolis</a:t>
            </a:r>
            <a:endParaRPr lang="en-US" dirty="0"/>
          </a:p>
        </p:txBody>
      </p:sp>
      <p:sp>
        <p:nvSpPr>
          <p:cNvPr id="3" name="Content Placeholder 2">
            <a:extLst>
              <a:ext uri="{FF2B5EF4-FFF2-40B4-BE49-F238E27FC236}">
                <a16:creationId xmlns:a16="http://schemas.microsoft.com/office/drawing/2014/main" id="{C1BC836D-205F-492A-8ADF-F413206C45B8}"/>
              </a:ext>
            </a:extLst>
          </p:cNvPr>
          <p:cNvSpPr>
            <a:spLocks noGrp="1"/>
          </p:cNvSpPr>
          <p:nvPr>
            <p:ph idx="1"/>
          </p:nvPr>
        </p:nvSpPr>
        <p:spPr>
          <a:xfrm>
            <a:off x="2589212" y="1123406"/>
            <a:ext cx="8915400" cy="4787816"/>
          </a:xfrm>
        </p:spPr>
        <p:txBody>
          <a:bodyPr>
            <a:normAutofit/>
          </a:bodyPr>
          <a:lstStyle/>
          <a:p>
            <a:r>
              <a:rPr lang="en-US" sz="2800" b="1" dirty="0"/>
              <a:t>This is the phase when small independent human settlements with independent administrative units are beginning to grow beyond their initial boundaries.</a:t>
            </a:r>
          </a:p>
          <a:p>
            <a:endParaRPr lang="en-US" sz="2800" b="1" dirty="0"/>
          </a:p>
          <a:p>
            <a:r>
              <a:rPr lang="en-US" sz="2800" b="1" dirty="0"/>
              <a:t>From the economic point of view this development is related to industrialization, and from the technological point of view to the railroad era, which first made commuting from distance points possible.</a:t>
            </a:r>
          </a:p>
          <a:p>
            <a:pPr marL="0" indent="0">
              <a:buNone/>
            </a:pPr>
            <a:endParaRPr lang="en-US" sz="2800" b="1" dirty="0"/>
          </a:p>
        </p:txBody>
      </p:sp>
    </p:spTree>
    <p:extLst>
      <p:ext uri="{BB962C8B-B14F-4D97-AF65-F5344CB8AC3E}">
        <p14:creationId xmlns:p14="http://schemas.microsoft.com/office/powerpoint/2010/main" val="29372975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74C7B-2F6C-4B76-923D-D3CE0055DC7F}"/>
              </a:ext>
            </a:extLst>
          </p:cNvPr>
          <p:cNvSpPr>
            <a:spLocks noGrp="1"/>
          </p:cNvSpPr>
          <p:nvPr>
            <p:ph type="title"/>
          </p:nvPr>
        </p:nvSpPr>
        <p:spPr>
          <a:xfrm>
            <a:off x="2589212" y="310602"/>
            <a:ext cx="8911687" cy="734427"/>
          </a:xfrm>
        </p:spPr>
        <p:txBody>
          <a:bodyPr>
            <a:normAutofit fontScale="90000"/>
          </a:bodyPr>
          <a:lstStyle/>
          <a:p>
            <a:r>
              <a:rPr lang="en-US" dirty="0"/>
              <a:t>Metropolis /</a:t>
            </a:r>
            <a:r>
              <a:rPr lang="en-US" dirty="0" err="1"/>
              <a:t>Dynametropolis</a:t>
            </a:r>
            <a:br>
              <a:rPr lang="en-US" dirty="0"/>
            </a:br>
            <a:endParaRPr lang="en-US" dirty="0"/>
          </a:p>
        </p:txBody>
      </p:sp>
      <p:sp>
        <p:nvSpPr>
          <p:cNvPr id="3" name="Content Placeholder 2">
            <a:extLst>
              <a:ext uri="{FF2B5EF4-FFF2-40B4-BE49-F238E27FC236}">
                <a16:creationId xmlns:a16="http://schemas.microsoft.com/office/drawing/2014/main" id="{FC29885B-E76B-47E7-9C49-F47FD7C22D4E}"/>
              </a:ext>
            </a:extLst>
          </p:cNvPr>
          <p:cNvSpPr>
            <a:spLocks noGrp="1"/>
          </p:cNvSpPr>
          <p:nvPr>
            <p:ph idx="1"/>
          </p:nvPr>
        </p:nvSpPr>
        <p:spPr>
          <a:xfrm>
            <a:off x="2589212" y="1254034"/>
            <a:ext cx="8915400" cy="5146766"/>
          </a:xfrm>
        </p:spPr>
        <p:txBody>
          <a:bodyPr/>
          <a:lstStyle/>
          <a:p>
            <a:r>
              <a:rPr lang="en-US" sz="2800" b="1" dirty="0"/>
              <a:t>Fate of the historical metropolises has been dynamic growth, a static phase, and then death</a:t>
            </a:r>
          </a:p>
          <a:p>
            <a:r>
              <a:rPr lang="en-US" sz="2800" b="1" dirty="0"/>
              <a:t>Static phase for a metropolis is the prelude of its decline and death</a:t>
            </a:r>
          </a:p>
          <a:p>
            <a:r>
              <a:rPr lang="en-US" sz="2800" b="1" dirty="0"/>
              <a:t>Dynamic metropolis, after losing its momentum for growth, becomes negatively dynamic.</a:t>
            </a:r>
          </a:p>
          <a:p>
            <a:endParaRPr lang="en-US" dirty="0"/>
          </a:p>
        </p:txBody>
      </p:sp>
    </p:spTree>
    <p:extLst>
      <p:ext uri="{BB962C8B-B14F-4D97-AF65-F5344CB8AC3E}">
        <p14:creationId xmlns:p14="http://schemas.microsoft.com/office/powerpoint/2010/main" val="31775133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57C71-99F1-4EAB-AD00-A167DA9A143C}"/>
              </a:ext>
            </a:extLst>
          </p:cNvPr>
          <p:cNvSpPr>
            <a:spLocks noGrp="1"/>
          </p:cNvSpPr>
          <p:nvPr>
            <p:ph type="title"/>
          </p:nvPr>
        </p:nvSpPr>
        <p:spPr>
          <a:xfrm>
            <a:off x="2592925" y="624110"/>
            <a:ext cx="8911687" cy="695239"/>
          </a:xfrm>
        </p:spPr>
        <p:txBody>
          <a:bodyPr>
            <a:normAutofit fontScale="90000"/>
          </a:bodyPr>
          <a:lstStyle/>
          <a:p>
            <a:r>
              <a:rPr lang="en-US" dirty="0"/>
              <a:t>Megalopolis /</a:t>
            </a:r>
            <a:r>
              <a:rPr lang="en-US" dirty="0" err="1"/>
              <a:t>Dynamegalopolis</a:t>
            </a:r>
            <a:br>
              <a:rPr lang="en-US" dirty="0"/>
            </a:br>
            <a:endParaRPr lang="en-US" dirty="0"/>
          </a:p>
        </p:txBody>
      </p:sp>
      <p:sp>
        <p:nvSpPr>
          <p:cNvPr id="3" name="Content Placeholder 2">
            <a:extLst>
              <a:ext uri="{FF2B5EF4-FFF2-40B4-BE49-F238E27FC236}">
                <a16:creationId xmlns:a16="http://schemas.microsoft.com/office/drawing/2014/main" id="{2A7C82F3-7EF4-4FCF-A4BF-56D16A8F3B88}"/>
              </a:ext>
            </a:extLst>
          </p:cNvPr>
          <p:cNvSpPr>
            <a:spLocks noGrp="1"/>
          </p:cNvSpPr>
          <p:nvPr>
            <p:ph idx="1"/>
          </p:nvPr>
        </p:nvSpPr>
        <p:spPr>
          <a:xfrm>
            <a:off x="2589212" y="1645920"/>
            <a:ext cx="8915400" cy="4587970"/>
          </a:xfrm>
        </p:spPr>
        <p:txBody>
          <a:bodyPr>
            <a:normAutofit/>
          </a:bodyPr>
          <a:lstStyle/>
          <a:p>
            <a:r>
              <a:rPr lang="en-US" sz="2800" b="1" dirty="0"/>
              <a:t>A megalopolis has the same external characteristics as the metropolis, the only difference being that every phenomenon appears on a much larger scale.</a:t>
            </a:r>
          </a:p>
          <a:p>
            <a:endParaRPr lang="en-US" sz="2800" b="1" dirty="0"/>
          </a:p>
          <a:p>
            <a:r>
              <a:rPr lang="en-US" sz="2800" b="1" dirty="0"/>
              <a:t>It is characteristic that all phenomenon of the development of human settlements up to the metropolis shown on a 100 sq.km. Scale, for megalopolis would be 1,000sq.km.</a:t>
            </a:r>
          </a:p>
          <a:p>
            <a:endParaRPr lang="en-US" dirty="0"/>
          </a:p>
        </p:txBody>
      </p:sp>
    </p:spTree>
    <p:extLst>
      <p:ext uri="{BB962C8B-B14F-4D97-AF65-F5344CB8AC3E}">
        <p14:creationId xmlns:p14="http://schemas.microsoft.com/office/powerpoint/2010/main" val="7272525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75413-2E75-45A8-AE5F-7A838014394D}"/>
              </a:ext>
            </a:extLst>
          </p:cNvPr>
          <p:cNvSpPr>
            <a:spLocks noGrp="1"/>
          </p:cNvSpPr>
          <p:nvPr>
            <p:ph type="title"/>
          </p:nvPr>
        </p:nvSpPr>
        <p:spPr>
          <a:xfrm>
            <a:off x="2592925" y="624110"/>
            <a:ext cx="8911687" cy="499296"/>
          </a:xfrm>
        </p:spPr>
        <p:txBody>
          <a:bodyPr>
            <a:normAutofit fontScale="90000"/>
          </a:bodyPr>
          <a:lstStyle/>
          <a:p>
            <a:r>
              <a:rPr lang="en-US" dirty="0" err="1"/>
              <a:t>Ecumenopolis</a:t>
            </a:r>
            <a:r>
              <a:rPr lang="en-US" dirty="0"/>
              <a:t>:</a:t>
            </a:r>
          </a:p>
        </p:txBody>
      </p:sp>
      <p:sp>
        <p:nvSpPr>
          <p:cNvPr id="3" name="Content Placeholder 2">
            <a:extLst>
              <a:ext uri="{FF2B5EF4-FFF2-40B4-BE49-F238E27FC236}">
                <a16:creationId xmlns:a16="http://schemas.microsoft.com/office/drawing/2014/main" id="{B0D0AD22-FD5E-4A21-A134-321E05A5A2AA}"/>
              </a:ext>
            </a:extLst>
          </p:cNvPr>
          <p:cNvSpPr>
            <a:spLocks noGrp="1"/>
          </p:cNvSpPr>
          <p:nvPr>
            <p:ph idx="1"/>
          </p:nvPr>
        </p:nvSpPr>
        <p:spPr>
          <a:xfrm>
            <a:off x="2589212" y="1685109"/>
            <a:ext cx="8915400" cy="4226113"/>
          </a:xfrm>
        </p:spPr>
        <p:txBody>
          <a:bodyPr>
            <a:normAutofit/>
          </a:bodyPr>
          <a:lstStyle/>
          <a:p>
            <a:r>
              <a:rPr lang="en-US" sz="2800" b="1" dirty="0"/>
              <a:t>Regardless of whether dynamic settlements are simple (</a:t>
            </a:r>
            <a:r>
              <a:rPr lang="en-US" sz="2800" b="1" dirty="0" err="1"/>
              <a:t>Dynapolis</a:t>
            </a:r>
            <a:r>
              <a:rPr lang="en-US" sz="2800" b="1" dirty="0"/>
              <a:t>), or composite (metropolises and megalopolises), they have been growing continuously during the last centuries and this is apparent everywhere at present i.e. the whole Earth will be covered by one human settlement.</a:t>
            </a:r>
          </a:p>
        </p:txBody>
      </p:sp>
    </p:spTree>
    <p:extLst>
      <p:ext uri="{BB962C8B-B14F-4D97-AF65-F5344CB8AC3E}">
        <p14:creationId xmlns:p14="http://schemas.microsoft.com/office/powerpoint/2010/main" val="31435659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F699D9-D5C4-4B6A-9C05-A606EBB66F0C}"/>
              </a:ext>
            </a:extLst>
          </p:cNvPr>
          <p:cNvSpPr>
            <a:spLocks noGrp="1"/>
          </p:cNvSpPr>
          <p:nvPr>
            <p:ph type="title"/>
          </p:nvPr>
        </p:nvSpPr>
        <p:spPr/>
        <p:txBody>
          <a:bodyPr/>
          <a:lstStyle/>
          <a:p>
            <a:r>
              <a:rPr lang="en-US" dirty="0"/>
              <a:t>Five Major Phases</a:t>
            </a:r>
          </a:p>
        </p:txBody>
      </p:sp>
      <p:sp>
        <p:nvSpPr>
          <p:cNvPr id="3" name="Content Placeholder 2">
            <a:extLst>
              <a:ext uri="{FF2B5EF4-FFF2-40B4-BE49-F238E27FC236}">
                <a16:creationId xmlns:a16="http://schemas.microsoft.com/office/drawing/2014/main" id="{E7DA1204-2E4A-475B-9D3C-4A3E0CEFA39C}"/>
              </a:ext>
            </a:extLst>
          </p:cNvPr>
          <p:cNvSpPr>
            <a:spLocks noGrp="1"/>
          </p:cNvSpPr>
          <p:nvPr>
            <p:ph idx="1"/>
          </p:nvPr>
        </p:nvSpPr>
        <p:spPr>
          <a:xfrm>
            <a:off x="2589212" y="1371600"/>
            <a:ext cx="8915400" cy="4539622"/>
          </a:xfrm>
        </p:spPr>
        <p:txBody>
          <a:bodyPr/>
          <a:lstStyle/>
          <a:p>
            <a:r>
              <a:rPr lang="en-US" sz="2400" b="1" dirty="0"/>
              <a:t>Primitive non-</a:t>
            </a:r>
            <a:r>
              <a:rPr lang="en-US" sz="2400" b="1" dirty="0" err="1"/>
              <a:t>organised</a:t>
            </a:r>
            <a:r>
              <a:rPr lang="en-US" sz="2400" b="1" dirty="0"/>
              <a:t> human settlements (started with the evolution of man.)</a:t>
            </a:r>
          </a:p>
          <a:p>
            <a:r>
              <a:rPr lang="en-US" sz="2400" b="1" dirty="0"/>
              <a:t>Primitive </a:t>
            </a:r>
            <a:r>
              <a:rPr lang="en-US" sz="2400" b="1" dirty="0" err="1"/>
              <a:t>organised</a:t>
            </a:r>
            <a:r>
              <a:rPr lang="en-US" sz="2400" b="1" dirty="0"/>
              <a:t> settlements ( the period of villages - </a:t>
            </a:r>
            <a:r>
              <a:rPr lang="en-US" sz="2400" b="1" dirty="0" err="1"/>
              <a:t>eopolis</a:t>
            </a:r>
            <a:r>
              <a:rPr lang="en-US" sz="2400" b="1" dirty="0"/>
              <a:t> - which lasted about 10,000 years.)</a:t>
            </a:r>
          </a:p>
          <a:p>
            <a:r>
              <a:rPr lang="en-US" sz="2400" b="1" dirty="0"/>
              <a:t>Static urban settlements or cities (polis - which lasted about 5,000-6,000 years.)</a:t>
            </a:r>
          </a:p>
          <a:p>
            <a:r>
              <a:rPr lang="en-US" sz="2400" b="1" dirty="0"/>
              <a:t>Dynamic urban settlements (</a:t>
            </a:r>
            <a:r>
              <a:rPr lang="en-US" sz="2400" b="1" dirty="0" err="1"/>
              <a:t>dynapolis</a:t>
            </a:r>
            <a:r>
              <a:rPr lang="en-US" sz="2400" b="1" dirty="0"/>
              <a:t> - which lasted 200 - 400 years.)</a:t>
            </a:r>
          </a:p>
          <a:p>
            <a:r>
              <a:rPr lang="en-US" sz="2400" b="1" dirty="0"/>
              <a:t>The universal city (</a:t>
            </a:r>
            <a:r>
              <a:rPr lang="en-US" sz="2400" b="1" dirty="0" err="1"/>
              <a:t>ecumenopolis</a:t>
            </a:r>
            <a:r>
              <a:rPr lang="en-US" sz="2400" b="1" dirty="0"/>
              <a:t> - which is now beginning.)</a:t>
            </a:r>
          </a:p>
          <a:p>
            <a:endParaRPr lang="en-US" dirty="0"/>
          </a:p>
        </p:txBody>
      </p:sp>
    </p:spTree>
    <p:extLst>
      <p:ext uri="{BB962C8B-B14F-4D97-AF65-F5344CB8AC3E}">
        <p14:creationId xmlns:p14="http://schemas.microsoft.com/office/powerpoint/2010/main" val="16731932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23107F-140C-4106-A0E2-35D588404396}"/>
              </a:ext>
            </a:extLst>
          </p:cNvPr>
          <p:cNvSpPr>
            <a:spLocks noGrp="1"/>
          </p:cNvSpPr>
          <p:nvPr>
            <p:ph type="title"/>
          </p:nvPr>
        </p:nvSpPr>
        <p:spPr/>
        <p:txBody>
          <a:bodyPr/>
          <a:lstStyle/>
          <a:p>
            <a:r>
              <a:rPr lang="en-US" dirty="0"/>
              <a:t>Primitive Non-</a:t>
            </a:r>
            <a:r>
              <a:rPr lang="en-US" dirty="0" err="1"/>
              <a:t>organised</a:t>
            </a:r>
            <a:r>
              <a:rPr lang="en-US" dirty="0"/>
              <a:t> Human Settlements.</a:t>
            </a:r>
          </a:p>
        </p:txBody>
      </p:sp>
      <p:sp>
        <p:nvSpPr>
          <p:cNvPr id="3" name="Content Placeholder 2">
            <a:extLst>
              <a:ext uri="{FF2B5EF4-FFF2-40B4-BE49-F238E27FC236}">
                <a16:creationId xmlns:a16="http://schemas.microsoft.com/office/drawing/2014/main" id="{21F4FBD2-92DE-41BC-9C04-53C16E8BD9BD}"/>
              </a:ext>
            </a:extLst>
          </p:cNvPr>
          <p:cNvSpPr>
            <a:spLocks noGrp="1"/>
          </p:cNvSpPr>
          <p:nvPr>
            <p:ph idx="1"/>
          </p:nvPr>
        </p:nvSpPr>
        <p:spPr/>
        <p:txBody>
          <a:bodyPr/>
          <a:lstStyle/>
          <a:p>
            <a:r>
              <a:rPr lang="en-US" sz="2800" b="1" dirty="0"/>
              <a:t>The communities take up a smaller area where they are agricultural, and a larger one where they are hunting and cattle-breeding communities.</a:t>
            </a:r>
          </a:p>
          <a:p>
            <a:r>
              <a:rPr lang="en-US" sz="2800" b="1" dirty="0"/>
              <a:t>on a macro scale, they consists of a nucleus which is the built-up part of the human settlement, and several parts which lead out into the open, thinning out until they disappear.</a:t>
            </a:r>
          </a:p>
          <a:p>
            <a:endParaRPr lang="en-US" dirty="0"/>
          </a:p>
        </p:txBody>
      </p:sp>
    </p:spTree>
    <p:extLst>
      <p:ext uri="{BB962C8B-B14F-4D97-AF65-F5344CB8AC3E}">
        <p14:creationId xmlns:p14="http://schemas.microsoft.com/office/powerpoint/2010/main" val="42369408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C75733-206E-46BC-97FB-A5E6AA19BCC9}"/>
              </a:ext>
            </a:extLst>
          </p:cNvPr>
          <p:cNvSpPr>
            <a:spLocks noGrp="1"/>
          </p:cNvSpPr>
          <p:nvPr>
            <p:ph type="title"/>
          </p:nvPr>
        </p:nvSpPr>
        <p:spPr>
          <a:xfrm>
            <a:off x="2180382" y="245286"/>
            <a:ext cx="7831235" cy="1936528"/>
          </a:xfrm>
        </p:spPr>
        <p:txBody>
          <a:bodyPr>
            <a:normAutofit fontScale="90000"/>
          </a:bodyPr>
          <a:lstStyle/>
          <a:p>
            <a:r>
              <a:rPr lang="en-US" dirty="0">
                <a:solidFill>
                  <a:schemeClr val="tx1"/>
                </a:solidFill>
              </a:rPr>
              <a:t>There is no physical lines connecting this primitive settlement with others; there are no networks between settlements</a:t>
            </a:r>
          </a:p>
        </p:txBody>
      </p:sp>
      <p:pic>
        <p:nvPicPr>
          <p:cNvPr id="4" name="Content Placeholder 3">
            <a:extLst>
              <a:ext uri="{FF2B5EF4-FFF2-40B4-BE49-F238E27FC236}">
                <a16:creationId xmlns:a16="http://schemas.microsoft.com/office/drawing/2014/main" id="{DAD48D8C-10F6-4D26-85B8-E54EC547539B}"/>
              </a:ext>
            </a:extLst>
          </p:cNvPr>
          <p:cNvPicPr>
            <a:picLocks noGrp="1" noChangeAspect="1"/>
          </p:cNvPicPr>
          <p:nvPr>
            <p:ph idx="1"/>
          </p:nvPr>
        </p:nvPicPr>
        <p:blipFill>
          <a:blip r:embed="rId2"/>
          <a:stretch>
            <a:fillRect/>
          </a:stretch>
        </p:blipFill>
        <p:spPr>
          <a:xfrm>
            <a:off x="2008862" y="2299064"/>
            <a:ext cx="8911687" cy="4539026"/>
          </a:xfrm>
          <a:prstGeom prst="rect">
            <a:avLst/>
          </a:prstGeom>
        </p:spPr>
      </p:pic>
    </p:spTree>
    <p:extLst>
      <p:ext uri="{BB962C8B-B14F-4D97-AF65-F5344CB8AC3E}">
        <p14:creationId xmlns:p14="http://schemas.microsoft.com/office/powerpoint/2010/main" val="18047221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578177-55E4-4109-B055-00EA81776B77}"/>
              </a:ext>
            </a:extLst>
          </p:cNvPr>
          <p:cNvSpPr>
            <a:spLocks noGrp="1"/>
          </p:cNvSpPr>
          <p:nvPr>
            <p:ph type="title"/>
          </p:nvPr>
        </p:nvSpPr>
        <p:spPr>
          <a:xfrm>
            <a:off x="2380207" y="423899"/>
            <a:ext cx="8911687" cy="1280890"/>
          </a:xfrm>
        </p:spPr>
        <p:txBody>
          <a:bodyPr/>
          <a:lstStyle/>
          <a:p>
            <a:r>
              <a:rPr lang="en-US" dirty="0"/>
              <a:t>Primitive </a:t>
            </a:r>
            <a:r>
              <a:rPr lang="en-US" dirty="0" err="1"/>
              <a:t>Organised</a:t>
            </a:r>
            <a:r>
              <a:rPr lang="en-US" dirty="0"/>
              <a:t> Settlements</a:t>
            </a:r>
          </a:p>
        </p:txBody>
      </p:sp>
      <p:sp>
        <p:nvSpPr>
          <p:cNvPr id="3" name="Content Placeholder 2">
            <a:extLst>
              <a:ext uri="{FF2B5EF4-FFF2-40B4-BE49-F238E27FC236}">
                <a16:creationId xmlns:a16="http://schemas.microsoft.com/office/drawing/2014/main" id="{373FCEC9-45C8-4C8A-B944-3D3B8AD2505F}"/>
              </a:ext>
            </a:extLst>
          </p:cNvPr>
          <p:cNvSpPr>
            <a:spLocks noGrp="1"/>
          </p:cNvSpPr>
          <p:nvPr>
            <p:ph idx="1"/>
          </p:nvPr>
        </p:nvSpPr>
        <p:spPr>
          <a:xfrm>
            <a:off x="2383920" y="2029096"/>
            <a:ext cx="8915400" cy="4306389"/>
          </a:xfrm>
        </p:spPr>
        <p:txBody>
          <a:bodyPr/>
          <a:lstStyle/>
          <a:p>
            <a:r>
              <a:rPr lang="en-US" sz="2800" b="1" dirty="0"/>
              <a:t>Era of </a:t>
            </a:r>
            <a:r>
              <a:rPr lang="en-US" sz="2800" b="1" dirty="0" err="1"/>
              <a:t>organised</a:t>
            </a:r>
            <a:r>
              <a:rPr lang="en-US" sz="2800" b="1" dirty="0"/>
              <a:t> agriculture,	settlements also began to show some characteristics of </a:t>
            </a:r>
            <a:r>
              <a:rPr lang="en-US" sz="2800" b="1" dirty="0" err="1"/>
              <a:t>organisation</a:t>
            </a:r>
            <a:endParaRPr lang="en-US" sz="2800" b="1" dirty="0"/>
          </a:p>
          <a:p>
            <a:r>
              <a:rPr lang="en-US" sz="2800" b="1" dirty="0"/>
              <a:t>In initial the human had one-room dwelling in circular form, to </a:t>
            </a:r>
            <a:r>
              <a:rPr lang="en-US" sz="2800" b="1" dirty="0" err="1"/>
              <a:t>organise</a:t>
            </a:r>
            <a:r>
              <a:rPr lang="en-US" sz="2800" b="1" dirty="0"/>
              <a:t> the relationship of his community with other communities he expanded his dwelling by placing many round forms side by side.</a:t>
            </a:r>
          </a:p>
          <a:p>
            <a:endParaRPr lang="en-US" dirty="0"/>
          </a:p>
        </p:txBody>
      </p:sp>
    </p:spTree>
    <p:extLst>
      <p:ext uri="{BB962C8B-B14F-4D97-AF65-F5344CB8AC3E}">
        <p14:creationId xmlns:p14="http://schemas.microsoft.com/office/powerpoint/2010/main" val="3806395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63B1FB-6BAA-4256-B5BB-9A1F230F30FF}"/>
              </a:ext>
            </a:extLst>
          </p:cNvPr>
          <p:cNvSpPr>
            <a:spLocks noGrp="1"/>
          </p:cNvSpPr>
          <p:nvPr>
            <p:ph idx="1"/>
          </p:nvPr>
        </p:nvSpPr>
        <p:spPr>
          <a:xfrm>
            <a:off x="2589212" y="352697"/>
            <a:ext cx="8915400" cy="5558525"/>
          </a:xfrm>
        </p:spPr>
        <p:txBody>
          <a:bodyPr/>
          <a:lstStyle/>
          <a:p>
            <a:pPr marL="0" indent="0">
              <a:buNone/>
            </a:pPr>
            <a:r>
              <a:rPr lang="en-US" sz="2400" b="1" dirty="0"/>
              <a:t>Due to the loss of space between them, they developed more regular shapes with no space lost between them. The evolution reached the stage at which a rectilinear pattern develops into a regular grid - iron one.</a:t>
            </a:r>
          </a:p>
          <a:p>
            <a:pPr marL="0" indent="0">
              <a:buNone/>
            </a:pPr>
            <a:endParaRPr lang="en-US" sz="2400" b="1" dirty="0"/>
          </a:p>
          <a:p>
            <a:endParaRPr lang="en-US" dirty="0"/>
          </a:p>
        </p:txBody>
      </p:sp>
      <p:pic>
        <p:nvPicPr>
          <p:cNvPr id="4" name="Picture 3">
            <a:extLst>
              <a:ext uri="{FF2B5EF4-FFF2-40B4-BE49-F238E27FC236}">
                <a16:creationId xmlns:a16="http://schemas.microsoft.com/office/drawing/2014/main" id="{41566F85-6EC4-41AF-856C-55DEB067F74E}"/>
              </a:ext>
            </a:extLst>
          </p:cNvPr>
          <p:cNvPicPr>
            <a:picLocks noChangeAspect="1"/>
          </p:cNvPicPr>
          <p:nvPr/>
        </p:nvPicPr>
        <p:blipFill>
          <a:blip r:embed="rId2"/>
          <a:stretch>
            <a:fillRect/>
          </a:stretch>
        </p:blipFill>
        <p:spPr>
          <a:xfrm>
            <a:off x="3043646" y="2093860"/>
            <a:ext cx="7537268" cy="4502883"/>
          </a:xfrm>
          <a:prstGeom prst="rect">
            <a:avLst/>
          </a:prstGeom>
        </p:spPr>
      </p:pic>
    </p:spTree>
    <p:extLst>
      <p:ext uri="{BB962C8B-B14F-4D97-AF65-F5344CB8AC3E}">
        <p14:creationId xmlns:p14="http://schemas.microsoft.com/office/powerpoint/2010/main" val="3360314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2EFE0-4279-4040-BBD8-F5C67AE7D668}"/>
              </a:ext>
            </a:extLst>
          </p:cNvPr>
          <p:cNvSpPr>
            <a:spLocks noGrp="1"/>
          </p:cNvSpPr>
          <p:nvPr>
            <p:ph type="title"/>
          </p:nvPr>
        </p:nvSpPr>
        <p:spPr/>
        <p:txBody>
          <a:bodyPr/>
          <a:lstStyle/>
          <a:p>
            <a:r>
              <a:rPr lang="en-US" dirty="0"/>
              <a:t>Static Urban Settlements</a:t>
            </a:r>
          </a:p>
        </p:txBody>
      </p:sp>
      <p:sp>
        <p:nvSpPr>
          <p:cNvPr id="3" name="Content Placeholder 2">
            <a:extLst>
              <a:ext uri="{FF2B5EF4-FFF2-40B4-BE49-F238E27FC236}">
                <a16:creationId xmlns:a16="http://schemas.microsoft.com/office/drawing/2014/main" id="{56A65B12-797B-4E20-BE2D-567998E301D6}"/>
              </a:ext>
            </a:extLst>
          </p:cNvPr>
          <p:cNvSpPr>
            <a:spLocks noGrp="1"/>
          </p:cNvSpPr>
          <p:nvPr>
            <p:ph idx="1"/>
          </p:nvPr>
        </p:nvSpPr>
        <p:spPr>
          <a:xfrm>
            <a:off x="2416629" y="1319349"/>
            <a:ext cx="9087983" cy="5199017"/>
          </a:xfrm>
        </p:spPr>
        <p:txBody>
          <a:bodyPr>
            <a:normAutofit/>
          </a:bodyPr>
          <a:lstStyle/>
          <a:p>
            <a:r>
              <a:rPr lang="en-US" sz="2800" b="1" dirty="0"/>
              <a:t>As settlements grew in size, man came to </a:t>
            </a:r>
            <a:r>
              <a:rPr lang="en-US" sz="2800" b="1" dirty="0" err="1"/>
              <a:t>realise</a:t>
            </a:r>
            <a:r>
              <a:rPr lang="en-US" sz="2800" b="1" dirty="0"/>
              <a:t> that the principle of the single-nucleus was not always valid in the internal </a:t>
            </a:r>
            <a:r>
              <a:rPr lang="en-US" sz="2800" b="1" dirty="0" err="1"/>
              <a:t>organisation</a:t>
            </a:r>
            <a:r>
              <a:rPr lang="en-US" sz="2800" b="1" dirty="0"/>
              <a:t> of the total shells of the community, at this single nodal point, which was adequate for the village and for small cities, no longer sufficed.</a:t>
            </a:r>
          </a:p>
          <a:p>
            <a:endParaRPr lang="en-US" sz="2800" b="1" dirty="0"/>
          </a:p>
          <a:p>
            <a:r>
              <a:rPr lang="en-US" sz="2800" b="1" dirty="0"/>
              <a:t>The first thing to happen was the expansion of the nucleus in one or more directions; it was no longer limited to the settlement's center of gravity.</a:t>
            </a:r>
          </a:p>
          <a:p>
            <a:endParaRPr lang="en-US" dirty="0"/>
          </a:p>
        </p:txBody>
      </p:sp>
    </p:spTree>
    <p:extLst>
      <p:ext uri="{BB962C8B-B14F-4D97-AF65-F5344CB8AC3E}">
        <p14:creationId xmlns:p14="http://schemas.microsoft.com/office/powerpoint/2010/main" val="20898707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36470D7-83C8-4152-B0E5-FF9AA0D387D5}"/>
              </a:ext>
            </a:extLst>
          </p:cNvPr>
          <p:cNvSpPr>
            <a:spLocks noGrp="1"/>
          </p:cNvSpPr>
          <p:nvPr>
            <p:ph idx="1"/>
          </p:nvPr>
        </p:nvSpPr>
        <p:spPr>
          <a:xfrm>
            <a:off x="2589212" y="235131"/>
            <a:ext cx="8915400" cy="5676091"/>
          </a:xfrm>
        </p:spPr>
        <p:txBody>
          <a:bodyPr/>
          <a:lstStyle/>
          <a:p>
            <a:r>
              <a:rPr lang="en-US" sz="2800" b="1" dirty="0"/>
              <a:t>Example: The small settlement of Priene, in ancient Greece, where the central nucleus expanded in two ways:</a:t>
            </a:r>
          </a:p>
          <a:p>
            <a:endParaRPr lang="en-US" sz="2800" b="1" dirty="0"/>
          </a:p>
          <a:p>
            <a:r>
              <a:rPr lang="en-US" sz="2800" b="1" dirty="0"/>
              <a:t>First in a linear form along a main street which contained shops that would normally be clustered in the central agora.</a:t>
            </a:r>
          </a:p>
          <a:p>
            <a:r>
              <a:rPr lang="en-US" sz="2800" b="1" dirty="0"/>
              <a:t>Secondly through the decentralization of some functions, such as temples.</a:t>
            </a:r>
          </a:p>
          <a:p>
            <a:endParaRPr lang="en-US" dirty="0"/>
          </a:p>
        </p:txBody>
      </p:sp>
    </p:spTree>
    <p:extLst>
      <p:ext uri="{BB962C8B-B14F-4D97-AF65-F5344CB8AC3E}">
        <p14:creationId xmlns:p14="http://schemas.microsoft.com/office/powerpoint/2010/main" val="38117429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41243B-1139-4A96-8090-71D7FFD45659}"/>
              </a:ext>
            </a:extLst>
          </p:cNvPr>
          <p:cNvSpPr>
            <a:spLocks noGrp="1"/>
          </p:cNvSpPr>
          <p:nvPr>
            <p:ph type="title"/>
          </p:nvPr>
        </p:nvSpPr>
        <p:spPr/>
        <p:txBody>
          <a:bodyPr/>
          <a:lstStyle/>
          <a:p>
            <a:r>
              <a:rPr lang="en-US" dirty="0"/>
              <a:t>Dynamic Urban Settlement</a:t>
            </a:r>
          </a:p>
        </p:txBody>
      </p:sp>
      <p:sp>
        <p:nvSpPr>
          <p:cNvPr id="3" name="Content Placeholder 2">
            <a:extLst>
              <a:ext uri="{FF2B5EF4-FFF2-40B4-BE49-F238E27FC236}">
                <a16:creationId xmlns:a16="http://schemas.microsoft.com/office/drawing/2014/main" id="{F17F4D79-8711-4689-AC09-13EBB45A54F7}"/>
              </a:ext>
            </a:extLst>
          </p:cNvPr>
          <p:cNvSpPr>
            <a:spLocks noGrp="1"/>
          </p:cNvSpPr>
          <p:nvPr>
            <p:ph idx="1"/>
          </p:nvPr>
        </p:nvSpPr>
        <p:spPr>
          <a:xfrm>
            <a:off x="2589212" y="1737360"/>
            <a:ext cx="8915400" cy="4173862"/>
          </a:xfrm>
        </p:spPr>
        <p:txBody>
          <a:bodyPr/>
          <a:lstStyle/>
          <a:p>
            <a:r>
              <a:rPr lang="en-US" sz="2800" b="1" dirty="0"/>
              <a:t>In the dynamic urban phase, settlements in space are characterized by continuous growth.</a:t>
            </a:r>
          </a:p>
          <a:p>
            <a:endParaRPr lang="en-US" sz="2800" b="1" dirty="0"/>
          </a:p>
          <a:p>
            <a:r>
              <a:rPr lang="en-US" sz="2800" b="1" dirty="0"/>
              <a:t>Hence, all their problems are continuously intensified and new ones continuously created.</a:t>
            </a:r>
          </a:p>
          <a:p>
            <a:endParaRPr lang="en-US" dirty="0"/>
          </a:p>
        </p:txBody>
      </p:sp>
    </p:spTree>
    <p:extLst>
      <p:ext uri="{BB962C8B-B14F-4D97-AF65-F5344CB8AC3E}">
        <p14:creationId xmlns:p14="http://schemas.microsoft.com/office/powerpoint/2010/main" val="3576193962"/>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docProps/app.xml><?xml version="1.0" encoding="utf-8"?>
<Properties xmlns="http://schemas.openxmlformats.org/officeDocument/2006/extended-properties" xmlns:vt="http://schemas.openxmlformats.org/officeDocument/2006/docPropsVTypes">
  <Template>Wisp</Template>
  <TotalTime>56</TotalTime>
  <Words>695</Words>
  <Application>Microsoft Office PowerPoint</Application>
  <PresentationFormat>Widescreen</PresentationFormat>
  <Paragraphs>49</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Century Gothic</vt:lpstr>
      <vt:lpstr>Wingdings 3</vt:lpstr>
      <vt:lpstr>Wisp</vt:lpstr>
      <vt:lpstr>ORIGIN/HISTORICAL EVOLUTION OF HUMAN SETTLEMENTS </vt:lpstr>
      <vt:lpstr>Five Major Phases</vt:lpstr>
      <vt:lpstr>Primitive Non-organised Human Settlements.</vt:lpstr>
      <vt:lpstr>There is no physical lines connecting this primitive settlement with others; there are no networks between settlements</vt:lpstr>
      <vt:lpstr>Primitive Organised Settlements</vt:lpstr>
      <vt:lpstr>PowerPoint Presentation</vt:lpstr>
      <vt:lpstr>Static Urban Settlements</vt:lpstr>
      <vt:lpstr>PowerPoint Presentation</vt:lpstr>
      <vt:lpstr>Dynamic Urban Settlement</vt:lpstr>
      <vt:lpstr>Cont.</vt:lpstr>
      <vt:lpstr>Man’s Position is Dangerous in the Dynamic Settlement </vt:lpstr>
      <vt:lpstr>Early Dynapolis</vt:lpstr>
      <vt:lpstr>Metropolis /Dynametropolis </vt:lpstr>
      <vt:lpstr>Megalopolis /Dynamegalopolis </vt:lpstr>
      <vt:lpstr>Ecumenopolis: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ORIGIN/HISTORICAL EVOLUTION OF HUMAN SETTLEMENTS</dc:title>
  <dc:creator>Amna</dc:creator>
  <cp:lastModifiedBy>Amna</cp:lastModifiedBy>
  <cp:revision>12</cp:revision>
  <dcterms:created xsi:type="dcterms:W3CDTF">2020-09-14T06:25:44Z</dcterms:created>
  <dcterms:modified xsi:type="dcterms:W3CDTF">2020-09-14T07:23:46Z</dcterms:modified>
</cp:coreProperties>
</file>