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own" TargetMode="External"/><Relationship Id="rId2" Type="http://schemas.openxmlformats.org/officeDocument/2006/relationships/hyperlink" Target="https://en.wikipedia.org/wiki/Cit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Village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8CB76-1E97-412C-BD76-FA98CD7FCD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Settlement Geography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052B6B-7EBA-445B-B8C2-C3F5E46995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Course Code</a:t>
            </a:r>
            <a:r>
              <a:rPr lang="en-US"/>
              <a:t>: Maj/Geo-309</a:t>
            </a:r>
            <a:endParaRPr lang="en-US" dirty="0"/>
          </a:p>
          <a:p>
            <a:r>
              <a:rPr lang="en-US" dirty="0"/>
              <a:t>Course Instructor: Ms. Amna Afzal</a:t>
            </a:r>
          </a:p>
        </p:txBody>
      </p:sp>
    </p:spTree>
    <p:extLst>
      <p:ext uri="{BB962C8B-B14F-4D97-AF65-F5344CB8AC3E}">
        <p14:creationId xmlns:p14="http://schemas.microsoft.com/office/powerpoint/2010/main" val="417389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51457-01D4-4A84-8E4E-7473A3FC5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496389"/>
            <a:ext cx="8915400" cy="54148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tx1"/>
                </a:solidFill>
              </a:rPr>
              <a:t>Towns:</a:t>
            </a:r>
          </a:p>
          <a:p>
            <a:pPr marL="0" indent="0">
              <a:buNone/>
            </a:pP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CBC767-37F5-4A3D-86AA-1DD67BB9F9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8282" y="1089468"/>
            <a:ext cx="6302717" cy="471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322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CF8DC-A4CE-4AE3-A323-7B9FBA00E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587829"/>
            <a:ext cx="8915400" cy="53233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tx1"/>
                </a:solidFill>
              </a:rPr>
              <a:t>City:</a:t>
            </a:r>
          </a:p>
          <a:p>
            <a:pPr marL="0" indent="0">
              <a:buNone/>
            </a:pP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4D12CD-735D-4428-8529-DEFDCE4B2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143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561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3E2F8-6D93-4981-82A9-B0CE6C5B9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Settlement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5B6A3-668E-4A25-8DC9-7F30B0976F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According to UN Vancouver Declaration on Human settlements (1976):</a:t>
            </a:r>
          </a:p>
          <a:p>
            <a:pPr marL="0" indent="0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sz="2400" b="1" dirty="0">
                <a:solidFill>
                  <a:srgbClr val="222222"/>
                </a:solidFill>
              </a:rPr>
              <a:t>“human settlements means the totality of the human community – whether </a:t>
            </a:r>
            <a:r>
              <a:rPr lang="en-US" sz="2400" b="1" dirty="0">
                <a:solidFill>
                  <a:srgbClr val="0B0080"/>
                </a:solidFill>
                <a:hlinkClick r:id="rId2" tooltip="City"/>
              </a:rPr>
              <a:t>city</a:t>
            </a:r>
            <a:r>
              <a:rPr lang="en-US" sz="2400" b="1" dirty="0">
                <a:solidFill>
                  <a:srgbClr val="222222"/>
                </a:solidFill>
              </a:rPr>
              <a:t>, </a:t>
            </a:r>
            <a:r>
              <a:rPr lang="en-US" sz="2400" b="1" dirty="0">
                <a:solidFill>
                  <a:srgbClr val="0B0080"/>
                </a:solidFill>
                <a:hlinkClick r:id="rId3" tooltip="Town"/>
              </a:rPr>
              <a:t>town</a:t>
            </a:r>
            <a:r>
              <a:rPr lang="en-US" sz="2400" b="1" dirty="0">
                <a:solidFill>
                  <a:srgbClr val="222222"/>
                </a:solidFill>
              </a:rPr>
              <a:t> or </a:t>
            </a:r>
            <a:r>
              <a:rPr lang="en-US" sz="2400" b="1" dirty="0">
                <a:solidFill>
                  <a:srgbClr val="0B0080"/>
                </a:solidFill>
                <a:hlinkClick r:id="rId4" tooltip="Village"/>
              </a:rPr>
              <a:t>village</a:t>
            </a:r>
            <a:r>
              <a:rPr lang="en-US" sz="2400" b="1" dirty="0">
                <a:solidFill>
                  <a:srgbClr val="222222"/>
                </a:solidFill>
              </a:rPr>
              <a:t> – with all the social, material, organizational, spiritual and cultural elements that sustain it.”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73044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B6648-C055-4F9C-BA33-0B3B0EF11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548" y="2988488"/>
            <a:ext cx="8911687" cy="1280890"/>
          </a:xfrm>
        </p:spPr>
        <p:txBody>
          <a:bodyPr/>
          <a:lstStyle/>
          <a:p>
            <a:r>
              <a:rPr lang="en-US" dirty="0"/>
              <a:t>Scope of Settlement Geography</a:t>
            </a:r>
          </a:p>
        </p:txBody>
      </p:sp>
    </p:spTree>
    <p:extLst>
      <p:ext uri="{BB962C8B-B14F-4D97-AF65-F5344CB8AC3E}">
        <p14:creationId xmlns:p14="http://schemas.microsoft.com/office/powerpoint/2010/main" val="3937394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51D01-E8BC-4A60-9573-E06A3C672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DDD2B-F872-4C0E-860F-6112C458C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51539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000" dirty="0">
                <a:solidFill>
                  <a:schemeClr val="tx1"/>
                </a:solidFill>
              </a:rPr>
              <a:t>More than "one billion human beings still lack adequate shelter. They are living in unacceptable conditions of poverty” thus reports the UN Habitat Agenda, in a specific context.</a:t>
            </a:r>
          </a:p>
          <a:p>
            <a:pPr marL="0" indent="0">
              <a:buNone/>
            </a:pPr>
            <a:endParaRPr lang="en-US" sz="3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3000" dirty="0">
                <a:solidFill>
                  <a:schemeClr val="tx1"/>
                </a:solidFill>
              </a:rPr>
              <a:t>The vast majority of these people live in developing countries and an increasing number of people live in urban areas.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678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5C30C-E7A3-4B94-8A99-3D384C095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8C86A-73F8-4000-B2BA-E632893FF3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lvl="0" indent="0" defTabSz="914400" fontAlgn="base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3200" dirty="0">
                <a:solidFill>
                  <a:prstClr val="black"/>
                </a:solidFill>
                <a:cs typeface="Times New Roman" panose="02020603050405020304" pitchFamily="18" charset="0"/>
              </a:rPr>
              <a:t>Indeed, the sprawling informal settlements and slums of developing countries are	the most visual manifestations of poverty itself.</a:t>
            </a:r>
          </a:p>
          <a:p>
            <a:pPr marL="0" lvl="0" indent="0" defTabSz="914400" fontAlgn="base">
              <a:spcBef>
                <a:spcPts val="13"/>
              </a:spcBef>
              <a:spcAft>
                <a:spcPct val="0"/>
              </a:spcAft>
              <a:buClrTx/>
              <a:buNone/>
            </a:pPr>
            <a:endParaRPr lang="en-US" altLang="en-US" sz="32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0" lvl="0" indent="0" defTabSz="914400" fontAlgn="base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3200" dirty="0">
                <a:solidFill>
                  <a:prstClr val="black"/>
                </a:solidFill>
                <a:cs typeface="Times New Roman" panose="02020603050405020304" pitchFamily="18" charset="0"/>
              </a:rPr>
              <a:t>According to an old UN-HABITAT report, some 924 million people were living in slums and informal settlements during	2001 all over the globe.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238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FF346-7770-46FF-B312-F0F60B3A6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C8488-D831-41AE-87A6-90B401637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72440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9200" dirty="0">
                <a:solidFill>
                  <a:schemeClr val="tx1"/>
                </a:solidFill>
              </a:rPr>
              <a:t>This is a major reason why the improvement of living conditions of slum dwellers was identified as a major target area in the Millennium Declaration, adopted by world leaders in 2000.</a:t>
            </a:r>
          </a:p>
          <a:p>
            <a:pPr marL="0" indent="0">
              <a:buNone/>
            </a:pPr>
            <a:r>
              <a:rPr lang="en-US" sz="9200" dirty="0">
                <a:solidFill>
                  <a:schemeClr val="tx1"/>
                </a:solidFill>
              </a:rPr>
              <a:t>It is here, the subject of settlement geography plays an important role.</a:t>
            </a:r>
          </a:p>
          <a:p>
            <a:pPr marL="0" indent="0">
              <a:buNone/>
            </a:pPr>
            <a:endParaRPr lang="en-US" sz="9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9200" dirty="0">
                <a:solidFill>
                  <a:schemeClr val="tx1"/>
                </a:solidFill>
              </a:rPr>
              <a:t>The primary aim of studying settlement geography is to acquaint with the spatial and structural characteristics of human settlements under	varied environmental conditions.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736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9F155-1DEC-4152-BB8B-16D32D472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DCCB3-23B3-4D8A-8EAF-EB1F6ED6DC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293326"/>
          </a:xfrm>
        </p:spPr>
        <p:txBody>
          <a:bodyPr/>
          <a:lstStyle/>
          <a:p>
            <a:pPr marL="0" indent="0">
              <a:buNone/>
            </a:pPr>
            <a:r>
              <a:rPr lang="en-US" sz="3000" dirty="0">
                <a:solidFill>
                  <a:schemeClr val="tx1"/>
                </a:solidFill>
              </a:rPr>
              <a:t>It is also to enable people to diagnose special issues related to rural and urban settlements.</a:t>
            </a:r>
          </a:p>
          <a:p>
            <a:pPr marL="0" indent="0">
              <a:buNone/>
            </a:pPr>
            <a:r>
              <a:rPr lang="en-US" sz="3000" dirty="0">
                <a:solidFill>
                  <a:schemeClr val="tx1"/>
                </a:solidFill>
              </a:rPr>
              <a:t>An understanding of this subject will certainly</a:t>
            </a:r>
          </a:p>
          <a:p>
            <a:pPr marL="0" indent="0">
              <a:buNone/>
            </a:pPr>
            <a:r>
              <a:rPr lang="en-US" sz="3000" dirty="0">
                <a:solidFill>
                  <a:schemeClr val="tx1"/>
                </a:solidFill>
              </a:rPr>
              <a:t>help to develop the socio-economic well-being of human communities and planning of human settlements.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658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C453E-8C99-4BF9-B092-B7DF990DB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525421"/>
          </a:xfrm>
        </p:spPr>
        <p:txBody>
          <a:bodyPr>
            <a:normAutofit fontScale="90000"/>
          </a:bodyPr>
          <a:lstStyle/>
          <a:p>
            <a:r>
              <a:rPr lang="en-US" dirty="0"/>
              <a:t>Human Settlements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1C4C2-15B0-4E55-946A-F6C05A2EC4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>
                <a:solidFill>
                  <a:schemeClr val="tx1"/>
                </a:solidFill>
              </a:rPr>
              <a:t>Hamlet: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2E195D-833D-4514-8102-C14B061B9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3014" y="2444260"/>
            <a:ext cx="4360985" cy="327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050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4B5EF-43CE-4EA8-B1DC-A1462967C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770709"/>
            <a:ext cx="8915400" cy="51405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tx1"/>
                </a:solidFill>
              </a:rPr>
              <a:t>Village:</a:t>
            </a:r>
          </a:p>
          <a:p>
            <a:pPr marL="0" indent="0">
              <a:buNone/>
            </a:pP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ECBC0E-3EDF-4999-8F55-86B96434D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532" y="1589648"/>
            <a:ext cx="5500468" cy="412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38187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51</TotalTime>
  <Words>234</Words>
  <Application>Microsoft Office PowerPoint</Application>
  <PresentationFormat>Widescreen</PresentationFormat>
  <Paragraphs>31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Wisp</vt:lpstr>
      <vt:lpstr>Settlement Geography</vt:lpstr>
      <vt:lpstr>Human Settlement </vt:lpstr>
      <vt:lpstr>Scope of Settlement Geography</vt:lpstr>
      <vt:lpstr>Introduction: </vt:lpstr>
      <vt:lpstr>Cont.</vt:lpstr>
      <vt:lpstr>Cont.</vt:lpstr>
      <vt:lpstr>Cont.</vt:lpstr>
      <vt:lpstr>Human Settlements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Settlement Geography</dc:title>
  <dc:creator>Amna</dc:creator>
  <cp:lastModifiedBy>Amna</cp:lastModifiedBy>
  <cp:revision>15</cp:revision>
  <dcterms:created xsi:type="dcterms:W3CDTF">2018-01-23T10:51:59Z</dcterms:created>
  <dcterms:modified xsi:type="dcterms:W3CDTF">2020-09-14T06:04:02Z</dcterms:modified>
</cp:coreProperties>
</file>