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1" r:id="rId5"/>
    <p:sldId id="259"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65BA0-1541-46ED-AB16-7B99C5062DF0}"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5659AF9D-81FC-4C2F-AC45-A4A6AAAE8710}">
      <dgm:prSet phldrT="[Text]"/>
      <dgm:spPr/>
      <dgm:t>
        <a:bodyPr/>
        <a:lstStyle/>
        <a:p>
          <a:r>
            <a:rPr lang="en-US" dirty="0" smtClean="0"/>
            <a:t>Example</a:t>
          </a:r>
          <a:endParaRPr lang="en-US" dirty="0"/>
        </a:p>
      </dgm:t>
    </dgm:pt>
    <dgm:pt modelId="{FBD88B79-7D13-4CD9-9122-231CDCFB26D0}" type="parTrans" cxnId="{B78D0076-A0BF-423B-A645-02F2FF83FAE3}">
      <dgm:prSet/>
      <dgm:spPr/>
      <dgm:t>
        <a:bodyPr/>
        <a:lstStyle/>
        <a:p>
          <a:endParaRPr lang="en-US"/>
        </a:p>
      </dgm:t>
    </dgm:pt>
    <dgm:pt modelId="{2F7DF993-2884-44B9-928C-BEE67AAD506E}" type="sibTrans" cxnId="{B78D0076-A0BF-423B-A645-02F2FF83FAE3}">
      <dgm:prSet/>
      <dgm:spPr/>
      <dgm:t>
        <a:bodyPr/>
        <a:lstStyle/>
        <a:p>
          <a:endParaRPr lang="en-US"/>
        </a:p>
      </dgm:t>
    </dgm:pt>
    <dgm:pt modelId="{CC1013D9-1C3A-48F3-A5CA-B97B9A465405}">
      <dgm:prSet phldrT="[Text]"/>
      <dgm:spPr/>
      <dgm:t>
        <a:bodyPr/>
        <a:lstStyle/>
        <a:p>
          <a:r>
            <a:rPr lang="en-US" dirty="0" smtClean="0"/>
            <a:t>Given</a:t>
          </a:r>
          <a:endParaRPr lang="en-US" dirty="0"/>
        </a:p>
      </dgm:t>
    </dgm:pt>
    <dgm:pt modelId="{BB9540CF-8404-47C1-BCF4-5DDFCB9B4839}" type="parTrans" cxnId="{76C679D9-5565-4E7F-BF51-E0940BC4362B}">
      <dgm:prSet/>
      <dgm:spPr/>
      <dgm:t>
        <a:bodyPr/>
        <a:lstStyle/>
        <a:p>
          <a:endParaRPr lang="en-US"/>
        </a:p>
      </dgm:t>
    </dgm:pt>
    <dgm:pt modelId="{A1AF5862-F4BA-4325-A9AC-3175787222C7}" type="sibTrans" cxnId="{76C679D9-5565-4E7F-BF51-E0940BC4362B}">
      <dgm:prSet/>
      <dgm:spPr/>
      <dgm:t>
        <a:bodyPr/>
        <a:lstStyle/>
        <a:p>
          <a:endParaRPr lang="en-US"/>
        </a:p>
      </dgm:t>
    </dgm:pt>
    <dgm:pt modelId="{D9CDCDEA-DD42-4EFA-98CE-5C58C25AAEE7}" type="pres">
      <dgm:prSet presAssocID="{7AC65BA0-1541-46ED-AB16-7B99C5062DF0}" presName="cycle" presStyleCnt="0">
        <dgm:presLayoutVars>
          <dgm:dir/>
          <dgm:resizeHandles val="exact"/>
        </dgm:presLayoutVars>
      </dgm:prSet>
      <dgm:spPr/>
      <dgm:t>
        <a:bodyPr/>
        <a:lstStyle/>
        <a:p>
          <a:endParaRPr lang="en-US"/>
        </a:p>
      </dgm:t>
    </dgm:pt>
    <dgm:pt modelId="{9FD336B6-D49D-48E7-9C51-F3C007A1A2E5}" type="pres">
      <dgm:prSet presAssocID="{5659AF9D-81FC-4C2F-AC45-A4A6AAAE8710}" presName="arrow" presStyleLbl="node1" presStyleIdx="0" presStyleCnt="2">
        <dgm:presLayoutVars>
          <dgm:bulletEnabled val="1"/>
        </dgm:presLayoutVars>
      </dgm:prSet>
      <dgm:spPr/>
      <dgm:t>
        <a:bodyPr/>
        <a:lstStyle/>
        <a:p>
          <a:endParaRPr lang="en-US"/>
        </a:p>
      </dgm:t>
    </dgm:pt>
    <dgm:pt modelId="{7FE8D1CA-3C5D-4DB6-B38F-8C32F313481D}" type="pres">
      <dgm:prSet presAssocID="{CC1013D9-1C3A-48F3-A5CA-B97B9A465405}" presName="arrow" presStyleLbl="node1" presStyleIdx="1" presStyleCnt="2">
        <dgm:presLayoutVars>
          <dgm:bulletEnabled val="1"/>
        </dgm:presLayoutVars>
      </dgm:prSet>
      <dgm:spPr/>
      <dgm:t>
        <a:bodyPr/>
        <a:lstStyle/>
        <a:p>
          <a:endParaRPr lang="en-US"/>
        </a:p>
      </dgm:t>
    </dgm:pt>
  </dgm:ptLst>
  <dgm:cxnLst>
    <dgm:cxn modelId="{B78D0076-A0BF-423B-A645-02F2FF83FAE3}" srcId="{7AC65BA0-1541-46ED-AB16-7B99C5062DF0}" destId="{5659AF9D-81FC-4C2F-AC45-A4A6AAAE8710}" srcOrd="0" destOrd="0" parTransId="{FBD88B79-7D13-4CD9-9122-231CDCFB26D0}" sibTransId="{2F7DF993-2884-44B9-928C-BEE67AAD506E}"/>
    <dgm:cxn modelId="{884252E1-3E06-4CE9-BD77-378D33FAAEB8}" type="presOf" srcId="{5659AF9D-81FC-4C2F-AC45-A4A6AAAE8710}" destId="{9FD336B6-D49D-48E7-9C51-F3C007A1A2E5}" srcOrd="0" destOrd="0" presId="urn:microsoft.com/office/officeart/2005/8/layout/arrow1"/>
    <dgm:cxn modelId="{76C679D9-5565-4E7F-BF51-E0940BC4362B}" srcId="{7AC65BA0-1541-46ED-AB16-7B99C5062DF0}" destId="{CC1013D9-1C3A-48F3-A5CA-B97B9A465405}" srcOrd="1" destOrd="0" parTransId="{BB9540CF-8404-47C1-BCF4-5DDFCB9B4839}" sibTransId="{A1AF5862-F4BA-4325-A9AC-3175787222C7}"/>
    <dgm:cxn modelId="{07FFFDB1-2C1A-4724-A854-EA2CB08658F9}" type="presOf" srcId="{7AC65BA0-1541-46ED-AB16-7B99C5062DF0}" destId="{D9CDCDEA-DD42-4EFA-98CE-5C58C25AAEE7}" srcOrd="0" destOrd="0" presId="urn:microsoft.com/office/officeart/2005/8/layout/arrow1"/>
    <dgm:cxn modelId="{249BFE56-411A-4BA0-9637-EB24EA48A3AE}" type="presOf" srcId="{CC1013D9-1C3A-48F3-A5CA-B97B9A465405}" destId="{7FE8D1CA-3C5D-4DB6-B38F-8C32F313481D}" srcOrd="0" destOrd="0" presId="urn:microsoft.com/office/officeart/2005/8/layout/arrow1"/>
    <dgm:cxn modelId="{E92F6C67-BD71-4EF7-BBE2-E4E461D5B39E}" type="presParOf" srcId="{D9CDCDEA-DD42-4EFA-98CE-5C58C25AAEE7}" destId="{9FD336B6-D49D-48E7-9C51-F3C007A1A2E5}" srcOrd="0" destOrd="0" presId="urn:microsoft.com/office/officeart/2005/8/layout/arrow1"/>
    <dgm:cxn modelId="{448A3969-CC6A-487C-99FF-8DA6F182541C}" type="presParOf" srcId="{D9CDCDEA-DD42-4EFA-98CE-5C58C25AAEE7}" destId="{7FE8D1CA-3C5D-4DB6-B38F-8C32F313481D}"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6EF60E-20D6-4896-B1F0-2BD231755F84}"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244358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EF60E-20D6-4896-B1F0-2BD231755F84}"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25717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EF60E-20D6-4896-B1F0-2BD231755F84}"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90037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EF60E-20D6-4896-B1F0-2BD231755F84}"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251314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6EF60E-20D6-4896-B1F0-2BD231755F84}"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374188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6EF60E-20D6-4896-B1F0-2BD231755F84}"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334469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6EF60E-20D6-4896-B1F0-2BD231755F84}" type="datetimeFigureOut">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107683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6EF60E-20D6-4896-B1F0-2BD231755F84}" type="datetimeFigureOut">
              <a:rPr lang="en-US" smtClean="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404360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EF60E-20D6-4896-B1F0-2BD231755F84}" type="datetimeFigureOut">
              <a:rPr lang="en-US" smtClean="0"/>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87241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EF60E-20D6-4896-B1F0-2BD231755F84}"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374811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EF60E-20D6-4896-B1F0-2BD231755F84}"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CF345-A3C3-4FE0-97D1-476F1F9EB297}" type="slidenum">
              <a:rPr lang="en-US" smtClean="0"/>
              <a:t>‹#›</a:t>
            </a:fld>
            <a:endParaRPr lang="en-US"/>
          </a:p>
        </p:txBody>
      </p:sp>
    </p:spTree>
    <p:extLst>
      <p:ext uri="{BB962C8B-B14F-4D97-AF65-F5344CB8AC3E}">
        <p14:creationId xmlns:p14="http://schemas.microsoft.com/office/powerpoint/2010/main" val="119633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EF60E-20D6-4896-B1F0-2BD231755F84}" type="datetimeFigureOut">
              <a:rPr lang="en-US" smtClean="0"/>
              <a:t>9/27/2022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CF345-A3C3-4FE0-97D1-476F1F9EB297}" type="slidenum">
              <a:rPr lang="en-US" smtClean="0"/>
              <a:t>‹#›</a:t>
            </a:fld>
            <a:endParaRPr lang="en-US"/>
          </a:p>
        </p:txBody>
      </p:sp>
    </p:spTree>
    <p:extLst>
      <p:ext uri="{BB962C8B-B14F-4D97-AF65-F5344CB8AC3E}">
        <p14:creationId xmlns:p14="http://schemas.microsoft.com/office/powerpoint/2010/main" val="2570178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jstor.org/stable/i32387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00692"/>
            <a:ext cx="9144000" cy="1585629"/>
          </a:xfrm>
        </p:spPr>
        <p:txBody>
          <a:bodyPr>
            <a:normAutofit fontScale="90000"/>
          </a:bodyPr>
          <a:lstStyle/>
          <a:p>
            <a:r>
              <a:rPr lang="en-US" dirty="0" smtClean="0"/>
              <a:t/>
            </a:r>
            <a:br>
              <a:rPr lang="en-US" dirty="0" smtClean="0"/>
            </a:br>
            <a:r>
              <a:rPr lang="en-US" dirty="0" smtClean="0"/>
              <a:t>Themes of Environmental Possibilism</a:t>
            </a:r>
            <a:endParaRPr lang="en-US" dirty="0"/>
          </a:p>
        </p:txBody>
      </p:sp>
      <p:sp>
        <p:nvSpPr>
          <p:cNvPr id="3" name="Subtitle 2"/>
          <p:cNvSpPr>
            <a:spLocks noGrp="1"/>
          </p:cNvSpPr>
          <p:nvPr>
            <p:ph type="subTitle" idx="1"/>
          </p:nvPr>
        </p:nvSpPr>
        <p:spPr>
          <a:xfrm>
            <a:off x="1524000" y="4557381"/>
            <a:ext cx="9144000" cy="1655762"/>
          </a:xfrm>
        </p:spPr>
        <p:txBody>
          <a:bodyPr/>
          <a:lstStyle/>
          <a:p>
            <a:r>
              <a:rPr lang="en-US" dirty="0" smtClean="0"/>
              <a:t>By Dania Amjad</a:t>
            </a:r>
          </a:p>
          <a:p>
            <a:r>
              <a:rPr lang="en-US" dirty="0" smtClean="0"/>
              <a:t>Lecturer Geography Department LCWU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081" y="400132"/>
            <a:ext cx="2171700" cy="2105025"/>
          </a:xfrm>
          <a:prstGeom prst="rect">
            <a:avLst/>
          </a:prstGeom>
        </p:spPr>
      </p:pic>
    </p:spTree>
    <p:extLst>
      <p:ext uri="{BB962C8B-B14F-4D97-AF65-F5344CB8AC3E}">
        <p14:creationId xmlns:p14="http://schemas.microsoft.com/office/powerpoint/2010/main" val="353231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7607" y="1392072"/>
            <a:ext cx="8886618" cy="3684896"/>
          </a:xfrm>
          <a:prstGeom prst="rect">
            <a:avLst/>
          </a:prstGeom>
        </p:spPr>
      </p:pic>
    </p:spTree>
    <p:extLst>
      <p:ext uri="{BB962C8B-B14F-4D97-AF65-F5344CB8AC3E}">
        <p14:creationId xmlns:p14="http://schemas.microsoft.com/office/powerpoint/2010/main" val="341505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09684" y="227784"/>
            <a:ext cx="10918209" cy="6488952"/>
          </a:xfrm>
          <a:prstGeom prst="rect">
            <a:avLst/>
          </a:prstGeom>
        </p:spPr>
      </p:pic>
    </p:spTree>
    <p:extLst>
      <p:ext uri="{BB962C8B-B14F-4D97-AF65-F5344CB8AC3E}">
        <p14:creationId xmlns:p14="http://schemas.microsoft.com/office/powerpoint/2010/main" val="290561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4"/>
            <a:ext cx="10515600" cy="6153771"/>
          </a:xfrm>
          <a:prstGeom prst="rect">
            <a:avLst/>
          </a:prstGeom>
        </p:spPr>
      </p:pic>
    </p:spTree>
    <p:extLst>
      <p:ext uri="{BB962C8B-B14F-4D97-AF65-F5344CB8AC3E}">
        <p14:creationId xmlns:p14="http://schemas.microsoft.com/office/powerpoint/2010/main" val="49331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Montesquieu- A </a:t>
            </a:r>
            <a:r>
              <a:rPr lang="en-US" dirty="0"/>
              <a:t>P</a:t>
            </a:r>
            <a:r>
              <a:rPr lang="en-US" dirty="0" smtClean="0"/>
              <a:t>ossibilistic Political Geographer? </a:t>
            </a:r>
            <a:endParaRPr lang="en-US" dirty="0"/>
          </a:p>
        </p:txBody>
      </p:sp>
      <p:sp>
        <p:nvSpPr>
          <p:cNvPr id="3" name="Content Placeholder 2"/>
          <p:cNvSpPr>
            <a:spLocks noGrp="1"/>
          </p:cNvSpPr>
          <p:nvPr>
            <p:ph idx="1"/>
          </p:nvPr>
        </p:nvSpPr>
        <p:spPr>
          <a:xfrm>
            <a:off x="838199" y="1825625"/>
            <a:ext cx="10639567" cy="4616118"/>
          </a:xfrm>
          <a:solidFill>
            <a:schemeClr val="accent2">
              <a:lumMod val="20000"/>
              <a:lumOff val="80000"/>
            </a:schemeClr>
          </a:solidFill>
        </p:spPr>
        <p:txBody>
          <a:bodyPr>
            <a:normAutofit fontScale="77500" lnSpcReduction="20000"/>
          </a:bodyPr>
          <a:lstStyle/>
          <a:p>
            <a:pPr algn="just">
              <a:lnSpc>
                <a:spcPct val="150000"/>
              </a:lnSpc>
            </a:pPr>
            <a:r>
              <a:rPr lang="en-US" dirty="0" smtClean="0">
                <a:solidFill>
                  <a:schemeClr val="accent2">
                    <a:lumMod val="75000"/>
                  </a:schemeClr>
                </a:solidFill>
              </a:rPr>
              <a:t>It is interesting to note that Montesquieu, who had also developed the idea of climatic determinism, sought for an alternative explanation to recognize what he called the ‘esprit general’, or the general spirit of a nation</a:t>
            </a:r>
          </a:p>
          <a:p>
            <a:pPr algn="just">
              <a:lnSpc>
                <a:spcPct val="150000"/>
              </a:lnSpc>
            </a:pPr>
            <a:r>
              <a:rPr lang="en-US" dirty="0" smtClean="0">
                <a:solidFill>
                  <a:schemeClr val="accent2">
                    <a:lumMod val="75000"/>
                  </a:schemeClr>
                </a:solidFill>
              </a:rPr>
              <a:t>From </a:t>
            </a:r>
            <a:r>
              <a:rPr lang="en-US" dirty="0">
                <a:solidFill>
                  <a:schemeClr val="accent2">
                    <a:lumMod val="75000"/>
                  </a:schemeClr>
                </a:solidFill>
              </a:rPr>
              <a:t>the comparison of Montesquieu's political-geographic views with the basic tenets of possibilism comes the finding that his theory of political geography is more properly interpreted as being </a:t>
            </a:r>
            <a:r>
              <a:rPr lang="en-US" dirty="0" err="1">
                <a:solidFill>
                  <a:schemeClr val="accent2">
                    <a:lumMod val="75000"/>
                  </a:schemeClr>
                </a:solidFill>
              </a:rPr>
              <a:t>possibilistic</a:t>
            </a:r>
            <a:r>
              <a:rPr lang="en-US" dirty="0">
                <a:solidFill>
                  <a:schemeClr val="accent2">
                    <a:lumMod val="75000"/>
                  </a:schemeClr>
                </a:solidFill>
              </a:rPr>
              <a:t> rather than environmentalistic or deterministic</a:t>
            </a:r>
            <a:r>
              <a:rPr lang="en-US" dirty="0" smtClean="0">
                <a:solidFill>
                  <a:schemeClr val="accent2">
                    <a:lumMod val="75000"/>
                  </a:schemeClr>
                </a:solidFill>
              </a:rPr>
              <a:t>. (Karl </a:t>
            </a:r>
            <a:r>
              <a:rPr lang="en-US" dirty="0">
                <a:solidFill>
                  <a:schemeClr val="accent2">
                    <a:lumMod val="75000"/>
                  </a:schemeClr>
                </a:solidFill>
              </a:rPr>
              <a:t>Marcus </a:t>
            </a:r>
            <a:r>
              <a:rPr lang="en-US" dirty="0" err="1" smtClean="0">
                <a:solidFill>
                  <a:schemeClr val="accent2">
                    <a:lumMod val="75000"/>
                  </a:schemeClr>
                </a:solidFill>
              </a:rPr>
              <a:t>Kriesel</a:t>
            </a:r>
            <a:r>
              <a:rPr lang="en-US" dirty="0" smtClean="0">
                <a:solidFill>
                  <a:schemeClr val="accent2">
                    <a:lumMod val="75000"/>
                  </a:schemeClr>
                </a:solidFill>
              </a:rPr>
              <a:t>) in Annals </a:t>
            </a:r>
            <a:r>
              <a:rPr lang="en-US" dirty="0">
                <a:solidFill>
                  <a:schemeClr val="accent2">
                    <a:lumMod val="75000"/>
                  </a:schemeClr>
                </a:solidFill>
              </a:rPr>
              <a:t>of the Association of American </a:t>
            </a:r>
            <a:r>
              <a:rPr lang="en-US" dirty="0" smtClean="0">
                <a:solidFill>
                  <a:schemeClr val="accent2">
                    <a:lumMod val="75000"/>
                  </a:schemeClr>
                </a:solidFill>
              </a:rPr>
              <a:t>Geographers </a:t>
            </a:r>
            <a:r>
              <a:rPr lang="en-US" dirty="0" smtClean="0">
                <a:solidFill>
                  <a:schemeClr val="accent2">
                    <a:lumMod val="75000"/>
                  </a:schemeClr>
                </a:solidFill>
                <a:hlinkClick r:id="rId2"/>
              </a:rPr>
              <a:t>Vol</a:t>
            </a:r>
            <a:r>
              <a:rPr lang="en-US" dirty="0">
                <a:solidFill>
                  <a:schemeClr val="accent2">
                    <a:lumMod val="75000"/>
                  </a:schemeClr>
                </a:solidFill>
                <a:hlinkClick r:id="rId2"/>
              </a:rPr>
              <a:t>. 58, No. 3 (Sep., 1968)</a:t>
            </a:r>
            <a:r>
              <a:rPr lang="en-US" dirty="0">
                <a:solidFill>
                  <a:schemeClr val="accent2">
                    <a:lumMod val="75000"/>
                  </a:schemeClr>
                </a:solidFill>
              </a:rPr>
              <a:t>, pp. </a:t>
            </a:r>
            <a:r>
              <a:rPr lang="en-US" dirty="0" smtClean="0">
                <a:solidFill>
                  <a:schemeClr val="accent2">
                    <a:lumMod val="75000"/>
                  </a:schemeClr>
                </a:solidFill>
              </a:rPr>
              <a:t>557-574</a:t>
            </a:r>
          </a:p>
          <a:p>
            <a:pPr algn="just">
              <a:lnSpc>
                <a:spcPct val="150000"/>
              </a:lnSpc>
            </a:pPr>
            <a:r>
              <a:rPr lang="en-US" dirty="0" smtClean="0">
                <a:solidFill>
                  <a:schemeClr val="accent2">
                    <a:lumMod val="75000"/>
                  </a:schemeClr>
                </a:solidFill>
              </a:rPr>
              <a:t>Plato (428-348 B.C.), who was the master of deductive reasoning</a:t>
            </a:r>
            <a:endParaRPr lang="en-US" dirty="0">
              <a:solidFill>
                <a:schemeClr val="accent2">
                  <a:lumMod val="75000"/>
                </a:schemeClr>
              </a:solidFill>
            </a:endParaRPr>
          </a:p>
          <a:p>
            <a:endParaRPr lang="en-US" dirty="0"/>
          </a:p>
        </p:txBody>
      </p:sp>
    </p:spTree>
    <p:extLst>
      <p:ext uri="{BB962C8B-B14F-4D97-AF65-F5344CB8AC3E}">
        <p14:creationId xmlns:p14="http://schemas.microsoft.com/office/powerpoint/2010/main" val="286876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87219" y="191068"/>
            <a:ext cx="10951536" cy="5622878"/>
          </a:xfrm>
          <a:prstGeom prst="rect">
            <a:avLst/>
          </a:prstGeom>
        </p:spPr>
      </p:pic>
    </p:spTree>
    <p:extLst>
      <p:ext uri="{BB962C8B-B14F-4D97-AF65-F5344CB8AC3E}">
        <p14:creationId xmlns:p14="http://schemas.microsoft.com/office/powerpoint/2010/main" val="17903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4177" y="319669"/>
            <a:ext cx="8646994" cy="3522849"/>
          </a:xfrm>
          <a:prstGeom prst="rect">
            <a:avLst/>
          </a:prstGeom>
        </p:spPr>
      </p:pic>
      <p:sp>
        <p:nvSpPr>
          <p:cNvPr id="5" name="Rectangle 4"/>
          <p:cNvSpPr/>
          <p:nvPr/>
        </p:nvSpPr>
        <p:spPr>
          <a:xfrm>
            <a:off x="9021170" y="319668"/>
            <a:ext cx="1842447" cy="3522849"/>
          </a:xfrm>
          <a:prstGeom prst="rect">
            <a:avLst/>
          </a:prstGeom>
          <a:solidFill>
            <a:schemeClr val="accent2">
              <a:lumMod val="20000"/>
              <a:lumOff val="80000"/>
            </a:schemeClr>
          </a:solidFill>
        </p:spPr>
        <p:txBody>
          <a:bodyPr wrap="square">
            <a:spAutoFit/>
          </a:bodyPr>
          <a:lstStyle/>
          <a:p>
            <a:r>
              <a:rPr lang="en-US" b="0" i="0" dirty="0" smtClean="0">
                <a:solidFill>
                  <a:schemeClr val="accent2">
                    <a:lumMod val="75000"/>
                  </a:schemeClr>
                </a:solidFill>
                <a:effectLst/>
                <a:latin typeface="Georgia" panose="02040502050405020303" pitchFamily="18" charset="0"/>
              </a:rPr>
              <a:t>said in an article in the Annals in 1913- ‘Geography seeks to measure and </a:t>
            </a:r>
            <a:r>
              <a:rPr lang="en-US" b="0" i="0" dirty="0" err="1" smtClean="0">
                <a:solidFill>
                  <a:schemeClr val="accent2">
                    <a:lumMod val="75000"/>
                  </a:schemeClr>
                </a:solidFill>
                <a:effectLst/>
                <a:latin typeface="Georgia" panose="02040502050405020303" pitchFamily="18" charset="0"/>
              </a:rPr>
              <a:t>localise</a:t>
            </a:r>
            <a:r>
              <a:rPr lang="en-US" b="0" i="0" dirty="0" smtClean="0">
                <a:solidFill>
                  <a:schemeClr val="accent2">
                    <a:lumMod val="75000"/>
                  </a:schemeClr>
                </a:solidFill>
                <a:effectLst/>
                <a:latin typeface="Georgia" panose="02040502050405020303" pitchFamily="18" charset="0"/>
              </a:rPr>
              <a:t> the great part that man plays in modifying the face of the Earth’.</a:t>
            </a:r>
            <a:endParaRPr lang="en-US" dirty="0">
              <a:solidFill>
                <a:schemeClr val="accent2">
                  <a:lumMod val="75000"/>
                </a:schemeClr>
              </a:solidFill>
            </a:endParaRPr>
          </a:p>
        </p:txBody>
      </p:sp>
      <p:sp>
        <p:nvSpPr>
          <p:cNvPr id="6" name="Rectangle 5"/>
          <p:cNvSpPr/>
          <p:nvPr/>
        </p:nvSpPr>
        <p:spPr>
          <a:xfrm>
            <a:off x="374177" y="3842517"/>
            <a:ext cx="10489440" cy="923330"/>
          </a:xfrm>
          <a:prstGeom prst="rect">
            <a:avLst/>
          </a:prstGeom>
          <a:solidFill>
            <a:schemeClr val="accent4">
              <a:lumMod val="20000"/>
              <a:lumOff val="80000"/>
            </a:schemeClr>
          </a:solidFill>
        </p:spPr>
        <p:txBody>
          <a:bodyPr wrap="square">
            <a:spAutoFit/>
          </a:bodyPr>
          <a:lstStyle/>
          <a:p>
            <a:r>
              <a:rPr lang="en-US" dirty="0" smtClean="0"/>
              <a:t>Civilization has appropriated the favorite crops. From the original plant countless varieties have been perfected to suit the requirements of different climates, with the result that its importance is often greater in regions where it has been acclimatized, than in those where it originated. </a:t>
            </a:r>
            <a:endParaRPr lang="en-US" dirty="0"/>
          </a:p>
        </p:txBody>
      </p:sp>
      <p:sp>
        <p:nvSpPr>
          <p:cNvPr id="7" name="Rectangle 6"/>
          <p:cNvSpPr/>
          <p:nvPr/>
        </p:nvSpPr>
        <p:spPr>
          <a:xfrm>
            <a:off x="374177" y="4889649"/>
            <a:ext cx="4143232" cy="1754326"/>
          </a:xfrm>
          <a:prstGeom prst="rect">
            <a:avLst/>
          </a:prstGeom>
          <a:solidFill>
            <a:schemeClr val="accent6">
              <a:lumMod val="20000"/>
              <a:lumOff val="80000"/>
            </a:schemeClr>
          </a:solidFill>
        </p:spPr>
        <p:txBody>
          <a:bodyPr wrap="square">
            <a:spAutoFit/>
          </a:bodyPr>
          <a:lstStyle/>
          <a:p>
            <a:pPr algn="just"/>
            <a:r>
              <a:rPr lang="en-US" b="0" i="0" dirty="0" smtClean="0">
                <a:solidFill>
                  <a:srgbClr val="424142"/>
                </a:solidFill>
                <a:effectLst/>
                <a:latin typeface="Georgia" panose="02040502050405020303" pitchFamily="18" charset="0"/>
              </a:rPr>
              <a:t>wheat does not today have the largest yield in regions where it was first cultivated; the harvests of Mediterranean countries cannot be compared with those of the plains of Central Europe.</a:t>
            </a:r>
            <a:endParaRPr lang="en-US" dirty="0"/>
          </a:p>
        </p:txBody>
      </p:sp>
      <p:sp>
        <p:nvSpPr>
          <p:cNvPr id="8" name="Rectangle 7"/>
          <p:cNvSpPr/>
          <p:nvPr/>
        </p:nvSpPr>
        <p:spPr>
          <a:xfrm>
            <a:off x="8247796" y="4889649"/>
            <a:ext cx="2615821" cy="1754326"/>
          </a:xfrm>
          <a:prstGeom prst="rect">
            <a:avLst/>
          </a:prstGeom>
          <a:solidFill>
            <a:schemeClr val="accent5">
              <a:lumMod val="20000"/>
              <a:lumOff val="80000"/>
            </a:schemeClr>
          </a:solidFill>
        </p:spPr>
        <p:txBody>
          <a:bodyPr wrap="square">
            <a:spAutoFit/>
          </a:bodyPr>
          <a:lstStyle/>
          <a:p>
            <a:pPr algn="just"/>
            <a:r>
              <a:rPr lang="en-US" b="0" i="0" dirty="0" smtClean="0">
                <a:solidFill>
                  <a:srgbClr val="424142"/>
                </a:solidFill>
                <a:effectLst/>
                <a:latin typeface="Georgia" panose="02040502050405020303" pitchFamily="18" charset="0"/>
              </a:rPr>
              <a:t>The largest ears of corn are no longer grown on tropical plateau, but in the United States, on the prairies of the Middle West</a:t>
            </a:r>
            <a:endParaRPr lang="en-US" dirty="0"/>
          </a:p>
        </p:txBody>
      </p:sp>
      <p:graphicFrame>
        <p:nvGraphicFramePr>
          <p:cNvPr id="9" name="Diagram 8"/>
          <p:cNvGraphicFramePr/>
          <p:nvPr>
            <p:extLst>
              <p:ext uri="{D42A27DB-BD31-4B8C-83A1-F6EECF244321}">
                <p14:modId xmlns:p14="http://schemas.microsoft.com/office/powerpoint/2010/main" val="1799632084"/>
              </p:ext>
            </p:extLst>
          </p:nvPr>
        </p:nvGraphicFramePr>
        <p:xfrm>
          <a:off x="4981433" y="5049672"/>
          <a:ext cx="2647666" cy="1594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13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98038" y="1214650"/>
            <a:ext cx="9748107" cy="4817660"/>
          </a:xfrm>
          <a:prstGeom prst="rect">
            <a:avLst/>
          </a:prstGeom>
        </p:spPr>
      </p:pic>
    </p:spTree>
    <p:extLst>
      <p:ext uri="{BB962C8B-B14F-4D97-AF65-F5344CB8AC3E}">
        <p14:creationId xmlns:p14="http://schemas.microsoft.com/office/powerpoint/2010/main" val="76561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40835" y="614151"/>
            <a:ext cx="9728153" cy="5431808"/>
          </a:xfrm>
          <a:prstGeom prst="rect">
            <a:avLst/>
          </a:prstGeom>
        </p:spPr>
      </p:pic>
    </p:spTree>
    <p:extLst>
      <p:ext uri="{BB962C8B-B14F-4D97-AF65-F5344CB8AC3E}">
        <p14:creationId xmlns:p14="http://schemas.microsoft.com/office/powerpoint/2010/main" val="180169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6014" y="514220"/>
            <a:ext cx="10708172" cy="5436204"/>
          </a:xfrm>
          <a:prstGeom prst="rect">
            <a:avLst/>
          </a:prstGeom>
        </p:spPr>
      </p:pic>
    </p:spTree>
    <p:extLst>
      <p:ext uri="{BB962C8B-B14F-4D97-AF65-F5344CB8AC3E}">
        <p14:creationId xmlns:p14="http://schemas.microsoft.com/office/powerpoint/2010/main" val="1083456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TotalTime>
  <Words>267</Words>
  <Application>Microsoft Office PowerPoint</Application>
  <PresentationFormat>Widescreen</PresentationFormat>
  <Paragraphs>13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Georgia</vt:lpstr>
      <vt:lpstr>Office Theme</vt:lpstr>
      <vt:lpstr> Themes of Environmental Possibilism</vt:lpstr>
      <vt:lpstr>PowerPoint Presentation</vt:lpstr>
      <vt:lpstr>PowerPoint Presentation</vt:lpstr>
      <vt:lpstr>Montesquieu- A Possibilistic Political Geographer?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Dania Amjad</dc:creator>
  <cp:lastModifiedBy>Dania Amjad</cp:lastModifiedBy>
  <cp:revision>11</cp:revision>
  <dcterms:created xsi:type="dcterms:W3CDTF">2022-09-25T11:33:34Z</dcterms:created>
  <dcterms:modified xsi:type="dcterms:W3CDTF">2022-09-27T15:43:44Z</dcterms:modified>
</cp:coreProperties>
</file>