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6" r:id="rId9"/>
    <p:sldId id="267" r:id="rId10"/>
    <p:sldId id="268" r:id="rId11"/>
    <p:sldId id="263" r:id="rId12"/>
    <p:sldId id="265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EE76-02BF-467B-AB6B-F1F8412B2F2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2FA649C-5F7B-40C4-B92B-1D1D2C22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4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EE76-02BF-467B-AB6B-F1F8412B2F2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FA649C-5F7B-40C4-B92B-1D1D2C22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7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EE76-02BF-467B-AB6B-F1F8412B2F2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FA649C-5F7B-40C4-B92B-1D1D2C22E2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1324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EE76-02BF-467B-AB6B-F1F8412B2F2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FA649C-5F7B-40C4-B92B-1D1D2C22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EE76-02BF-467B-AB6B-F1F8412B2F2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FA649C-5F7B-40C4-B92B-1D1D2C22E29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5871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EE76-02BF-467B-AB6B-F1F8412B2F2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FA649C-5F7B-40C4-B92B-1D1D2C22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58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EE76-02BF-467B-AB6B-F1F8412B2F2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649C-5F7B-40C4-B92B-1D1D2C22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60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EE76-02BF-467B-AB6B-F1F8412B2F2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649C-5F7B-40C4-B92B-1D1D2C22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5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EE76-02BF-467B-AB6B-F1F8412B2F2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649C-5F7B-40C4-B92B-1D1D2C22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1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EE76-02BF-467B-AB6B-F1F8412B2F2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FA649C-5F7B-40C4-B92B-1D1D2C22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8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EE76-02BF-467B-AB6B-F1F8412B2F2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FA649C-5F7B-40C4-B92B-1D1D2C22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EE76-02BF-467B-AB6B-F1F8412B2F2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FA649C-5F7B-40C4-B92B-1D1D2C22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4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EE76-02BF-467B-AB6B-F1F8412B2F2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649C-5F7B-40C4-B92B-1D1D2C22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EE76-02BF-467B-AB6B-F1F8412B2F2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649C-5F7B-40C4-B92B-1D1D2C22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3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EE76-02BF-467B-AB6B-F1F8412B2F2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649C-5F7B-40C4-B92B-1D1D2C22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4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EE76-02BF-467B-AB6B-F1F8412B2F2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FA649C-5F7B-40C4-B92B-1D1D2C22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FEE76-02BF-467B-AB6B-F1F8412B2F2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FA649C-5F7B-40C4-B92B-1D1D2C22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8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Forestry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Dania Amjad</a:t>
            </a:r>
          </a:p>
          <a:p>
            <a:r>
              <a:rPr lang="en-US" dirty="0" smtClean="0"/>
              <a:t>LCWU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89" y="488452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985" y="413981"/>
            <a:ext cx="7603641" cy="6014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044" y="413981"/>
            <a:ext cx="2771775" cy="25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140" y="307861"/>
            <a:ext cx="8860263" cy="2295525"/>
          </a:xfrm>
          <a:prstGeom prst="rect">
            <a:avLst/>
          </a:prstGeom>
        </p:spPr>
      </p:pic>
      <p:pic>
        <p:nvPicPr>
          <p:cNvPr id="1026" name="Picture 2" descr="https://player.slideplayer.com/36/10644274/data/images/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40" y="2810452"/>
            <a:ext cx="8860263" cy="38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3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367" y="255621"/>
            <a:ext cx="8911687" cy="672427"/>
          </a:xfrm>
        </p:spPr>
        <p:txBody>
          <a:bodyPr/>
          <a:lstStyle/>
          <a:p>
            <a:r>
              <a:rPr lang="en-US" dirty="0" smtClean="0"/>
              <a:t>Overview of Pakistan Forestry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663" y="1059838"/>
            <a:ext cx="9935570" cy="4986119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Pakistan </a:t>
            </a:r>
            <a:r>
              <a:rPr lang="en-US" sz="2400" dirty="0"/>
              <a:t>had very limited forestry resources. Of a total land area of 87.5 million hectares (ha), only 4.2 million ha (4.8%) was forested, with the North-West Frontier Province2 (NWFP) accounting for 40%. </a:t>
            </a:r>
            <a:r>
              <a:rPr lang="en-US" sz="2400" dirty="0" smtClean="0"/>
              <a:t> </a:t>
            </a:r>
          </a:p>
          <a:p>
            <a:pPr algn="just"/>
            <a:r>
              <a:rPr lang="en-US" sz="2400" dirty="0" smtClean="0"/>
              <a:t>Although </a:t>
            </a:r>
            <a:r>
              <a:rPr lang="en-US" sz="2400" dirty="0"/>
              <a:t>small in relation to the whole economy, the sector supplied the country’s industrial wood requirements and almost one-third of its total energy needs in terms of </a:t>
            </a:r>
            <a:r>
              <a:rPr lang="en-US" sz="2400" dirty="0" err="1"/>
              <a:t>fuelwood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smtClean="0"/>
              <a:t>Forests </a:t>
            </a:r>
            <a:r>
              <a:rPr lang="en-US" sz="2400" dirty="0"/>
              <a:t>also played an essential role in stabilizing and protecting important catchment areas, including those of the </a:t>
            </a:r>
            <a:r>
              <a:rPr lang="en-US" sz="2400" dirty="0" err="1"/>
              <a:t>Tarbela</a:t>
            </a:r>
            <a:r>
              <a:rPr lang="en-US" sz="2400" dirty="0"/>
              <a:t> and </a:t>
            </a:r>
            <a:r>
              <a:rPr lang="en-US" sz="2400" dirty="0" err="1"/>
              <a:t>Mangla</a:t>
            </a:r>
            <a:r>
              <a:rPr lang="en-US" sz="2400" dirty="0"/>
              <a:t> reservoirs, which support power generation and supply irrigation water. </a:t>
            </a:r>
          </a:p>
        </p:txBody>
      </p:sp>
    </p:spTree>
    <p:extLst>
      <p:ext uri="{BB962C8B-B14F-4D97-AF65-F5344CB8AC3E}">
        <p14:creationId xmlns:p14="http://schemas.microsoft.com/office/powerpoint/2010/main" val="48995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152" y="191069"/>
            <a:ext cx="9402857" cy="5104263"/>
          </a:xfrm>
        </p:spPr>
        <p:txBody>
          <a:bodyPr>
            <a:noAutofit/>
          </a:bodyPr>
          <a:lstStyle/>
          <a:p>
            <a:pPr algn="just" fontAlgn="base"/>
            <a:r>
              <a:rPr lang="en-US" sz="2000" dirty="0"/>
              <a:t>According to the</a:t>
            </a:r>
            <a:r>
              <a:rPr lang="en-US" sz="2000" i="1" dirty="0"/>
              <a:t> Food and Agriculture Organization</a:t>
            </a:r>
            <a:r>
              <a:rPr lang="en-US" sz="2000" dirty="0"/>
              <a:t> (FAO 2009), 68 per cent of the country’s population depends on firewood as a major source of household energy and about 100,000 people are involved in the </a:t>
            </a:r>
            <a:r>
              <a:rPr lang="en-US" sz="2000" dirty="0" err="1"/>
              <a:t>fuelwood</a:t>
            </a:r>
            <a:r>
              <a:rPr lang="en-US" sz="2000" dirty="0"/>
              <a:t> trade, generating about </a:t>
            </a:r>
            <a:r>
              <a:rPr lang="en-US" sz="2000" dirty="0" err="1"/>
              <a:t>Rs</a:t>
            </a:r>
            <a:r>
              <a:rPr lang="en-US" sz="2000" dirty="0"/>
              <a:t>. 11.3 billion ($113 million) annually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just" fontAlgn="base"/>
            <a:r>
              <a:rPr lang="en-US" sz="2000" dirty="0"/>
              <a:t>In addition to it, more than 500,000 workers are employed by forest-products industries such as furniture, village carpentry, matches, particleboard, plywood, fiberboard, boats, crates, boxes, paper, pulp, and chipboard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just" fontAlgn="base"/>
            <a:r>
              <a:rPr lang="en-US" sz="2000" dirty="0"/>
              <a:t>Besides official employment in forest departments, a large number of </a:t>
            </a:r>
            <a:r>
              <a:rPr lang="en-US" sz="2000" dirty="0" err="1"/>
              <a:t>labours</a:t>
            </a:r>
            <a:r>
              <a:rPr lang="en-US" sz="2000" dirty="0"/>
              <a:t> are engaged in either year-round or seasonal forest management activities like raising and maintaining nurseries, preparing sites for planting, protecting planted stocks, weeding, cleaning, thinning, firefighting, and harvesting</a:t>
            </a:r>
            <a:r>
              <a:rPr lang="en-US" sz="2000" dirty="0" smtClean="0"/>
              <a:t>.</a:t>
            </a:r>
          </a:p>
          <a:p>
            <a:pPr algn="just" fontAlgn="base"/>
            <a:endParaRPr lang="en-US" sz="2000" dirty="0"/>
          </a:p>
          <a:p>
            <a:pPr algn="just" fontAlgn="base"/>
            <a:r>
              <a:rPr lang="en-US" sz="2000" dirty="0"/>
              <a:t>In addition, a large number of people draw their livelihoods from farm forestry, processing of forest-based products, and ecotourism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599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129" y="818866"/>
            <a:ext cx="9770934" cy="551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5132"/>
          </a:xfrm>
        </p:spPr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114" y="1496184"/>
            <a:ext cx="10507273" cy="1151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281" y="3011086"/>
            <a:ext cx="3706390" cy="14926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61186" y="4768841"/>
            <a:ext cx="3380095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0" i="0" dirty="0" smtClean="0">
                <a:effectLst/>
                <a:latin typeface="arial" panose="020B0604020202020204" pitchFamily="34" charset="0"/>
              </a:rPr>
              <a:t>Productive forest means </a:t>
            </a:r>
            <a:r>
              <a:rPr lang="en-US" b="1" i="0" dirty="0" smtClean="0">
                <a:effectLst/>
                <a:latin typeface="arial" panose="020B0604020202020204" pitchFamily="34" charset="0"/>
              </a:rPr>
              <a:t>a forest used for industry, construction, fuel and for other purposes and that can be capable for forest production</a:t>
            </a:r>
            <a:r>
              <a:rPr lang="en-US" b="0" i="0" dirty="0" smtClean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cxnSp>
        <p:nvCxnSpPr>
          <p:cNvPr id="16" name="Elbow Connector 15"/>
          <p:cNvCxnSpPr/>
          <p:nvPr/>
        </p:nvCxnSpPr>
        <p:spPr>
          <a:xfrm rot="5400000" flipH="1" flipV="1">
            <a:off x="2852382" y="4599296"/>
            <a:ext cx="12700" cy="12700"/>
          </a:xfrm>
          <a:prstGeom prst="bentConnector3">
            <a:avLst>
              <a:gd name="adj1" fmla="val 7710449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865082" y="3616657"/>
            <a:ext cx="1966225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782937" y="3789009"/>
            <a:ext cx="2934269" cy="2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717206" y="3817787"/>
            <a:ext cx="0" cy="746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823" y="4678474"/>
            <a:ext cx="6009564" cy="19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5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371" y="482007"/>
            <a:ext cx="9814145" cy="15955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88371" y="2396152"/>
            <a:ext cx="9814145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Forestry also includes the Harvesting, Marketing, and Utilization of Forest Products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737" y="3422673"/>
            <a:ext cx="4820804" cy="306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3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165" y="749465"/>
            <a:ext cx="10397910" cy="531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330" y="206255"/>
            <a:ext cx="9663764" cy="3082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098" y="3618433"/>
            <a:ext cx="6966756" cy="284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9668" y="263376"/>
            <a:ext cx="6795092" cy="52084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92323" y="559263"/>
            <a:ext cx="34528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solidFill>
                  <a:srgbClr val="33333F"/>
                </a:solidFill>
                <a:effectLst/>
                <a:latin typeface="roboto"/>
              </a:rPr>
              <a:t>It can provide shelter, pasture and crops.</a:t>
            </a:r>
          </a:p>
          <a:p>
            <a:endParaRPr lang="en-US" sz="2000" b="0" i="0" dirty="0" smtClean="0">
              <a:solidFill>
                <a:srgbClr val="33333F"/>
              </a:solidFill>
              <a:effectLst/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solidFill>
                  <a:srgbClr val="33333F"/>
                </a:solidFill>
                <a:effectLst/>
                <a:latin typeface="roboto"/>
              </a:rPr>
              <a:t>Some additional earnings, environmental improvement can be forced. </a:t>
            </a:r>
          </a:p>
          <a:p>
            <a:endParaRPr lang="en-US" sz="2000" b="0" i="0" dirty="0" smtClean="0">
              <a:solidFill>
                <a:srgbClr val="33333F"/>
              </a:solidFill>
              <a:effectLst/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333F"/>
                </a:solidFill>
                <a:latin typeface="roboto"/>
              </a:rPr>
              <a:t>It helps in </a:t>
            </a:r>
            <a:r>
              <a:rPr lang="en-US" sz="2000" b="0" i="0" dirty="0" smtClean="0">
                <a:solidFill>
                  <a:srgbClr val="33333F"/>
                </a:solidFill>
                <a:effectLst/>
                <a:latin typeface="roboto"/>
              </a:rPr>
              <a:t>creating new jobs, industries, capital value for the young generations. 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F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solidFill>
                  <a:srgbClr val="33333F"/>
                </a:solidFill>
                <a:effectLst/>
                <a:latin typeface="roboto"/>
              </a:rPr>
              <a:t>The least costly and economically the most effective approach to afforestation of the rural areas."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515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597" y="304801"/>
            <a:ext cx="6592672" cy="5932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807" y="1833350"/>
            <a:ext cx="33242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5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992" y="673289"/>
            <a:ext cx="6550387" cy="5741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013" y="2529455"/>
            <a:ext cx="3019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4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557</TotalTime>
  <Words>184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</vt:lpstr>
      <vt:lpstr>Century Gothic</vt:lpstr>
      <vt:lpstr>roboto</vt:lpstr>
      <vt:lpstr>Wingdings 3</vt:lpstr>
      <vt:lpstr>Wisp</vt:lpstr>
      <vt:lpstr>Forestry</vt:lpstr>
      <vt:lpstr>PowerPoint Presentation</vt:lpstr>
      <vt:lpstr>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of Pakistan Forestry Sector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Forestry</dc:title>
  <dc:creator>Dania Amjad</dc:creator>
  <cp:lastModifiedBy>Dania Amjad</cp:lastModifiedBy>
  <cp:revision>8</cp:revision>
  <dcterms:created xsi:type="dcterms:W3CDTF">2022-11-07T10:11:43Z</dcterms:created>
  <dcterms:modified xsi:type="dcterms:W3CDTF">2022-11-07T19:29:37Z</dcterms:modified>
</cp:coreProperties>
</file>