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2" r:id="rId2"/>
    <p:sldId id="256" r:id="rId3"/>
    <p:sldId id="257" r:id="rId4"/>
    <p:sldId id="264" r:id="rId5"/>
    <p:sldId id="258" r:id="rId6"/>
    <p:sldId id="259" r:id="rId7"/>
    <p:sldId id="263" r:id="rId8"/>
    <p:sldId id="260" r:id="rId9"/>
    <p:sldId id="261"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3/20/2020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3/20/2020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3/20/2020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3/20/2020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World_Trade_Organization#cite_note-rusmem-83" TargetMode="External"/><Relationship Id="rId2" Type="http://schemas.openxmlformats.org/officeDocument/2006/relationships/hyperlink" Target="https://en.wikipedia.org/wiki/Kyrgyz_Republic" TargetMode="External"/><Relationship Id="rId1" Type="http://schemas.openxmlformats.org/officeDocument/2006/relationships/slideLayout" Target="../slideLayouts/slideLayout7.xml"/><Relationship Id="rId5" Type="http://schemas.openxmlformats.org/officeDocument/2006/relationships/hyperlink" Target="https://en.wikipedia.org/wiki/World_Trade_Organization#cite_note-85" TargetMode="External"/><Relationship Id="rId4" Type="http://schemas.openxmlformats.org/officeDocument/2006/relationships/hyperlink" Target="https://en.wikipedia.org/wiki/Kazakhstan"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International_trade" TargetMode="External"/><Relationship Id="rId7" Type="http://schemas.openxmlformats.org/officeDocument/2006/relationships/hyperlink" Target="https://en.wikipedia.org/wiki/Dispute_resolution" TargetMode="External"/><Relationship Id="rId2" Type="http://schemas.openxmlformats.org/officeDocument/2006/relationships/hyperlink" Target="https://en.wikipedia.org/wiki/Intergovernmental_organization" TargetMode="External"/><Relationship Id="rId1" Type="http://schemas.openxmlformats.org/officeDocument/2006/relationships/slideLayout" Target="../slideLayouts/slideLayout1.xml"/><Relationship Id="rId6" Type="http://schemas.openxmlformats.org/officeDocument/2006/relationships/hyperlink" Target="https://en.wikipedia.org/wiki/Trade_agreement" TargetMode="External"/><Relationship Id="rId5" Type="http://schemas.openxmlformats.org/officeDocument/2006/relationships/hyperlink" Target="https://en.wikipedia.org/wiki/General_Agreement_on_Tariffs_and_Trade" TargetMode="External"/><Relationship Id="rId4" Type="http://schemas.openxmlformats.org/officeDocument/2006/relationships/hyperlink" Target="https://en.wikipedia.org/wiki/Marrakesh_Agreemen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latin typeface="Arial Rounded MT Bold" pitchFamily="34" charset="0"/>
              </a:rPr>
              <a:t>WORLD TRADE ORGANIZATION</a:t>
            </a:r>
          </a:p>
          <a:p>
            <a:pPr marL="0" indent="0" algn="ctr">
              <a:buNone/>
            </a:pPr>
            <a:r>
              <a:rPr lang="en-US" sz="5400" dirty="0" smtClean="0">
                <a:latin typeface="Arial Rounded MT Bold" pitchFamily="34" charset="0"/>
              </a:rPr>
              <a:t>(WTO)</a:t>
            </a:r>
            <a:endParaRPr lang="en-US" sz="5400" dirty="0">
              <a:latin typeface="Arial Rounded MT Bold" pitchFamily="34" charset="0"/>
            </a:endParaRPr>
          </a:p>
        </p:txBody>
      </p:sp>
    </p:spTree>
    <p:extLst>
      <p:ext uri="{BB962C8B-B14F-4D97-AF65-F5344CB8AC3E}">
        <p14:creationId xmlns:p14="http://schemas.microsoft.com/office/powerpoint/2010/main" val="1665408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2478797"/>
            <a:ext cx="6388287" cy="769441"/>
          </a:xfrm>
          <a:prstGeom prst="rect">
            <a:avLst/>
          </a:prstGeom>
        </p:spPr>
        <p:txBody>
          <a:bodyPr wrap="none">
            <a:spAutoFit/>
          </a:bodyPr>
          <a:lstStyle/>
          <a:p>
            <a:r>
              <a:rPr lang="en-US" sz="4400" dirty="0">
                <a:latin typeface="Times New Roman" pitchFamily="18" charset="0"/>
                <a:cs typeface="Times New Roman" pitchFamily="18" charset="0"/>
              </a:rPr>
              <a:t>Accession and membership</a:t>
            </a:r>
          </a:p>
        </p:txBody>
      </p:sp>
    </p:spTree>
    <p:extLst>
      <p:ext uri="{BB962C8B-B14F-4D97-AF65-F5344CB8AC3E}">
        <p14:creationId xmlns:p14="http://schemas.microsoft.com/office/powerpoint/2010/main" val="741367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618" y="533400"/>
            <a:ext cx="8153400" cy="5355312"/>
          </a:xfrm>
          <a:prstGeom prst="rect">
            <a:avLst/>
          </a:prstGeom>
        </p:spPr>
        <p:txBody>
          <a:bodyPr wrap="square">
            <a:spAutoFit/>
          </a:bodyPr>
          <a:lstStyle/>
          <a:p>
            <a:pPr algn="just"/>
            <a:r>
              <a:rPr lang="en-US" dirty="0">
                <a:latin typeface="Times New Roman" pitchFamily="18" charset="0"/>
                <a:cs typeface="Times New Roman" pitchFamily="18" charset="0"/>
              </a:rPr>
              <a:t>The process of becoming a WTO member is unique to each applicant country, and the terms of accession are dependent upon the country's stage of economic development and current trade </a:t>
            </a:r>
            <a:r>
              <a:rPr lang="en-US" dirty="0" smtClean="0">
                <a:latin typeface="Times New Roman" pitchFamily="18" charset="0"/>
                <a:cs typeface="Times New Roman" pitchFamily="18" charset="0"/>
              </a:rPr>
              <a:t>regime. The </a:t>
            </a:r>
            <a:r>
              <a:rPr lang="en-US" dirty="0">
                <a:latin typeface="Times New Roman" pitchFamily="18" charset="0"/>
                <a:cs typeface="Times New Roman" pitchFamily="18" charset="0"/>
              </a:rPr>
              <a:t>process takes about five years, on average, but it can last longer if the country is less than fully committed to the process or if political issues interfere. The shortest accession negotiation was that of the </a:t>
            </a:r>
            <a:r>
              <a:rPr lang="en-US" dirty="0">
                <a:effectLst>
                  <a:outerShdw blurRad="38100" dist="38100" dir="2700000" algn="tl">
                    <a:srgbClr val="000000">
                      <a:alpha val="43137"/>
                    </a:srgbClr>
                  </a:outerShdw>
                </a:effectLst>
                <a:latin typeface="Times New Roman" pitchFamily="18" charset="0"/>
                <a:cs typeface="Times New Roman" pitchFamily="18" charset="0"/>
                <a:hlinkClick r:id="rId2" tooltip="Kyrgyz Republic"/>
              </a:rPr>
              <a:t>Kyrgyz Republic</a:t>
            </a:r>
            <a:r>
              <a:rPr lang="en-US" dirty="0">
                <a:latin typeface="Times New Roman" pitchFamily="18" charset="0"/>
                <a:cs typeface="Times New Roman" pitchFamily="18" charset="0"/>
              </a:rPr>
              <a:t>, while the longest was that of Russia, which, having first applied to join GATT in 1993, was approved for membership in December 2011 and became a WTO member on 22 August 2012.</a:t>
            </a:r>
            <a:r>
              <a:rPr lang="en-US" baseline="30000" dirty="0">
                <a:latin typeface="Times New Roman" pitchFamily="18" charset="0"/>
                <a:cs typeface="Times New Roman" pitchFamily="18" charset="0"/>
                <a:hlinkClick r:id="rId3"/>
              </a:rPr>
              <a:t>[83]</a:t>
            </a:r>
            <a:r>
              <a:rPr lang="en-US" dirty="0">
                <a:latin typeface="Times New Roman" pitchFamily="18" charset="0"/>
                <a:cs typeface="Times New Roman" pitchFamily="18" charset="0"/>
              </a:rPr>
              <a:t> Kazakhstan also had a long accession negotiation process. The Working Party on the Accession of </a:t>
            </a:r>
            <a:r>
              <a:rPr lang="en-US" u="sng" dirty="0">
                <a:solidFill>
                  <a:schemeClr val="tx1">
                    <a:lumMod val="95000"/>
                    <a:lumOff val="5000"/>
                  </a:schemeClr>
                </a:solidFill>
                <a:effectLst>
                  <a:outerShdw blurRad="38100" dist="38100" dir="2700000" algn="tl">
                    <a:srgbClr val="000000">
                      <a:alpha val="43137"/>
                    </a:srgbClr>
                  </a:outerShdw>
                </a:effectLst>
                <a:latin typeface="Times New Roman" pitchFamily="18" charset="0"/>
                <a:cs typeface="Times New Roman" pitchFamily="18" charset="0"/>
                <a:hlinkClick r:id="rId4" tooltip="Kazakhstan"/>
              </a:rPr>
              <a:t>Kazakhstan</a:t>
            </a:r>
            <a:r>
              <a:rPr lang="en-US" u="sng" dirty="0">
                <a:solidFill>
                  <a:schemeClr val="tx1">
                    <a:lumMod val="95000"/>
                    <a:lumOff val="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dirty="0">
                <a:latin typeface="Times New Roman" pitchFamily="18" charset="0"/>
                <a:cs typeface="Times New Roman" pitchFamily="18" charset="0"/>
              </a:rPr>
              <a:t>was established in 1996 and was approved for membership in </a:t>
            </a:r>
            <a:r>
              <a:rPr lang="en-US" dirty="0" smtClean="0">
                <a:latin typeface="Times New Roman" pitchFamily="18" charset="0"/>
                <a:cs typeface="Times New Roman" pitchFamily="18" charset="0"/>
              </a:rPr>
              <a:t>2015.The </a:t>
            </a:r>
            <a:r>
              <a:rPr lang="en-US" dirty="0">
                <a:latin typeface="Times New Roman" pitchFamily="18" charset="0"/>
                <a:cs typeface="Times New Roman" pitchFamily="18" charset="0"/>
              </a:rPr>
              <a:t>second longest was that of Vanuatu, whose Working Party on the Accession of Vanuatu was established on 11 July 1995. After a final meeting of the Working Party in October 2001, Vanuatu requested more time to consider its accession terms. In 2008, it indicated its interest to resume and conclude its WTO accession. The Working Party on the Accession of Vanuatu was reconvened informally on 4 April 2011 to discuss Vanuatu's future WTO membership. The re-convened Working Party completed its mandate on 2 May 2011. The General Council formally approved the Accession Package of Vanuatu on 26 October 2011. On 24 August 2012, the WTO welcomed Vanuatu as its 157th member.</a:t>
            </a:r>
            <a:r>
              <a:rPr lang="en-US" baseline="30000" dirty="0">
                <a:latin typeface="Times New Roman" pitchFamily="18" charset="0"/>
                <a:cs typeface="Times New Roman" pitchFamily="18" charset="0"/>
                <a:hlinkClick r:id="rId5"/>
              </a:rPr>
              <a:t>[85]</a:t>
            </a:r>
            <a:r>
              <a:rPr lang="en-US" dirty="0">
                <a:latin typeface="Times New Roman" pitchFamily="18" charset="0"/>
                <a:cs typeface="Times New Roman" pitchFamily="18" charset="0"/>
              </a:rPr>
              <a:t> An offer of accession is only given once consensus is reached among interested parties.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16506625"/>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3525" y="1147763"/>
            <a:ext cx="60769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614903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 The WTO agreements cover goods, services and intellectual&#10;property. They spell out the principles of liberalization, 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914400"/>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570602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1066800"/>
            <a:ext cx="7391400" cy="2031325"/>
          </a:xfrm>
          <a:prstGeom prst="rect">
            <a:avLst/>
          </a:prstGeom>
        </p:spPr>
        <p:txBody>
          <a:bodyPr wrap="square">
            <a:spAutoFit/>
          </a:bodyPr>
          <a:lstStyle/>
          <a:p>
            <a:r>
              <a:rPr lang="en-US" dirty="0">
                <a:solidFill>
                  <a:schemeClr val="tx1">
                    <a:lumMod val="95000"/>
                    <a:lumOff val="5000"/>
                  </a:schemeClr>
                </a:solidFill>
                <a:latin typeface="Times New Roman" pitchFamily="18" charset="0"/>
                <a:cs typeface="Times New Roman" pitchFamily="18" charset="0"/>
              </a:rPr>
              <a:t>The </a:t>
            </a:r>
            <a:r>
              <a:rPr lang="en-US" b="1" dirty="0">
                <a:solidFill>
                  <a:schemeClr val="tx1">
                    <a:lumMod val="95000"/>
                    <a:lumOff val="5000"/>
                  </a:schemeClr>
                </a:solidFill>
                <a:latin typeface="Times New Roman" pitchFamily="18" charset="0"/>
                <a:cs typeface="Times New Roman" pitchFamily="18" charset="0"/>
              </a:rPr>
              <a:t>World Trade Organization</a:t>
            </a:r>
            <a:r>
              <a:rPr lang="en-US" dirty="0">
                <a:solidFill>
                  <a:schemeClr val="tx1">
                    <a:lumMod val="95000"/>
                    <a:lumOff val="5000"/>
                  </a:schemeClr>
                </a:solidFill>
                <a:latin typeface="Times New Roman" pitchFamily="18" charset="0"/>
                <a:cs typeface="Times New Roman" pitchFamily="18" charset="0"/>
              </a:rPr>
              <a:t> (</a:t>
            </a:r>
            <a:r>
              <a:rPr lang="en-US" b="1" dirty="0">
                <a:solidFill>
                  <a:schemeClr val="tx1">
                    <a:lumMod val="95000"/>
                    <a:lumOff val="5000"/>
                  </a:schemeClr>
                </a:solidFill>
                <a:latin typeface="Times New Roman" pitchFamily="18" charset="0"/>
                <a:cs typeface="Times New Roman" pitchFamily="18" charset="0"/>
              </a:rPr>
              <a:t>WTO</a:t>
            </a:r>
            <a:r>
              <a:rPr lang="en-US" dirty="0">
                <a:solidFill>
                  <a:schemeClr val="tx1">
                    <a:lumMod val="95000"/>
                    <a:lumOff val="5000"/>
                  </a:schemeClr>
                </a:solidFill>
                <a:latin typeface="Times New Roman" pitchFamily="18" charset="0"/>
                <a:cs typeface="Times New Roman" pitchFamily="18" charset="0"/>
              </a:rPr>
              <a:t>) is an </a:t>
            </a:r>
            <a:r>
              <a:rPr lang="en-US" dirty="0">
                <a:solidFill>
                  <a:schemeClr val="tx1">
                    <a:lumMod val="95000"/>
                    <a:lumOff val="5000"/>
                  </a:schemeClr>
                </a:solidFill>
                <a:latin typeface="Times New Roman" pitchFamily="18" charset="0"/>
                <a:cs typeface="Times New Roman" pitchFamily="18" charset="0"/>
                <a:hlinkClick r:id="rId2" tooltip="Intergovernmental organization"/>
              </a:rPr>
              <a:t>intergovernmental organization</a:t>
            </a:r>
            <a:r>
              <a:rPr lang="en-US" dirty="0">
                <a:solidFill>
                  <a:schemeClr val="tx1">
                    <a:lumMod val="95000"/>
                    <a:lumOff val="5000"/>
                  </a:schemeClr>
                </a:solidFill>
                <a:latin typeface="Times New Roman" pitchFamily="18" charset="0"/>
                <a:cs typeface="Times New Roman" pitchFamily="18" charset="0"/>
              </a:rPr>
              <a:t> that is concerned with the regulation of </a:t>
            </a:r>
            <a:r>
              <a:rPr lang="en-US" dirty="0">
                <a:solidFill>
                  <a:schemeClr val="tx1">
                    <a:lumMod val="95000"/>
                    <a:lumOff val="5000"/>
                  </a:schemeClr>
                </a:solidFill>
                <a:latin typeface="Times New Roman" pitchFamily="18" charset="0"/>
                <a:cs typeface="Times New Roman" pitchFamily="18" charset="0"/>
                <a:hlinkClick r:id="rId3" tooltip="International trade"/>
              </a:rPr>
              <a:t>international trade</a:t>
            </a:r>
            <a:r>
              <a:rPr lang="en-US" dirty="0">
                <a:solidFill>
                  <a:schemeClr val="tx1">
                    <a:lumMod val="95000"/>
                    <a:lumOff val="5000"/>
                  </a:schemeClr>
                </a:solidFill>
                <a:latin typeface="Times New Roman" pitchFamily="18" charset="0"/>
                <a:cs typeface="Times New Roman" pitchFamily="18" charset="0"/>
              </a:rPr>
              <a:t> between nations. The WTO officially commenced on 1 January 1995 under the </a:t>
            </a:r>
            <a:r>
              <a:rPr lang="en-US" dirty="0">
                <a:solidFill>
                  <a:schemeClr val="tx1">
                    <a:lumMod val="95000"/>
                    <a:lumOff val="5000"/>
                  </a:schemeClr>
                </a:solidFill>
                <a:latin typeface="Times New Roman" pitchFamily="18" charset="0"/>
                <a:cs typeface="Times New Roman" pitchFamily="18" charset="0"/>
                <a:hlinkClick r:id="rId4" tooltip="Marrakesh Agreement"/>
              </a:rPr>
              <a:t>Marrakesh Agreement</a:t>
            </a:r>
            <a:r>
              <a:rPr lang="en-US" dirty="0">
                <a:solidFill>
                  <a:schemeClr val="tx1">
                    <a:lumMod val="95000"/>
                    <a:lumOff val="5000"/>
                  </a:schemeClr>
                </a:solidFill>
                <a:latin typeface="Times New Roman" pitchFamily="18" charset="0"/>
                <a:cs typeface="Times New Roman" pitchFamily="18" charset="0"/>
              </a:rPr>
              <a:t>, signed by 123 nations on 15 April 1994, replacing the </a:t>
            </a:r>
            <a:r>
              <a:rPr lang="en-US" dirty="0">
                <a:solidFill>
                  <a:schemeClr val="tx1">
                    <a:lumMod val="95000"/>
                    <a:lumOff val="5000"/>
                  </a:schemeClr>
                </a:solidFill>
                <a:latin typeface="Times New Roman" pitchFamily="18" charset="0"/>
                <a:cs typeface="Times New Roman" pitchFamily="18" charset="0"/>
                <a:hlinkClick r:id="rId5" tooltip="General Agreement on Tariffs and Trade"/>
              </a:rPr>
              <a:t>General Agreement on Tariffs and Trade</a:t>
            </a:r>
            <a:r>
              <a:rPr lang="en-US" dirty="0">
                <a:solidFill>
                  <a:schemeClr val="tx1">
                    <a:lumMod val="95000"/>
                    <a:lumOff val="5000"/>
                  </a:schemeClr>
                </a:solidFill>
                <a:latin typeface="Times New Roman" pitchFamily="18" charset="0"/>
                <a:cs typeface="Times New Roman" pitchFamily="18" charset="0"/>
              </a:rPr>
              <a:t> (GATT), which commenced in 1948. It is the largest international economic organization in the world</a:t>
            </a:r>
            <a:r>
              <a:rPr lang="en-US" dirty="0" smtClean="0">
                <a:solidFill>
                  <a:schemeClr val="tx1">
                    <a:lumMod val="95000"/>
                    <a:lumOff val="5000"/>
                  </a:schemeClr>
                </a:solidFill>
                <a:latin typeface="Times New Roman" pitchFamily="18" charset="0"/>
                <a:cs typeface="Times New Roman" pitchFamily="18" charset="0"/>
              </a:rPr>
              <a:t>.</a:t>
            </a:r>
            <a:endParaRPr lang="en-US" dirty="0">
              <a:solidFill>
                <a:schemeClr val="tx1">
                  <a:lumMod val="95000"/>
                  <a:lumOff val="5000"/>
                </a:schemeClr>
              </a:solidFill>
              <a:latin typeface="Times New Roman" pitchFamily="18" charset="0"/>
              <a:cs typeface="Times New Roman" pitchFamily="18" charset="0"/>
            </a:endParaRPr>
          </a:p>
        </p:txBody>
      </p:sp>
      <p:sp>
        <p:nvSpPr>
          <p:cNvPr id="6" name="Rectangle 5"/>
          <p:cNvSpPr/>
          <p:nvPr/>
        </p:nvSpPr>
        <p:spPr>
          <a:xfrm>
            <a:off x="768927" y="3581400"/>
            <a:ext cx="7620000" cy="2585323"/>
          </a:xfrm>
          <a:prstGeom prst="rect">
            <a:avLst/>
          </a:prstGeom>
        </p:spPr>
        <p:txBody>
          <a:bodyPr wrap="square">
            <a:spAutoFit/>
          </a:bodyPr>
          <a:lstStyle/>
          <a:p>
            <a:r>
              <a:rPr lang="en-US" dirty="0">
                <a:latin typeface="Times New Roman" pitchFamily="18" charset="0"/>
                <a:cs typeface="Times New Roman" pitchFamily="18" charset="0"/>
              </a:rPr>
              <a:t>The WTO deals with regulation of trade in goods, services and intellectual property between participating countries by providing a framework for negotiating </a:t>
            </a:r>
            <a:r>
              <a:rPr lang="en-US" dirty="0">
                <a:latin typeface="Times New Roman" pitchFamily="18" charset="0"/>
                <a:cs typeface="Times New Roman" pitchFamily="18" charset="0"/>
                <a:hlinkClick r:id="rId6" tooltip="Trade agreement"/>
              </a:rPr>
              <a:t>trade agreements</a:t>
            </a:r>
            <a:r>
              <a:rPr lang="en-US" dirty="0">
                <a:latin typeface="Times New Roman" pitchFamily="18" charset="0"/>
                <a:cs typeface="Times New Roman" pitchFamily="18" charset="0"/>
              </a:rPr>
              <a:t> and a </a:t>
            </a:r>
            <a:r>
              <a:rPr lang="en-US" dirty="0">
                <a:latin typeface="Times New Roman" pitchFamily="18" charset="0"/>
                <a:cs typeface="Times New Roman" pitchFamily="18" charset="0"/>
                <a:hlinkClick r:id="rId7" tooltip="Dispute resolution"/>
              </a:rPr>
              <a:t>dispute resolution</a:t>
            </a:r>
            <a:r>
              <a:rPr lang="en-US" dirty="0">
                <a:latin typeface="Times New Roman" pitchFamily="18" charset="0"/>
                <a:cs typeface="Times New Roman" pitchFamily="18" charset="0"/>
              </a:rPr>
              <a:t> process aimed at enforcing participants' adherence to WTO agreements, which are signed by representatives of member </a:t>
            </a:r>
            <a:r>
              <a:rPr lang="en-US" dirty="0" smtClean="0">
                <a:latin typeface="Times New Roman" pitchFamily="18" charset="0"/>
                <a:cs typeface="Times New Roman" pitchFamily="18" charset="0"/>
              </a:rPr>
              <a:t>governments</a:t>
            </a:r>
            <a:r>
              <a:rPr lang="en-US" baseline="30000" dirty="0">
                <a:latin typeface="Times New Roman" pitchFamily="18" charset="0"/>
                <a:cs typeface="Times New Roman" pitchFamily="18" charset="0"/>
              </a:rPr>
              <a:t> </a:t>
            </a:r>
            <a:r>
              <a:rPr lang="en-US" dirty="0">
                <a:latin typeface="Times New Roman" pitchFamily="18" charset="0"/>
                <a:cs typeface="Times New Roman" pitchFamily="18" charset="0"/>
              </a:rPr>
              <a:t> and ratified by their parliaments</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The WTO prohibits discrimination between trading partners, but provides exceptions for environmental protection, national security, and other important </a:t>
            </a:r>
            <a:r>
              <a:rPr lang="en-US" dirty="0" smtClean="0">
                <a:latin typeface="Times New Roman" pitchFamily="18" charset="0"/>
                <a:cs typeface="Times New Roman" pitchFamily="18" charset="0"/>
              </a:rPr>
              <a:t>goals. Trade-related </a:t>
            </a:r>
            <a:r>
              <a:rPr lang="en-US" dirty="0">
                <a:latin typeface="Times New Roman" pitchFamily="18" charset="0"/>
                <a:cs typeface="Times New Roman" pitchFamily="18" charset="0"/>
              </a:rPr>
              <a:t>disputes are resolved by independent judges at the WTO through a </a:t>
            </a:r>
            <a:r>
              <a:rPr lang="en-US" dirty="0">
                <a:latin typeface="Times New Roman" pitchFamily="18" charset="0"/>
                <a:cs typeface="Times New Roman" pitchFamily="18" charset="0"/>
                <a:hlinkClick r:id="rId7" tooltip="Dispute resolution"/>
              </a:rPr>
              <a:t>dispute resolution</a:t>
            </a:r>
            <a:r>
              <a:rPr lang="en-US" dirty="0">
                <a:latin typeface="Times New Roman" pitchFamily="18" charset="0"/>
                <a:cs typeface="Times New Roman" pitchFamily="18" charset="0"/>
              </a:rPr>
              <a:t> process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9293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3525" y="1147763"/>
            <a:ext cx="60769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513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400" b="1" dirty="0">
                <a:latin typeface="Times New Roman" pitchFamily="18" charset="0"/>
                <a:cs typeface="Times New Roman" pitchFamily="18" charset="0"/>
              </a:rPr>
              <a:t>Structure of the World Trade </a:t>
            </a:r>
            <a:r>
              <a:rPr lang="en-US" sz="4400" b="1" dirty="0" smtClean="0">
                <a:latin typeface="Times New Roman" pitchFamily="18" charset="0"/>
                <a:cs typeface="Times New Roman" pitchFamily="18" charset="0"/>
              </a:rPr>
              <a:t>Organization</a:t>
            </a:r>
            <a:endParaRPr lang="en-US" sz="44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613335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19200"/>
            <a:ext cx="7696200" cy="4524315"/>
          </a:xfrm>
          <a:prstGeom prst="rect">
            <a:avLst/>
          </a:prstGeom>
        </p:spPr>
        <p:txBody>
          <a:bodyPr wrap="square">
            <a:spAutoFit/>
          </a:bodyPr>
          <a:lstStyle/>
          <a:p>
            <a:pPr algn="just" fontAlgn="base"/>
            <a:r>
              <a:rPr lang="en-US" b="1" u="sng" dirty="0" smtClean="0">
                <a:latin typeface="Times New Roman" pitchFamily="18" charset="0"/>
                <a:cs typeface="Times New Roman" pitchFamily="18" charset="0"/>
              </a:rPr>
              <a:t>Ministerial </a:t>
            </a:r>
            <a:r>
              <a:rPr lang="en-US" b="1" u="sng" dirty="0">
                <a:latin typeface="Times New Roman" pitchFamily="18" charset="0"/>
                <a:cs typeface="Times New Roman" pitchFamily="18" charset="0"/>
              </a:rPr>
              <a:t>Conference</a:t>
            </a:r>
            <a:endParaRPr lang="en-US" b="1" dirty="0">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WTO is headed by the Ministerial Conference who enjoys absolute authority over the institution. It not only carries out functions of the WTO but also takes appropriate measures to administer the new global trade rules. It is integrated by representatives of all WTO Members and shall meet at least once in every two years. It is the chief policy-making body of WTO and any major policy changes, such as a decision to alter competition policy or to rewrite the WTO agreement, require its approval.</a:t>
            </a:r>
          </a:p>
          <a:p>
            <a:pPr algn="just" fontAlgn="base"/>
            <a:r>
              <a:rPr lang="en-US" b="1" u="sng" dirty="0">
                <a:latin typeface="Times New Roman" pitchFamily="18" charset="0"/>
                <a:cs typeface="Times New Roman" pitchFamily="18" charset="0"/>
              </a:rPr>
              <a:t>General Council</a:t>
            </a:r>
            <a:endParaRPr lang="en-US" b="1" dirty="0">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In addition to these, the structure of the WTO consists of a General Council to oversee the WTO agreement and ministerial decisions on a regular basis. It is also formed by the representatives of all WTO Members and acts on behalf of Ministerial Conference whenever the Conference is not in sessions. The General Council also meets as the Dispute Settlement Body and the Trade Policy Review Body. The Council sits in its headquarters Geneva, Switzerland usually once a month.</a:t>
            </a:r>
          </a:p>
        </p:txBody>
      </p:sp>
    </p:spTree>
    <p:extLst>
      <p:ext uri="{BB962C8B-B14F-4D97-AF65-F5344CB8AC3E}">
        <p14:creationId xmlns:p14="http://schemas.microsoft.com/office/powerpoint/2010/main" val="299677104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304800"/>
            <a:ext cx="8077200" cy="2308324"/>
          </a:xfrm>
          <a:prstGeom prst="rect">
            <a:avLst/>
          </a:prstGeom>
        </p:spPr>
        <p:txBody>
          <a:bodyPr wrap="square">
            <a:spAutoFit/>
          </a:bodyPr>
          <a:lstStyle/>
          <a:p>
            <a:pPr fontAlgn="base"/>
            <a:r>
              <a:rPr lang="en-US" b="1" u="sng" dirty="0">
                <a:latin typeface="Times New Roman" pitchFamily="18" charset="0"/>
                <a:cs typeface="Times New Roman" pitchFamily="18" charset="0"/>
              </a:rPr>
              <a:t>Trade Councils</a:t>
            </a:r>
            <a:endParaRPr lang="en-US" b="1" dirty="0">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Besides General Council, there is the Council for Trade in Goods, the Council for Trade in Services, the Council for Trade-Related Intellectual Property Rights (TRIPS). These Councils and their respective subsidiary bodies perform their respective functions. Each member has one vote. Decision-making is made by consensus. If consensus is not reached then majority voting plays the crucial rate.</a:t>
            </a:r>
          </a:p>
          <a:p>
            <a:pPr algn="just" fontAlgn="base"/>
            <a:r>
              <a:rPr lang="en-US" dirty="0">
                <a:latin typeface="Times New Roman" pitchFamily="18" charset="0"/>
                <a:cs typeface="Times New Roman" pitchFamily="18" charset="0"/>
              </a:rPr>
              <a:t>In addition to these councils, Working Parties can be established by the General Council in order to deal with specific issues defined by General Council.</a:t>
            </a:r>
          </a:p>
        </p:txBody>
      </p:sp>
      <p:sp>
        <p:nvSpPr>
          <p:cNvPr id="5" name="Rectangle 4"/>
          <p:cNvSpPr/>
          <p:nvPr/>
        </p:nvSpPr>
        <p:spPr>
          <a:xfrm>
            <a:off x="533400" y="3276600"/>
            <a:ext cx="7620000" cy="1754326"/>
          </a:xfrm>
          <a:prstGeom prst="rect">
            <a:avLst/>
          </a:prstGeom>
        </p:spPr>
        <p:txBody>
          <a:bodyPr wrap="square">
            <a:spAutoFit/>
          </a:bodyPr>
          <a:lstStyle/>
          <a:p>
            <a:pPr fontAlgn="base"/>
            <a:r>
              <a:rPr lang="en-US" b="1" u="sng" dirty="0">
                <a:latin typeface="Times New Roman" pitchFamily="18" charset="0"/>
                <a:cs typeface="Times New Roman" pitchFamily="18" charset="0"/>
              </a:rPr>
              <a:t>Secretariat</a:t>
            </a:r>
            <a:endParaRPr lang="en-US" b="1" dirty="0">
              <a:latin typeface="Times New Roman" pitchFamily="18" charset="0"/>
              <a:cs typeface="Times New Roman" pitchFamily="18" charset="0"/>
            </a:endParaRPr>
          </a:p>
          <a:p>
            <a:pPr algn="just" fontAlgn="base"/>
            <a:r>
              <a:rPr lang="en-US" dirty="0">
                <a:latin typeface="Times New Roman" pitchFamily="18" charset="0"/>
                <a:cs typeface="Times New Roman" pitchFamily="18" charset="0"/>
              </a:rPr>
              <a:t>The WTO secretariat (numbering 625 of many nationalities) is headed by Director General who is appointed by Ministerial Conference. The Secretariat of the WTO is responsible for servicing the WTO bodies with respect to negotiations and the implementation of agreements. Since decisions are taken by Members only, Secretariat has no decision making power.</a:t>
            </a:r>
          </a:p>
        </p:txBody>
      </p:sp>
    </p:spTree>
    <p:extLst>
      <p:ext uri="{BB962C8B-B14F-4D97-AF65-F5344CB8AC3E}">
        <p14:creationId xmlns:p14="http://schemas.microsoft.com/office/powerpoint/2010/main" val="287946187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600200"/>
            <a:ext cx="7848600" cy="1446550"/>
          </a:xfrm>
          <a:prstGeom prst="rect">
            <a:avLst/>
          </a:prstGeom>
        </p:spPr>
        <p:txBody>
          <a:bodyPr wrap="square">
            <a:spAutoFit/>
          </a:bodyPr>
          <a:lstStyle/>
          <a:p>
            <a:pPr algn="ctr"/>
            <a:r>
              <a:rPr lang="en-US" sz="4400" dirty="0">
                <a:latin typeface="Times New Roman" pitchFamily="18" charset="0"/>
                <a:cs typeface="Times New Roman" pitchFamily="18" charset="0"/>
              </a:rPr>
              <a:t>Functions of the World Trade </a:t>
            </a:r>
            <a:r>
              <a:rPr lang="en-US" sz="4400" dirty="0" smtClean="0">
                <a:latin typeface="Times New Roman" pitchFamily="18" charset="0"/>
                <a:cs typeface="Times New Roman" pitchFamily="18" charset="0"/>
              </a:rPr>
              <a:t>Organization</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129998398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752600"/>
            <a:ext cx="8458200" cy="2031325"/>
          </a:xfrm>
          <a:prstGeom prst="rect">
            <a:avLst/>
          </a:prstGeom>
        </p:spPr>
        <p:txBody>
          <a:bodyPr wrap="square">
            <a:spAutoFit/>
          </a:bodyPr>
          <a:lstStyle/>
          <a:p>
            <a:pPr algn="just" fontAlgn="base"/>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WTO was founded on certain guiding principles—non-discrimination, free trade, open, fair and undistorted competition, etc. In addition, it has a special concern for developing countries.</a:t>
            </a:r>
          </a:p>
          <a:p>
            <a:pPr algn="just" fontAlgn="base"/>
            <a:r>
              <a:rPr lang="en-US" dirty="0">
                <a:latin typeface="Times New Roman" pitchFamily="18" charset="0"/>
                <a:cs typeface="Times New Roman" pitchFamily="18" charset="0"/>
              </a:rPr>
              <a:t>At the heart of the </a:t>
            </a:r>
            <a:r>
              <a:rPr lang="en-US" dirty="0" smtClean="0">
                <a:latin typeface="Times New Roman" pitchFamily="18" charset="0"/>
                <a:cs typeface="Times New Roman" pitchFamily="18" charset="0"/>
              </a:rPr>
              <a:t>Organization </a:t>
            </a:r>
            <a:r>
              <a:rPr lang="en-US" dirty="0">
                <a:latin typeface="Times New Roman" pitchFamily="18" charset="0"/>
                <a:cs typeface="Times New Roman" pitchFamily="18" charset="0"/>
              </a:rPr>
              <a:t>are the WTO agreements, negotiated and signed by the bulk of the world’s trading nations. The goal is to help producers of goods and services, exporters, and importers conduct their business. The WTO’s overriding objective is to help trade flow smoothly, frets, fairly, and predictably.</a:t>
            </a:r>
          </a:p>
        </p:txBody>
      </p:sp>
    </p:spTree>
    <p:extLst>
      <p:ext uri="{BB962C8B-B14F-4D97-AF65-F5344CB8AC3E}">
        <p14:creationId xmlns:p14="http://schemas.microsoft.com/office/powerpoint/2010/main" val="1575068508"/>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12845"/>
            <a:ext cx="8229600" cy="3416320"/>
          </a:xfrm>
          <a:prstGeom prst="rect">
            <a:avLst/>
          </a:prstGeom>
        </p:spPr>
        <p:txBody>
          <a:bodyPr wrap="square">
            <a:spAutoFit/>
          </a:bodyPr>
          <a:lstStyle/>
          <a:p>
            <a:pPr algn="just" fontAlgn="base"/>
            <a:r>
              <a:rPr lang="en-US" dirty="0">
                <a:latin typeface="Times New Roman" pitchFamily="18" charset="0"/>
                <a:cs typeface="Times New Roman" pitchFamily="18" charset="0"/>
              </a:rPr>
              <a:t>With these objectives in mind, WTO is performing following functions</a:t>
            </a:r>
            <a:r>
              <a:rPr lang="en-US" dirty="0" smtClean="0">
                <a:latin typeface="Times New Roman" pitchFamily="18" charset="0"/>
                <a:cs typeface="Times New Roman" pitchFamily="18" charset="0"/>
              </a:rPr>
              <a:t>:</a:t>
            </a:r>
          </a:p>
          <a:p>
            <a:pPr algn="just" fontAlgn="base"/>
            <a:endParaRPr lang="en-US" dirty="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1. It </a:t>
            </a:r>
            <a:r>
              <a:rPr lang="en-US" dirty="0">
                <a:latin typeface="Times New Roman" pitchFamily="18" charset="0"/>
                <a:cs typeface="Times New Roman" pitchFamily="18" charset="0"/>
              </a:rPr>
              <a:t>shall facilitate the implementation, administration, </a:t>
            </a:r>
            <a:r>
              <a:rPr lang="en-US" dirty="0" smtClean="0">
                <a:latin typeface="Times New Roman" pitchFamily="18" charset="0"/>
                <a:cs typeface="Times New Roman" pitchFamily="18" charset="0"/>
              </a:rPr>
              <a:t>and </a:t>
            </a:r>
            <a:r>
              <a:rPr lang="en-US" dirty="0">
                <a:latin typeface="Times New Roman" pitchFamily="18" charset="0"/>
                <a:cs typeface="Times New Roman" pitchFamily="18" charset="0"/>
              </a:rPr>
              <a:t>operation of the WTO trade agreements, such as multilateral trade agreements and </a:t>
            </a:r>
            <a:r>
              <a:rPr lang="en-US" dirty="0" err="1">
                <a:latin typeface="Times New Roman" pitchFamily="18" charset="0"/>
                <a:cs typeface="Times New Roman" pitchFamily="18" charset="0"/>
              </a:rPr>
              <a:t>plurilateral</a:t>
            </a:r>
            <a:r>
              <a:rPr lang="en-US" dirty="0">
                <a:latin typeface="Times New Roman" pitchFamily="18" charset="0"/>
                <a:cs typeface="Times New Roman" pitchFamily="18" charset="0"/>
              </a:rPr>
              <a:t> trade agreements.</a:t>
            </a:r>
          </a:p>
          <a:p>
            <a:pPr algn="just" fontAlgn="base"/>
            <a:r>
              <a:rPr lang="en-US" dirty="0" smtClean="0">
                <a:latin typeface="Times New Roman" pitchFamily="18" charset="0"/>
                <a:cs typeface="Times New Roman" pitchFamily="18" charset="0"/>
              </a:rPr>
              <a:t>2. It </a:t>
            </a:r>
            <a:r>
              <a:rPr lang="en-US" dirty="0">
                <a:latin typeface="Times New Roman" pitchFamily="18" charset="0"/>
                <a:cs typeface="Times New Roman" pitchFamily="18" charset="0"/>
              </a:rPr>
              <a:t>shall provide a forum for liberalization negotiations among its members concerning their multilateral trade relations.</a:t>
            </a:r>
          </a:p>
          <a:p>
            <a:pPr algn="just" fontAlgn="base"/>
            <a:r>
              <a:rPr lang="en-US" dirty="0" smtClean="0">
                <a:latin typeface="Times New Roman" pitchFamily="18" charset="0"/>
                <a:cs typeface="Times New Roman" pitchFamily="18" charset="0"/>
              </a:rPr>
              <a:t>3. It </a:t>
            </a:r>
            <a:r>
              <a:rPr lang="en-US" dirty="0">
                <a:latin typeface="Times New Roman" pitchFamily="18" charset="0"/>
                <a:cs typeface="Times New Roman" pitchFamily="18" charset="0"/>
              </a:rPr>
              <a:t>shall administer the ‘Dispute Settlement Procedure’ so as to handle trade disputes.</a:t>
            </a:r>
          </a:p>
          <a:p>
            <a:pPr algn="just" fontAlgn="base"/>
            <a:r>
              <a:rPr lang="en-US" dirty="0" smtClean="0">
                <a:latin typeface="Times New Roman" pitchFamily="18" charset="0"/>
                <a:cs typeface="Times New Roman" pitchFamily="18" charset="0"/>
              </a:rPr>
              <a:t>4. It </a:t>
            </a:r>
            <a:r>
              <a:rPr lang="en-US" dirty="0">
                <a:latin typeface="Times New Roman" pitchFamily="18" charset="0"/>
                <a:cs typeface="Times New Roman" pitchFamily="18" charset="0"/>
              </a:rPr>
              <a:t>shall monitor national trade policies (including Trade Policy Review Mechanism).</a:t>
            </a:r>
          </a:p>
          <a:p>
            <a:pPr algn="just" fontAlgn="base"/>
            <a:r>
              <a:rPr lang="en-US" dirty="0" smtClean="0">
                <a:latin typeface="Times New Roman" pitchFamily="18" charset="0"/>
                <a:cs typeface="Times New Roman" pitchFamily="18" charset="0"/>
              </a:rPr>
              <a:t>5. It </a:t>
            </a:r>
            <a:r>
              <a:rPr lang="en-US" dirty="0">
                <a:latin typeface="Times New Roman" pitchFamily="18" charset="0"/>
                <a:cs typeface="Times New Roman" pitchFamily="18" charset="0"/>
              </a:rPr>
              <a:t>shall cooperate with various international organizations like the IMF and the World Bank with the aim of achieving greater coherence in global economic policy-making.</a:t>
            </a:r>
          </a:p>
          <a:p>
            <a:pPr algn="just" fontAlgn="base"/>
            <a:r>
              <a:rPr lang="en-US" dirty="0" smtClean="0">
                <a:latin typeface="Times New Roman" pitchFamily="18" charset="0"/>
                <a:cs typeface="Times New Roman" pitchFamily="18" charset="0"/>
              </a:rPr>
              <a:t>6. It </a:t>
            </a:r>
            <a:r>
              <a:rPr lang="en-US" dirty="0">
                <a:latin typeface="Times New Roman" pitchFamily="18" charset="0"/>
                <a:cs typeface="Times New Roman" pitchFamily="18" charset="0"/>
              </a:rPr>
              <a:t>shall provide technical assistance and training for members of the developing countries.</a:t>
            </a:r>
          </a:p>
        </p:txBody>
      </p:sp>
    </p:spTree>
    <p:extLst>
      <p:ext uri="{BB962C8B-B14F-4D97-AF65-F5344CB8AC3E}">
        <p14:creationId xmlns:p14="http://schemas.microsoft.com/office/powerpoint/2010/main" val="271123465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TotalTime>
  <Words>682</Words>
  <Application>Microsoft Office PowerPoint</Application>
  <PresentationFormat>On-screen Show (4:3)</PresentationFormat>
  <Paragraphs>27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21</cp:revision>
  <dcterms:created xsi:type="dcterms:W3CDTF">2006-08-16T00:00:00Z</dcterms:created>
  <dcterms:modified xsi:type="dcterms:W3CDTF">2020-03-20T05:36:40Z</dcterms:modified>
</cp:coreProperties>
</file>