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 id="256"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1D8BD707-D9CF-40AE-B4C6-C98DA3205C09}" type="datetimeFigureOut">
              <a:rPr lang="en-US" smtClean="0"/>
              <a:pPr/>
              <a:t>3/22/2020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fld id="{1D8BD707-D9CF-40AE-B4C6-C98DA3205C09}" type="datetimeFigureOut">
              <a:rPr lang="en-US" smtClean="0"/>
              <a:pPr/>
              <a:t>3/22/2020</a:t>
            </a:fld>
            <a:endParaRPr lang="en-US"/>
          </a:p>
        </p:txBody>
      </p:sp>
      <p:sp>
        <p:nvSpPr>
          <p:cNvPr id="91" name="Footer Placeholder 90"/>
          <p:cNvSpPr>
            <a:spLocks noGrp="1"/>
          </p:cNvSpPr>
          <p:nvPr>
            <p:ph type="ftr" sz="quarter" idx="11"/>
          </p:nvPr>
        </p:nvSpPr>
        <p:spPr/>
        <p:txBody>
          <a:bodyPr/>
          <a:lstStyle/>
          <a:p>
            <a:endParaRPr lang="en-US"/>
          </a:p>
        </p:txBody>
      </p:sp>
      <p:sp>
        <p:nvSpPr>
          <p:cNvPr id="92" name="Slide Number Placeholder 91"/>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3/22/2020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1D8BD707-D9CF-40AE-B4C6-C98DA3205C09}" type="datetimeFigureOut">
              <a:rPr lang="en-US" smtClean="0"/>
              <a:pPr/>
              <a:t>3/22/2020</a:t>
            </a:fld>
            <a:endParaRPr lang="en-US"/>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2590800"/>
            <a:ext cx="8229600" cy="1143000"/>
          </a:xfrm>
        </p:spPr>
        <p:txBody>
          <a:bodyPr>
            <a:normAutofit/>
          </a:bodyPr>
          <a:lstStyle/>
          <a:p>
            <a:r>
              <a:rPr lang="en-US" sz="4400" dirty="0" smtClean="0">
                <a:latin typeface="Berlin Sans FB" pitchFamily="34" charset="0"/>
              </a:rPr>
              <a:t>RIO DECLARATION</a:t>
            </a:r>
            <a:endParaRPr lang="en-US" sz="4400" dirty="0">
              <a:latin typeface="Berlin Sans FB" pitchFamily="34" charset="0"/>
            </a:endParaRPr>
          </a:p>
        </p:txBody>
      </p:sp>
    </p:spTree>
    <p:extLst>
      <p:ext uri="{BB962C8B-B14F-4D97-AF65-F5344CB8AC3E}">
        <p14:creationId xmlns:p14="http://schemas.microsoft.com/office/powerpoint/2010/main" val="19383894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720840"/>
            <a:ext cx="7848600" cy="3477875"/>
          </a:xfrm>
          <a:prstGeom prst="rect">
            <a:avLst/>
          </a:prstGeom>
        </p:spPr>
        <p:txBody>
          <a:bodyPr wrap="square">
            <a:spAutoFit/>
          </a:bodyPr>
          <a:lstStyle/>
          <a:p>
            <a:pPr algn="just"/>
            <a:r>
              <a:rPr lang="en-US" sz="2000" b="1" dirty="0">
                <a:latin typeface="Times New Roman" pitchFamily="18" charset="0"/>
                <a:cs typeface="Times New Roman" pitchFamily="18" charset="0"/>
              </a:rPr>
              <a:t>Principle </a:t>
            </a:r>
            <a:r>
              <a:rPr lang="en-US" sz="2000" b="1" dirty="0" smtClean="0">
                <a:latin typeface="Times New Roman" pitchFamily="18" charset="0"/>
                <a:cs typeface="Times New Roman" pitchFamily="18" charset="0"/>
              </a:rPr>
              <a:t>25: </a:t>
            </a:r>
            <a:r>
              <a:rPr lang="en-US" sz="2000" dirty="0" smtClean="0">
                <a:latin typeface="Times New Roman" pitchFamily="18" charset="0"/>
                <a:cs typeface="Times New Roman" pitchFamily="18" charset="0"/>
              </a:rPr>
              <a:t>Peace</a:t>
            </a:r>
            <a:r>
              <a:rPr lang="en-US" sz="2000" dirty="0">
                <a:latin typeface="Times New Roman" pitchFamily="18" charset="0"/>
                <a:cs typeface="Times New Roman" pitchFamily="18" charset="0"/>
              </a:rPr>
              <a:t>, development and environmental protection are interdependent and </a:t>
            </a:r>
            <a:r>
              <a:rPr lang="en-US" sz="2000" dirty="0" smtClean="0">
                <a:latin typeface="Times New Roman" pitchFamily="18" charset="0"/>
                <a:cs typeface="Times New Roman" pitchFamily="18" charset="0"/>
              </a:rPr>
              <a:t>indivisible</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Principle 26: </a:t>
            </a:r>
            <a:r>
              <a:rPr lang="en-US" sz="2000" dirty="0" smtClean="0">
                <a:latin typeface="Times New Roman" pitchFamily="18" charset="0"/>
                <a:cs typeface="Times New Roman" pitchFamily="18" charset="0"/>
              </a:rPr>
              <a:t>States </a:t>
            </a:r>
            <a:r>
              <a:rPr lang="en-US" sz="2000" dirty="0">
                <a:latin typeface="Times New Roman" pitchFamily="18" charset="0"/>
                <a:cs typeface="Times New Roman" pitchFamily="18" charset="0"/>
              </a:rPr>
              <a:t>shall resolve all their environmental disputes peacefully and by appropriate </a:t>
            </a:r>
            <a:r>
              <a:rPr lang="en-US" sz="2000" dirty="0" smtClean="0">
                <a:latin typeface="Times New Roman" pitchFamily="18" charset="0"/>
                <a:cs typeface="Times New Roman" pitchFamily="18" charset="0"/>
              </a:rPr>
              <a:t>means </a:t>
            </a:r>
            <a:r>
              <a:rPr lang="en-US" sz="2000" dirty="0">
                <a:latin typeface="Times New Roman" pitchFamily="18" charset="0"/>
                <a:cs typeface="Times New Roman" pitchFamily="18" charset="0"/>
              </a:rPr>
              <a:t>in accordance with the Charter of the United Nations</a:t>
            </a:r>
            <a:r>
              <a:rPr lang="en-US" sz="2000">
                <a:latin typeface="Times New Roman" pitchFamily="18" charset="0"/>
                <a:cs typeface="Times New Roman" pitchFamily="18" charset="0"/>
              </a:rPr>
              <a:t>. </a:t>
            </a:r>
            <a:endParaRPr lang="en-US" sz="200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Principle 27: </a:t>
            </a:r>
            <a:r>
              <a:rPr lang="en-US" sz="2000" dirty="0">
                <a:latin typeface="Times New Roman" pitchFamily="18" charset="0"/>
                <a:cs typeface="Times New Roman" pitchFamily="18" charset="0"/>
              </a:rPr>
              <a:t>States and people shall cooperate in good faith and in a spirit of partnership in </a:t>
            </a: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fulfillment of the principles embodied in this Declaration and in the further development of international law in the field of sustainable development.</a:t>
            </a:r>
          </a:p>
        </p:txBody>
      </p:sp>
    </p:spTree>
    <p:extLst>
      <p:ext uri="{BB962C8B-B14F-4D97-AF65-F5344CB8AC3E}">
        <p14:creationId xmlns:p14="http://schemas.microsoft.com/office/powerpoint/2010/main" val="32205845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8145" y="838200"/>
            <a:ext cx="7543800" cy="4401205"/>
          </a:xfrm>
          <a:prstGeom prst="rect">
            <a:avLst/>
          </a:prstGeom>
        </p:spPr>
        <p:txBody>
          <a:bodyPr wrap="square">
            <a:spAutoFit/>
          </a:bodyPr>
          <a:lstStyle/>
          <a:p>
            <a:pPr algn="just"/>
            <a:r>
              <a:rPr lang="en-US" sz="2000" dirty="0">
                <a:latin typeface="Times New Roman" pitchFamily="18" charset="0"/>
                <a:cs typeface="Times New Roman" pitchFamily="18" charset="0"/>
              </a:rPr>
              <a:t>The 1992 Rio Declaration on Environment and Development defines the rights of the people to be involved in the development of their economies, and the responsibilities of human beings to safeguard the common environment. The declaration builds upon the basic ideas concerning the attitudes of individuals and nations towards the environment and development, first identified at the United Nations Conference on the Human Environment (1972).</a:t>
            </a:r>
          </a:p>
          <a:p>
            <a:pPr algn="just"/>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The Rio Declaration states that long term economic progress is only ensured if it is linked with the protection of the environment. If this is to be achieved, then nations must establish a new global partnership involving governments, their people and the key sectors of society. Together human society must assemble international agreements that protect the global environment with responsible development.</a:t>
            </a:r>
          </a:p>
        </p:txBody>
      </p:sp>
    </p:spTree>
    <p:extLst>
      <p:ext uri="{BB962C8B-B14F-4D97-AF65-F5344CB8AC3E}">
        <p14:creationId xmlns:p14="http://schemas.microsoft.com/office/powerpoint/2010/main" val="16709941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8001000" cy="4093428"/>
          </a:xfrm>
          <a:prstGeom prst="rect">
            <a:avLst/>
          </a:prstGeom>
        </p:spPr>
        <p:txBody>
          <a:bodyPr wrap="square">
            <a:spAutoFit/>
          </a:bodyPr>
          <a:lstStyle/>
          <a:p>
            <a:pPr algn="just"/>
            <a:r>
              <a:rPr lang="en-US" sz="2000" dirty="0">
                <a:latin typeface="Times New Roman" pitchFamily="18" charset="0"/>
                <a:cs typeface="Times New Roman" pitchFamily="18" charset="0"/>
              </a:rPr>
              <a:t>Recognizing the integral and interdependent nature of the Earth, our home, 8 Proclaims that: </a:t>
            </a:r>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Principle 1</a:t>
            </a:r>
            <a:r>
              <a:rPr lang="en-US" sz="2000" dirty="0" smtClean="0">
                <a:latin typeface="Times New Roman" pitchFamily="18" charset="0"/>
                <a:cs typeface="Times New Roman" pitchFamily="18" charset="0"/>
              </a:rPr>
              <a:t>: Human </a:t>
            </a:r>
            <a:r>
              <a:rPr lang="en-US" sz="2000" dirty="0">
                <a:latin typeface="Times New Roman" pitchFamily="18" charset="0"/>
                <a:cs typeface="Times New Roman" pitchFamily="18" charset="0"/>
              </a:rPr>
              <a:t>beings are at the </a:t>
            </a:r>
            <a:r>
              <a:rPr lang="en-US" sz="2000" dirty="0" err="1">
                <a:latin typeface="Times New Roman" pitchFamily="18" charset="0"/>
                <a:cs typeface="Times New Roman" pitchFamily="18" charset="0"/>
              </a:rPr>
              <a:t>centre</a:t>
            </a:r>
            <a:r>
              <a:rPr lang="en-US" sz="2000" dirty="0">
                <a:latin typeface="Times New Roman" pitchFamily="18" charset="0"/>
                <a:cs typeface="Times New Roman" pitchFamily="18" charset="0"/>
              </a:rPr>
              <a:t> of concerns for sustainable development. They are </a:t>
            </a:r>
            <a:r>
              <a:rPr lang="en-US" sz="2000" dirty="0" smtClean="0">
                <a:latin typeface="Times New Roman" pitchFamily="18" charset="0"/>
                <a:cs typeface="Times New Roman" pitchFamily="18" charset="0"/>
              </a:rPr>
              <a:t>entitled </a:t>
            </a:r>
            <a:r>
              <a:rPr lang="en-US" sz="2000" dirty="0">
                <a:latin typeface="Times New Roman" pitchFamily="18" charset="0"/>
                <a:cs typeface="Times New Roman" pitchFamily="18" charset="0"/>
              </a:rPr>
              <a:t>to a healthy and productive life in harmony with nature. </a:t>
            </a:r>
            <a:endParaRPr lang="en-US" sz="2000" dirty="0" smtClean="0">
              <a:latin typeface="Times New Roman" pitchFamily="18" charset="0"/>
              <a:cs typeface="Times New Roman" pitchFamily="18" charset="0"/>
            </a:endParaRPr>
          </a:p>
          <a:p>
            <a:pPr algn="just"/>
            <a:endParaRPr lang="en-US" sz="2000" b="1"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Principle 2: </a:t>
            </a:r>
            <a:r>
              <a:rPr lang="en-US" sz="2000" dirty="0" smtClean="0">
                <a:latin typeface="Times New Roman" pitchFamily="18" charset="0"/>
                <a:cs typeface="Times New Roman" pitchFamily="18" charset="0"/>
              </a:rPr>
              <a:t>States </a:t>
            </a:r>
            <a:r>
              <a:rPr lang="en-US" sz="2000" dirty="0">
                <a:latin typeface="Times New Roman" pitchFamily="18" charset="0"/>
                <a:cs typeface="Times New Roman" pitchFamily="18" charset="0"/>
              </a:rPr>
              <a:t>have, in accordance with the Charter of the United Nations and the </a:t>
            </a:r>
            <a:r>
              <a:rPr lang="en-US" sz="2000" dirty="0" smtClean="0">
                <a:latin typeface="Times New Roman" pitchFamily="18" charset="0"/>
                <a:cs typeface="Times New Roman" pitchFamily="18" charset="0"/>
              </a:rPr>
              <a:t>principles </a:t>
            </a:r>
            <a:r>
              <a:rPr lang="en-US" sz="2000" dirty="0">
                <a:latin typeface="Times New Roman" pitchFamily="18" charset="0"/>
                <a:cs typeface="Times New Roman" pitchFamily="18" charset="0"/>
              </a:rPr>
              <a:t>of international law, the sovereign right to exploit their own resources pursuant to their own environmental and developmental policies, and the responsibility to ensure that activities within their jurisdiction or control do not cause damage to the environment of other States or of areas beyond the limits of national jurisdiction. </a:t>
            </a:r>
          </a:p>
        </p:txBody>
      </p:sp>
      <p:sp>
        <p:nvSpPr>
          <p:cNvPr id="3" name="Rectangle 2"/>
          <p:cNvSpPr/>
          <p:nvPr/>
        </p:nvSpPr>
        <p:spPr>
          <a:xfrm>
            <a:off x="436418" y="4550628"/>
            <a:ext cx="8001000" cy="1754326"/>
          </a:xfrm>
          <a:prstGeom prst="rect">
            <a:avLst/>
          </a:prstGeom>
        </p:spPr>
        <p:txBody>
          <a:bodyPr wrap="square">
            <a:spAutoFit/>
          </a:bodyPr>
          <a:lstStyle/>
          <a:p>
            <a:pPr algn="just"/>
            <a:r>
              <a:rPr lang="en-US" b="1" dirty="0">
                <a:latin typeface="Times New Roman" pitchFamily="18" charset="0"/>
                <a:cs typeface="Times New Roman" pitchFamily="18" charset="0"/>
              </a:rPr>
              <a:t>Principle 3</a:t>
            </a:r>
            <a:r>
              <a:rPr lang="en-US" dirty="0">
                <a:latin typeface="Times New Roman" pitchFamily="18" charset="0"/>
                <a:cs typeface="Times New Roman" pitchFamily="18" charset="0"/>
              </a:rPr>
              <a:t>: The right to development must be fulfilled so as to equitable meet developmental and  environmental needs of present and future generations. </a:t>
            </a:r>
            <a:endParaRPr lang="en-US" dirty="0" smtClean="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a:p>
            <a:pPr algn="just"/>
            <a:r>
              <a:rPr lang="en-US" b="1" dirty="0">
                <a:latin typeface="Times New Roman" pitchFamily="18" charset="0"/>
                <a:cs typeface="Times New Roman" pitchFamily="18" charset="0"/>
              </a:rPr>
              <a:t>Principle 4</a:t>
            </a:r>
            <a:r>
              <a:rPr lang="en-US" dirty="0">
                <a:latin typeface="Times New Roman" pitchFamily="18" charset="0"/>
                <a:cs typeface="Times New Roman" pitchFamily="18" charset="0"/>
              </a:rPr>
              <a:t>: In order to achieve sustainable development, environmental protection shall constitute an integral part of the development process and cannot be considered in isolation from it.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6052488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12618" y="762000"/>
            <a:ext cx="8229600" cy="4801314"/>
          </a:xfrm>
          <a:prstGeom prst="rect">
            <a:avLst/>
          </a:prstGeom>
        </p:spPr>
        <p:txBody>
          <a:bodyPr wrap="square">
            <a:spAutoFit/>
          </a:bodyPr>
          <a:lstStyle/>
          <a:p>
            <a:pPr algn="just"/>
            <a:r>
              <a:rPr lang="en-US" b="1" dirty="0">
                <a:latin typeface="Times New Roman" pitchFamily="18" charset="0"/>
                <a:cs typeface="Times New Roman" pitchFamily="18" charset="0"/>
              </a:rPr>
              <a:t>Principle 5</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All </a:t>
            </a:r>
            <a:r>
              <a:rPr lang="en-US" dirty="0">
                <a:latin typeface="Times New Roman" pitchFamily="18" charset="0"/>
                <a:cs typeface="Times New Roman" pitchFamily="18" charset="0"/>
              </a:rPr>
              <a:t>States and all people shall cooperate in the essential task of eradicating poverty </a:t>
            </a:r>
            <a:r>
              <a:rPr lang="en-US" dirty="0" smtClean="0">
                <a:latin typeface="Times New Roman" pitchFamily="18" charset="0"/>
                <a:cs typeface="Times New Roman" pitchFamily="18" charset="0"/>
              </a:rPr>
              <a:t>as </a:t>
            </a:r>
            <a:r>
              <a:rPr lang="en-US" dirty="0">
                <a:latin typeface="Times New Roman" pitchFamily="18" charset="0"/>
                <a:cs typeface="Times New Roman" pitchFamily="18" charset="0"/>
              </a:rPr>
              <a:t>an indispensable requirement for sustainable development, in order to decrease the disparities in standards of living and better meet the needs of the majority of the people of the world. </a:t>
            </a:r>
            <a:endParaRPr lang="en-US" dirty="0" smtClean="0">
              <a:latin typeface="Times New Roman" pitchFamily="18" charset="0"/>
              <a:cs typeface="Times New Roman" pitchFamily="18" charset="0"/>
            </a:endParaRPr>
          </a:p>
          <a:p>
            <a:pPr algn="just"/>
            <a:endParaRPr lang="en-US" dirty="0" smtClean="0">
              <a:latin typeface="Times New Roman" pitchFamily="18" charset="0"/>
              <a:cs typeface="Times New Roman" pitchFamily="18" charset="0"/>
            </a:endParaRPr>
          </a:p>
          <a:p>
            <a:pPr algn="just"/>
            <a:r>
              <a:rPr lang="en-US" b="1" dirty="0" smtClean="0">
                <a:latin typeface="Times New Roman" pitchFamily="18" charset="0"/>
                <a:cs typeface="Times New Roman" pitchFamily="18" charset="0"/>
              </a:rPr>
              <a:t>Principle 6</a:t>
            </a:r>
            <a:r>
              <a:rPr lang="en-US" dirty="0" smtClean="0">
                <a:latin typeface="Times New Roman" pitchFamily="18" charset="0"/>
                <a:cs typeface="Times New Roman" pitchFamily="18" charset="0"/>
              </a:rPr>
              <a:t>: The </a:t>
            </a:r>
            <a:r>
              <a:rPr lang="en-US" dirty="0">
                <a:latin typeface="Times New Roman" pitchFamily="18" charset="0"/>
                <a:cs typeface="Times New Roman" pitchFamily="18" charset="0"/>
              </a:rPr>
              <a:t>special situation and needs of developing countries, particularly the least </a:t>
            </a:r>
            <a:r>
              <a:rPr lang="en-US" dirty="0" smtClean="0">
                <a:latin typeface="Times New Roman" pitchFamily="18" charset="0"/>
                <a:cs typeface="Times New Roman" pitchFamily="18" charset="0"/>
              </a:rPr>
              <a:t>developed </a:t>
            </a:r>
            <a:r>
              <a:rPr lang="en-US" dirty="0">
                <a:latin typeface="Times New Roman" pitchFamily="18" charset="0"/>
                <a:cs typeface="Times New Roman" pitchFamily="18" charset="0"/>
              </a:rPr>
              <a:t>and those most environmentally vulnerable, shall be given special priority. International actions in the field of environment and development should also address the interests and needs of all countries. </a:t>
            </a:r>
            <a:endParaRPr lang="en-US" dirty="0" smtClean="0">
              <a:latin typeface="Times New Roman" pitchFamily="18" charset="0"/>
              <a:cs typeface="Times New Roman" pitchFamily="18" charset="0"/>
            </a:endParaRPr>
          </a:p>
          <a:p>
            <a:pPr algn="just"/>
            <a:endParaRPr lang="en-US" dirty="0" smtClean="0">
              <a:latin typeface="Times New Roman" pitchFamily="18" charset="0"/>
              <a:cs typeface="Times New Roman" pitchFamily="18" charset="0"/>
            </a:endParaRPr>
          </a:p>
          <a:p>
            <a:pPr algn="just"/>
            <a:r>
              <a:rPr lang="en-US" b="1" dirty="0" smtClean="0">
                <a:latin typeface="Times New Roman" pitchFamily="18" charset="0"/>
                <a:cs typeface="Times New Roman" pitchFamily="18" charset="0"/>
              </a:rPr>
              <a:t>Principle 7: </a:t>
            </a:r>
            <a:r>
              <a:rPr lang="en-US" dirty="0" smtClean="0">
                <a:latin typeface="Times New Roman" pitchFamily="18" charset="0"/>
                <a:cs typeface="Times New Roman" pitchFamily="18" charset="0"/>
              </a:rPr>
              <a:t>States </a:t>
            </a:r>
            <a:r>
              <a:rPr lang="en-US" dirty="0">
                <a:latin typeface="Times New Roman" pitchFamily="18" charset="0"/>
                <a:cs typeface="Times New Roman" pitchFamily="18" charset="0"/>
              </a:rPr>
              <a:t>shall cooperate in a spirit of global partnership to conserve, protect and </a:t>
            </a:r>
            <a:r>
              <a:rPr lang="en-US" dirty="0" smtClean="0">
                <a:latin typeface="Times New Roman" pitchFamily="18" charset="0"/>
                <a:cs typeface="Times New Roman" pitchFamily="18" charset="0"/>
              </a:rPr>
              <a:t>restore </a:t>
            </a:r>
            <a:r>
              <a:rPr lang="en-US" dirty="0">
                <a:latin typeface="Times New Roman" pitchFamily="18" charset="0"/>
                <a:cs typeface="Times New Roman" pitchFamily="18" charset="0"/>
              </a:rPr>
              <a:t>the health and integrity of the Earth's ecosystem. In view of the different contributions to global environmental degradation, States have common but differentiated responsibilities. The developed countries acknowledge the responsibility that they bear in the </a:t>
            </a:r>
            <a:r>
              <a:rPr lang="en-US" dirty="0" smtClean="0">
                <a:latin typeface="Times New Roman" pitchFamily="18" charset="0"/>
                <a:cs typeface="Times New Roman" pitchFamily="18" charset="0"/>
              </a:rPr>
              <a:t>international </a:t>
            </a:r>
            <a:r>
              <a:rPr lang="en-US" dirty="0">
                <a:latin typeface="Times New Roman" pitchFamily="18" charset="0"/>
                <a:cs typeface="Times New Roman" pitchFamily="18" charset="0"/>
              </a:rPr>
              <a:t>pursuit of sustainable development in view of the pressures their societies place on the global environment and of the technologies and financial resources they command. </a:t>
            </a:r>
          </a:p>
        </p:txBody>
      </p:sp>
    </p:spTree>
    <p:extLst>
      <p:ext uri="{BB962C8B-B14F-4D97-AF65-F5344CB8AC3E}">
        <p14:creationId xmlns:p14="http://schemas.microsoft.com/office/powerpoint/2010/main" val="18792786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4182" y="228600"/>
            <a:ext cx="7772400" cy="3693319"/>
          </a:xfrm>
          <a:prstGeom prst="rect">
            <a:avLst/>
          </a:prstGeom>
        </p:spPr>
        <p:txBody>
          <a:bodyPr wrap="square">
            <a:spAutoFit/>
          </a:bodyPr>
          <a:lstStyle/>
          <a:p>
            <a:pPr algn="just"/>
            <a:r>
              <a:rPr lang="en-US" b="1" dirty="0">
                <a:latin typeface="Times New Roman" pitchFamily="18" charset="0"/>
                <a:cs typeface="Times New Roman" pitchFamily="18" charset="0"/>
              </a:rPr>
              <a:t>Principle </a:t>
            </a:r>
            <a:r>
              <a:rPr lang="en-US" b="1" dirty="0" smtClean="0">
                <a:latin typeface="Times New Roman" pitchFamily="18" charset="0"/>
                <a:cs typeface="Times New Roman" pitchFamily="18" charset="0"/>
              </a:rPr>
              <a:t>8</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To achieve sustainable development and a higher quality of life for all people, States </a:t>
            </a:r>
            <a:r>
              <a:rPr lang="en-US" dirty="0" smtClean="0">
                <a:latin typeface="Times New Roman" pitchFamily="18" charset="0"/>
                <a:cs typeface="Times New Roman" pitchFamily="18" charset="0"/>
              </a:rPr>
              <a:t>should </a:t>
            </a:r>
            <a:r>
              <a:rPr lang="en-US" dirty="0">
                <a:latin typeface="Times New Roman" pitchFamily="18" charset="0"/>
                <a:cs typeface="Times New Roman" pitchFamily="18" charset="0"/>
              </a:rPr>
              <a:t>reduce and eliminate unsustainable patterns of production and consumption and promote appropriate demographic policies. </a:t>
            </a:r>
            <a:endParaRPr lang="en-US" dirty="0" smtClean="0">
              <a:latin typeface="Times New Roman" pitchFamily="18" charset="0"/>
              <a:cs typeface="Times New Roman" pitchFamily="18" charset="0"/>
            </a:endParaRPr>
          </a:p>
          <a:p>
            <a:pPr algn="just"/>
            <a:endParaRPr lang="en-US" dirty="0" smtClean="0">
              <a:latin typeface="Times New Roman" pitchFamily="18" charset="0"/>
              <a:cs typeface="Times New Roman" pitchFamily="18" charset="0"/>
            </a:endParaRPr>
          </a:p>
          <a:p>
            <a:pPr algn="just"/>
            <a:r>
              <a:rPr lang="en-US" b="1" dirty="0" smtClean="0">
                <a:latin typeface="Times New Roman" pitchFamily="18" charset="0"/>
                <a:cs typeface="Times New Roman" pitchFamily="18" charset="0"/>
              </a:rPr>
              <a:t>Principle 9</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States should cooperate to strengthen endogenous capacity-building for </a:t>
            </a:r>
            <a:r>
              <a:rPr lang="en-US" dirty="0" smtClean="0">
                <a:latin typeface="Times New Roman" pitchFamily="18" charset="0"/>
                <a:cs typeface="Times New Roman" pitchFamily="18" charset="0"/>
              </a:rPr>
              <a:t>sustainable </a:t>
            </a:r>
            <a:r>
              <a:rPr lang="en-US" dirty="0">
                <a:latin typeface="Times New Roman" pitchFamily="18" charset="0"/>
                <a:cs typeface="Times New Roman" pitchFamily="18" charset="0"/>
              </a:rPr>
              <a:t>development by improving scientific understanding through exchanges of scientific and technological knowledge, and by enhancing the development, adaptation, diffusion and transfer of technologies, including new and innovative technologies. </a:t>
            </a:r>
            <a:endParaRPr lang="en-US" dirty="0" smtClean="0">
              <a:latin typeface="Times New Roman" pitchFamily="18" charset="0"/>
              <a:cs typeface="Times New Roman" pitchFamily="18" charset="0"/>
            </a:endParaRPr>
          </a:p>
          <a:p>
            <a:pPr algn="just"/>
            <a:endParaRPr lang="en-US" dirty="0" smtClean="0">
              <a:latin typeface="Times New Roman" pitchFamily="18" charset="0"/>
              <a:cs typeface="Times New Roman" pitchFamily="18" charset="0"/>
            </a:endParaRPr>
          </a:p>
          <a:p>
            <a:pPr algn="just"/>
            <a:r>
              <a:rPr lang="en-US" b="1" dirty="0" smtClean="0">
                <a:latin typeface="Times New Roman" pitchFamily="18" charset="0"/>
                <a:cs typeface="Times New Roman" pitchFamily="18" charset="0"/>
              </a:rPr>
              <a:t>Principle 10</a:t>
            </a:r>
            <a:r>
              <a:rPr lang="en-US" dirty="0" smtClean="0">
                <a:latin typeface="Times New Roman" pitchFamily="18" charset="0"/>
                <a:cs typeface="Times New Roman" pitchFamily="18" charset="0"/>
              </a:rPr>
              <a:t>: Environmental </a:t>
            </a:r>
            <a:r>
              <a:rPr lang="en-US" dirty="0">
                <a:latin typeface="Times New Roman" pitchFamily="18" charset="0"/>
                <a:cs typeface="Times New Roman" pitchFamily="18" charset="0"/>
              </a:rPr>
              <a:t>issues are best handled with the participation of all concerned citizens</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at the relevant level. At the national level, each individual shall have appropriate </a:t>
            </a:r>
            <a:r>
              <a:rPr lang="en-US" dirty="0" smtClean="0">
                <a:latin typeface="Times New Roman" pitchFamily="18" charset="0"/>
                <a:cs typeface="Times New Roman" pitchFamily="18" charset="0"/>
              </a:rPr>
              <a:t>access </a:t>
            </a:r>
            <a:r>
              <a:rPr lang="en-US" dirty="0">
                <a:latin typeface="Times New Roman" pitchFamily="18" charset="0"/>
                <a:cs typeface="Times New Roman" pitchFamily="18" charset="0"/>
              </a:rPr>
              <a:t>to information concerning the environment that is </a:t>
            </a:r>
          </a:p>
        </p:txBody>
      </p:sp>
      <p:sp>
        <p:nvSpPr>
          <p:cNvPr id="3" name="Rectangle 2"/>
          <p:cNvSpPr/>
          <p:nvPr/>
        </p:nvSpPr>
        <p:spPr>
          <a:xfrm>
            <a:off x="595746" y="3942701"/>
            <a:ext cx="7675418" cy="1477328"/>
          </a:xfrm>
          <a:prstGeom prst="rect">
            <a:avLst/>
          </a:prstGeom>
        </p:spPr>
        <p:txBody>
          <a:bodyPr wrap="square">
            <a:spAutoFit/>
          </a:bodyPr>
          <a:lstStyle/>
          <a:p>
            <a:pPr algn="just"/>
            <a:r>
              <a:rPr lang="en-US" dirty="0">
                <a:latin typeface="Times New Roman" pitchFamily="18" charset="0"/>
                <a:cs typeface="Times New Roman" pitchFamily="18" charset="0"/>
              </a:rPr>
              <a:t>h</a:t>
            </a:r>
            <a:r>
              <a:rPr lang="en-US" dirty="0" smtClean="0">
                <a:latin typeface="Times New Roman" pitchFamily="18" charset="0"/>
                <a:cs typeface="Times New Roman" pitchFamily="18" charset="0"/>
              </a:rPr>
              <a:t>eld by public </a:t>
            </a:r>
            <a:r>
              <a:rPr lang="en-US" dirty="0">
                <a:latin typeface="Times New Roman" pitchFamily="18" charset="0"/>
                <a:cs typeface="Times New Roman" pitchFamily="18" charset="0"/>
              </a:rPr>
              <a:t>authorities, including information on hazardous materials and activities in their communities, and the opportunity to participate in decision-making processes. States shall facilitate and encourage public awareness and participation by making information widely available. Effective access to judicial and administrative proceedings, including redress and remedy, shall be provided. </a:t>
            </a:r>
          </a:p>
        </p:txBody>
      </p:sp>
    </p:spTree>
    <p:extLst>
      <p:ext uri="{BB962C8B-B14F-4D97-AF65-F5344CB8AC3E}">
        <p14:creationId xmlns:p14="http://schemas.microsoft.com/office/powerpoint/2010/main" val="20633813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457200"/>
            <a:ext cx="8229600" cy="6186309"/>
          </a:xfrm>
          <a:prstGeom prst="rect">
            <a:avLst/>
          </a:prstGeom>
        </p:spPr>
        <p:txBody>
          <a:bodyPr wrap="square">
            <a:spAutoFit/>
          </a:bodyPr>
          <a:lstStyle/>
          <a:p>
            <a:pPr algn="just"/>
            <a:r>
              <a:rPr lang="en-US" b="1" dirty="0">
                <a:latin typeface="Times New Roman" pitchFamily="18" charset="0"/>
                <a:cs typeface="Times New Roman" pitchFamily="18" charset="0"/>
              </a:rPr>
              <a:t>Principle </a:t>
            </a:r>
            <a:r>
              <a:rPr lang="en-US" b="1" dirty="0" smtClean="0">
                <a:latin typeface="Times New Roman" pitchFamily="18" charset="0"/>
                <a:cs typeface="Times New Roman" pitchFamily="18" charset="0"/>
              </a:rPr>
              <a:t>11: </a:t>
            </a:r>
            <a:r>
              <a:rPr lang="en-US" dirty="0" smtClean="0">
                <a:latin typeface="Times New Roman" pitchFamily="18" charset="0"/>
                <a:cs typeface="Times New Roman" pitchFamily="18" charset="0"/>
              </a:rPr>
              <a:t>States </a:t>
            </a:r>
            <a:r>
              <a:rPr lang="en-US" dirty="0">
                <a:latin typeface="Times New Roman" pitchFamily="18" charset="0"/>
                <a:cs typeface="Times New Roman" pitchFamily="18" charset="0"/>
              </a:rPr>
              <a:t>shall enact effective environmental legislation. Environmental standards, </a:t>
            </a:r>
            <a:r>
              <a:rPr lang="en-US" dirty="0" smtClean="0">
                <a:latin typeface="Times New Roman" pitchFamily="18" charset="0"/>
                <a:cs typeface="Times New Roman" pitchFamily="18" charset="0"/>
              </a:rPr>
              <a:t>management </a:t>
            </a:r>
            <a:r>
              <a:rPr lang="en-US" dirty="0">
                <a:latin typeface="Times New Roman" pitchFamily="18" charset="0"/>
                <a:cs typeface="Times New Roman" pitchFamily="18" charset="0"/>
              </a:rPr>
              <a:t>objectives and priorities should reflect the environmental and developmental context to which they apply. Standards applied by some countries may be inappropriate and of unwarranted economic and social cost to other countries, in particular developing countries. </a:t>
            </a:r>
            <a:endParaRPr lang="en-US" dirty="0" smtClean="0">
              <a:latin typeface="Times New Roman" pitchFamily="18" charset="0"/>
              <a:cs typeface="Times New Roman" pitchFamily="18" charset="0"/>
            </a:endParaRPr>
          </a:p>
          <a:p>
            <a:pPr algn="just"/>
            <a:endParaRPr lang="en-US" dirty="0" smtClean="0">
              <a:latin typeface="Times New Roman" pitchFamily="18" charset="0"/>
              <a:cs typeface="Times New Roman" pitchFamily="18" charset="0"/>
            </a:endParaRPr>
          </a:p>
          <a:p>
            <a:pPr algn="just"/>
            <a:r>
              <a:rPr lang="en-US" b="1" dirty="0" smtClean="0">
                <a:latin typeface="Times New Roman" pitchFamily="18" charset="0"/>
                <a:cs typeface="Times New Roman" pitchFamily="18" charset="0"/>
              </a:rPr>
              <a:t>Principle 12: </a:t>
            </a:r>
            <a:r>
              <a:rPr lang="en-US" dirty="0">
                <a:latin typeface="Times New Roman" pitchFamily="18" charset="0"/>
                <a:cs typeface="Times New Roman" pitchFamily="18" charset="0"/>
              </a:rPr>
              <a:t>States should cooperate to promote a supportive and open international economic </a:t>
            </a:r>
            <a:r>
              <a:rPr lang="en-US" dirty="0" smtClean="0">
                <a:latin typeface="Times New Roman" pitchFamily="18" charset="0"/>
                <a:cs typeface="Times New Roman" pitchFamily="18" charset="0"/>
              </a:rPr>
              <a:t>system </a:t>
            </a:r>
            <a:r>
              <a:rPr lang="en-US" dirty="0">
                <a:latin typeface="Times New Roman" pitchFamily="18" charset="0"/>
                <a:cs typeface="Times New Roman" pitchFamily="18" charset="0"/>
              </a:rPr>
              <a:t>that would lead to economic growth and sustainable development in all countries, to better address the problems of environmental degradation. Trade policy measures for environmental purposes should not constitute a means of arbitrary or unjustifiable discrimination or a disguised restriction on international trade. Unilateral actions to deal with environmental challenges outside the jurisdiction of the importing country should be avoided. Environmental measures addressing </a:t>
            </a:r>
            <a:r>
              <a:rPr lang="en-US" dirty="0" err="1">
                <a:latin typeface="Times New Roman" pitchFamily="18" charset="0"/>
                <a:cs typeface="Times New Roman" pitchFamily="18" charset="0"/>
              </a:rPr>
              <a:t>transboundary</a:t>
            </a:r>
            <a:r>
              <a:rPr lang="en-US" dirty="0">
                <a:latin typeface="Times New Roman" pitchFamily="18" charset="0"/>
                <a:cs typeface="Times New Roman" pitchFamily="18" charset="0"/>
              </a:rPr>
              <a:t> or global environmental problems should, as far as possible, be based on an international consensus</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 </a:t>
            </a:r>
          </a:p>
          <a:p>
            <a:pPr algn="just"/>
            <a:r>
              <a:rPr lang="en-US" b="1" dirty="0" smtClean="0">
                <a:latin typeface="Times New Roman" pitchFamily="18" charset="0"/>
                <a:cs typeface="Times New Roman" pitchFamily="18" charset="0"/>
              </a:rPr>
              <a:t>Principle 13</a:t>
            </a:r>
            <a:r>
              <a:rPr lang="en-US" dirty="0" smtClean="0">
                <a:latin typeface="Times New Roman" pitchFamily="18" charset="0"/>
                <a:cs typeface="Times New Roman" pitchFamily="18" charset="0"/>
              </a:rPr>
              <a:t>: States </a:t>
            </a:r>
            <a:r>
              <a:rPr lang="en-US" dirty="0">
                <a:latin typeface="Times New Roman" pitchFamily="18" charset="0"/>
                <a:cs typeface="Times New Roman" pitchFamily="18" charset="0"/>
              </a:rPr>
              <a:t>shall develop national law regarding liability and compensation for the victims </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of pollution and other environmental damage. States shall also cooperate in an expeditious and more determined manner to develop further international law regarding liability and compensation for adverse effects of environmental damage caused by activities within their jurisdiction or control to areas beyond their jurisdiction.</a:t>
            </a:r>
          </a:p>
        </p:txBody>
      </p:sp>
    </p:spTree>
    <p:extLst>
      <p:ext uri="{BB962C8B-B14F-4D97-AF65-F5344CB8AC3E}">
        <p14:creationId xmlns:p14="http://schemas.microsoft.com/office/powerpoint/2010/main" val="24990032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0273" y="302359"/>
            <a:ext cx="8229600" cy="6247864"/>
          </a:xfrm>
          <a:prstGeom prst="rect">
            <a:avLst/>
          </a:prstGeom>
        </p:spPr>
        <p:txBody>
          <a:bodyPr wrap="square">
            <a:spAutoFit/>
          </a:bodyPr>
          <a:lstStyle/>
          <a:p>
            <a:pPr algn="just"/>
            <a:r>
              <a:rPr lang="en-US" sz="2000" b="1" dirty="0">
                <a:latin typeface="Times New Roman" pitchFamily="18" charset="0"/>
                <a:cs typeface="Times New Roman" pitchFamily="18" charset="0"/>
              </a:rPr>
              <a:t>Principle </a:t>
            </a:r>
            <a:r>
              <a:rPr lang="en-US" sz="2000" b="1" dirty="0" smtClean="0">
                <a:latin typeface="Times New Roman" pitchFamily="18" charset="0"/>
                <a:cs typeface="Times New Roman" pitchFamily="18" charset="0"/>
              </a:rPr>
              <a:t>14</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States should effectively cooperate to discourage or prevent the relocation and </a:t>
            </a:r>
            <a:r>
              <a:rPr lang="en-US" sz="2000" dirty="0" smtClean="0">
                <a:latin typeface="Times New Roman" pitchFamily="18" charset="0"/>
                <a:cs typeface="Times New Roman" pitchFamily="18" charset="0"/>
              </a:rPr>
              <a:t>transfer </a:t>
            </a:r>
            <a:r>
              <a:rPr lang="en-US" sz="2000" dirty="0">
                <a:latin typeface="Times New Roman" pitchFamily="18" charset="0"/>
                <a:cs typeface="Times New Roman" pitchFamily="18" charset="0"/>
              </a:rPr>
              <a:t>to other States of any activities and substances that cause severe environmental degradation or are found to be harmful to human health. </a:t>
            </a:r>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Principle 15</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In order to protect the environment, the precautionary approach shall be widely </a:t>
            </a:r>
            <a:r>
              <a:rPr lang="en-US" sz="2000" dirty="0" smtClean="0">
                <a:latin typeface="Times New Roman" pitchFamily="18" charset="0"/>
                <a:cs typeface="Times New Roman" pitchFamily="18" charset="0"/>
              </a:rPr>
              <a:t>applied </a:t>
            </a:r>
            <a:r>
              <a:rPr lang="en-US" sz="2000" dirty="0">
                <a:latin typeface="Times New Roman" pitchFamily="18" charset="0"/>
                <a:cs typeface="Times New Roman" pitchFamily="18" charset="0"/>
              </a:rPr>
              <a:t>by States according to their capabilities. Where there are threats of serious or irreversible damage, lack of full scientific certainty shall not be used as a reason for postponing cost-effective measures to prevent environmental degradation. </a:t>
            </a:r>
            <a:endParaRPr lang="en-US" sz="2000" dirty="0" smtClean="0">
              <a:latin typeface="Times New Roman" pitchFamily="18" charset="0"/>
              <a:cs typeface="Times New Roman" pitchFamily="18" charset="0"/>
            </a:endParaRPr>
          </a:p>
          <a:p>
            <a:pPr algn="just"/>
            <a:endParaRPr lang="en-US" sz="2000" b="1"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Principle 16: </a:t>
            </a:r>
            <a:r>
              <a:rPr lang="en-US" sz="2000" dirty="0" smtClean="0">
                <a:latin typeface="Times New Roman" pitchFamily="18" charset="0"/>
                <a:cs typeface="Times New Roman" pitchFamily="18" charset="0"/>
              </a:rPr>
              <a:t>National </a:t>
            </a:r>
            <a:r>
              <a:rPr lang="en-US" sz="2000" dirty="0">
                <a:latin typeface="Times New Roman" pitchFamily="18" charset="0"/>
                <a:cs typeface="Times New Roman" pitchFamily="18" charset="0"/>
              </a:rPr>
              <a:t>authorities should </a:t>
            </a:r>
            <a:r>
              <a:rPr lang="en-US" sz="2000" dirty="0" err="1">
                <a:latin typeface="Times New Roman" pitchFamily="18" charset="0"/>
                <a:cs typeface="Times New Roman" pitchFamily="18" charset="0"/>
              </a:rPr>
              <a:t>endeavour</a:t>
            </a:r>
            <a:r>
              <a:rPr lang="en-US" sz="2000" dirty="0">
                <a:latin typeface="Times New Roman" pitchFamily="18" charset="0"/>
                <a:cs typeface="Times New Roman" pitchFamily="18" charset="0"/>
              </a:rPr>
              <a:t> to promote the internalization of </a:t>
            </a:r>
            <a:r>
              <a:rPr lang="en-US" sz="2000" dirty="0" smtClean="0">
                <a:latin typeface="Times New Roman" pitchFamily="18" charset="0"/>
                <a:cs typeface="Times New Roman" pitchFamily="18" charset="0"/>
              </a:rPr>
              <a:t>environmental </a:t>
            </a:r>
            <a:r>
              <a:rPr lang="en-US" sz="2000" dirty="0">
                <a:latin typeface="Times New Roman" pitchFamily="18" charset="0"/>
                <a:cs typeface="Times New Roman" pitchFamily="18" charset="0"/>
              </a:rPr>
              <a:t>costs and the use of economic instruments, taking into account the approach that the polluter should, in principle, bear the cost of pollution, with due regard to the public interest and without distorting international trade and investment. </a:t>
            </a:r>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Principle 17</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Environmental impact assessment, as a national instrument, shall be undertaken </a:t>
            </a:r>
            <a:r>
              <a:rPr lang="en-US" sz="2000" dirty="0" smtClean="0">
                <a:latin typeface="Times New Roman" pitchFamily="18" charset="0"/>
                <a:cs typeface="Times New Roman" pitchFamily="18" charset="0"/>
              </a:rPr>
              <a:t>for </a:t>
            </a:r>
            <a:r>
              <a:rPr lang="en-US" sz="2000" dirty="0">
                <a:latin typeface="Times New Roman" pitchFamily="18" charset="0"/>
                <a:cs typeface="Times New Roman" pitchFamily="18" charset="0"/>
              </a:rPr>
              <a:t>proposed activities that are likely to have a significant adverse impact on the environment and are subject to a decision of a competent national authority. </a:t>
            </a:r>
          </a:p>
        </p:txBody>
      </p:sp>
    </p:spTree>
    <p:extLst>
      <p:ext uri="{BB962C8B-B14F-4D97-AF65-F5344CB8AC3E}">
        <p14:creationId xmlns:p14="http://schemas.microsoft.com/office/powerpoint/2010/main" val="41032216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028343"/>
            <a:ext cx="8153400" cy="4093428"/>
          </a:xfrm>
          <a:prstGeom prst="rect">
            <a:avLst/>
          </a:prstGeom>
        </p:spPr>
        <p:txBody>
          <a:bodyPr wrap="square">
            <a:spAutoFit/>
          </a:bodyPr>
          <a:lstStyle/>
          <a:p>
            <a:pPr algn="just"/>
            <a:r>
              <a:rPr lang="en-US" sz="2000" b="1" dirty="0">
                <a:latin typeface="Times New Roman" pitchFamily="18" charset="0"/>
                <a:cs typeface="Times New Roman" pitchFamily="18" charset="0"/>
              </a:rPr>
              <a:t>Principle </a:t>
            </a:r>
            <a:r>
              <a:rPr lang="en-US" sz="2000" b="1" dirty="0" smtClean="0">
                <a:latin typeface="Times New Roman" pitchFamily="18" charset="0"/>
                <a:cs typeface="Times New Roman" pitchFamily="18" charset="0"/>
              </a:rPr>
              <a:t>18: </a:t>
            </a:r>
            <a:r>
              <a:rPr lang="en-US" sz="2000" dirty="0">
                <a:latin typeface="Times New Roman" pitchFamily="18" charset="0"/>
                <a:cs typeface="Times New Roman" pitchFamily="18" charset="0"/>
              </a:rPr>
              <a:t>States shall immediately notify other States of any natural disasters or other </a:t>
            </a:r>
            <a:r>
              <a:rPr lang="en-US" sz="2000" dirty="0" smtClean="0">
                <a:latin typeface="Times New Roman" pitchFamily="18" charset="0"/>
                <a:cs typeface="Times New Roman" pitchFamily="18" charset="0"/>
              </a:rPr>
              <a:t>emergencies </a:t>
            </a:r>
            <a:r>
              <a:rPr lang="en-US" sz="2000" dirty="0">
                <a:latin typeface="Times New Roman" pitchFamily="18" charset="0"/>
                <a:cs typeface="Times New Roman" pitchFamily="18" charset="0"/>
              </a:rPr>
              <a:t>that are likely to produce sudden harmful effects on the environment of those States. Every effort shall be made by the international community to help States so afflicted. </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Principle 19: </a:t>
            </a:r>
            <a:r>
              <a:rPr lang="en-US" sz="2000" dirty="0" smtClean="0">
                <a:latin typeface="Times New Roman" pitchFamily="18" charset="0"/>
                <a:cs typeface="Times New Roman" pitchFamily="18" charset="0"/>
              </a:rPr>
              <a:t>States </a:t>
            </a:r>
            <a:r>
              <a:rPr lang="en-US" sz="2000" dirty="0">
                <a:latin typeface="Times New Roman" pitchFamily="18" charset="0"/>
                <a:cs typeface="Times New Roman" pitchFamily="18" charset="0"/>
              </a:rPr>
              <a:t>shall provide prior and timely notification and relevant information to </a:t>
            </a:r>
            <a:r>
              <a:rPr lang="en-US" sz="2000" dirty="0" smtClean="0">
                <a:latin typeface="Times New Roman" pitchFamily="18" charset="0"/>
                <a:cs typeface="Times New Roman" pitchFamily="18" charset="0"/>
              </a:rPr>
              <a:t>potentially </a:t>
            </a:r>
            <a:r>
              <a:rPr lang="en-US" sz="2000" dirty="0">
                <a:latin typeface="Times New Roman" pitchFamily="18" charset="0"/>
                <a:cs typeface="Times New Roman" pitchFamily="18" charset="0"/>
              </a:rPr>
              <a:t>affected States on activities that may have a significant adverse </a:t>
            </a:r>
            <a:r>
              <a:rPr lang="en-US" sz="2000" dirty="0" err="1">
                <a:latin typeface="Times New Roman" pitchFamily="18" charset="0"/>
                <a:cs typeface="Times New Roman" pitchFamily="18" charset="0"/>
              </a:rPr>
              <a:t>transboundary</a:t>
            </a:r>
            <a:r>
              <a:rPr lang="en-US" sz="2000" dirty="0">
                <a:latin typeface="Times New Roman" pitchFamily="18" charset="0"/>
                <a:cs typeface="Times New Roman" pitchFamily="18" charset="0"/>
              </a:rPr>
              <a:t> environmental effect and shall consult with those States at an early stage and in good faith. </a:t>
            </a:r>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Principle 20: </a:t>
            </a:r>
            <a:r>
              <a:rPr lang="en-US" sz="2000" dirty="0">
                <a:latin typeface="Times New Roman" pitchFamily="18" charset="0"/>
                <a:cs typeface="Times New Roman" pitchFamily="18" charset="0"/>
              </a:rPr>
              <a:t>Women have a vital role in environmental management and development. Their full </a:t>
            </a:r>
            <a:r>
              <a:rPr lang="en-US" sz="2000" dirty="0" smtClean="0">
                <a:latin typeface="Times New Roman" pitchFamily="18" charset="0"/>
                <a:cs typeface="Times New Roman" pitchFamily="18" charset="0"/>
              </a:rPr>
              <a:t>participation </a:t>
            </a:r>
            <a:r>
              <a:rPr lang="en-US" sz="2000" dirty="0">
                <a:latin typeface="Times New Roman" pitchFamily="18" charset="0"/>
                <a:cs typeface="Times New Roman" pitchFamily="18" charset="0"/>
              </a:rPr>
              <a:t>is therefore essential to achieve sustainable development. </a:t>
            </a:r>
          </a:p>
        </p:txBody>
      </p:sp>
    </p:spTree>
    <p:extLst>
      <p:ext uri="{BB962C8B-B14F-4D97-AF65-F5344CB8AC3E}">
        <p14:creationId xmlns:p14="http://schemas.microsoft.com/office/powerpoint/2010/main" val="42738070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7927" y="685800"/>
            <a:ext cx="8382000" cy="5324535"/>
          </a:xfrm>
          <a:prstGeom prst="rect">
            <a:avLst/>
          </a:prstGeom>
        </p:spPr>
        <p:txBody>
          <a:bodyPr wrap="square">
            <a:spAutoFit/>
          </a:bodyPr>
          <a:lstStyle/>
          <a:p>
            <a:pPr algn="just"/>
            <a:r>
              <a:rPr lang="en-US" sz="2000" b="1" dirty="0">
                <a:latin typeface="Times New Roman" pitchFamily="18" charset="0"/>
                <a:cs typeface="Times New Roman" pitchFamily="18" charset="0"/>
              </a:rPr>
              <a:t>Principle </a:t>
            </a:r>
            <a:r>
              <a:rPr lang="en-US" sz="2000" b="1" dirty="0" smtClean="0">
                <a:latin typeface="Times New Roman" pitchFamily="18" charset="0"/>
                <a:cs typeface="Times New Roman" pitchFamily="18" charset="0"/>
              </a:rPr>
              <a:t>21</a:t>
            </a:r>
            <a:r>
              <a:rPr lang="en-US" sz="2000" dirty="0" smtClean="0">
                <a:latin typeface="Times New Roman" pitchFamily="18" charset="0"/>
                <a:cs typeface="Times New Roman" pitchFamily="18" charset="0"/>
              </a:rPr>
              <a:t>: The </a:t>
            </a:r>
            <a:r>
              <a:rPr lang="en-US" sz="2000" dirty="0">
                <a:latin typeface="Times New Roman" pitchFamily="18" charset="0"/>
                <a:cs typeface="Times New Roman" pitchFamily="18" charset="0"/>
              </a:rPr>
              <a:t>creativity, ideals and courage of the youth of the world should be mobilized to forge </a:t>
            </a:r>
            <a:r>
              <a:rPr lang="en-US" sz="2000" dirty="0" smtClean="0">
                <a:latin typeface="Times New Roman" pitchFamily="18" charset="0"/>
                <a:cs typeface="Times New Roman" pitchFamily="18" charset="0"/>
              </a:rPr>
              <a:t>a </a:t>
            </a:r>
            <a:r>
              <a:rPr lang="en-US" sz="2000" dirty="0">
                <a:latin typeface="Times New Roman" pitchFamily="18" charset="0"/>
                <a:cs typeface="Times New Roman" pitchFamily="18" charset="0"/>
              </a:rPr>
              <a:t>global partnership In order to achieve sustainable development and ensure a better future for </a:t>
            </a:r>
            <a:r>
              <a:rPr lang="en-US" sz="2000" dirty="0" smtClean="0">
                <a:latin typeface="Times New Roman" pitchFamily="18" charset="0"/>
                <a:cs typeface="Times New Roman" pitchFamily="18" charset="0"/>
              </a:rPr>
              <a:t>all.</a:t>
            </a:r>
          </a:p>
          <a:p>
            <a:pPr algn="just"/>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Principle 22</a:t>
            </a:r>
            <a:r>
              <a:rPr lang="en-US" sz="2000" dirty="0" smtClean="0">
                <a:latin typeface="Times New Roman" pitchFamily="18" charset="0"/>
                <a:cs typeface="Times New Roman" pitchFamily="18" charset="0"/>
              </a:rPr>
              <a:t>: Indigenous </a:t>
            </a:r>
            <a:r>
              <a:rPr lang="en-US" sz="2000" dirty="0">
                <a:latin typeface="Times New Roman" pitchFamily="18" charset="0"/>
                <a:cs typeface="Times New Roman" pitchFamily="18" charset="0"/>
              </a:rPr>
              <a:t>people and their communities, and other local communities, have a vital </a:t>
            </a:r>
            <a:r>
              <a:rPr lang="en-US" sz="2000" dirty="0" smtClean="0">
                <a:latin typeface="Times New Roman" pitchFamily="18" charset="0"/>
                <a:cs typeface="Times New Roman" pitchFamily="18" charset="0"/>
              </a:rPr>
              <a:t>role </a:t>
            </a:r>
            <a:r>
              <a:rPr lang="en-US" sz="2000" dirty="0">
                <a:latin typeface="Times New Roman" pitchFamily="18" charset="0"/>
                <a:cs typeface="Times New Roman" pitchFamily="18" charset="0"/>
              </a:rPr>
              <a:t>in environmental management and development because of their knowledge and traditional practices. States should recognize and duly support their identity, culture and interests and enable their effective participation in the achievement of sustainable development</a:t>
            </a:r>
            <a:r>
              <a:rPr lang="en-US" sz="2000" dirty="0" smtClean="0">
                <a:latin typeface="Times New Roman" pitchFamily="18" charset="0"/>
                <a:cs typeface="Times New Roman" pitchFamily="18" charset="0"/>
              </a:rPr>
              <a:t>.</a:t>
            </a:r>
          </a:p>
          <a:p>
            <a:pPr algn="just"/>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Principle 23: </a:t>
            </a:r>
            <a:r>
              <a:rPr lang="en-US" sz="2000" dirty="0">
                <a:latin typeface="Times New Roman" pitchFamily="18" charset="0"/>
                <a:cs typeface="Times New Roman" pitchFamily="18" charset="0"/>
              </a:rPr>
              <a:t>The environment and natural resources of people under oppression, domination and </a:t>
            </a:r>
            <a:r>
              <a:rPr lang="en-US" sz="2000" dirty="0" smtClean="0">
                <a:latin typeface="Times New Roman" pitchFamily="18" charset="0"/>
                <a:cs typeface="Times New Roman" pitchFamily="18" charset="0"/>
              </a:rPr>
              <a:t>occupation </a:t>
            </a:r>
            <a:r>
              <a:rPr lang="en-US" sz="2000" dirty="0">
                <a:latin typeface="Times New Roman" pitchFamily="18" charset="0"/>
                <a:cs typeface="Times New Roman" pitchFamily="18" charset="0"/>
              </a:rPr>
              <a:t>shall be protected. </a:t>
            </a:r>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Principle 24: </a:t>
            </a:r>
            <a:r>
              <a:rPr lang="en-US" sz="2000" dirty="0">
                <a:latin typeface="Times New Roman" pitchFamily="18" charset="0"/>
                <a:cs typeface="Times New Roman" pitchFamily="18" charset="0"/>
              </a:rPr>
              <a:t>Warfare is inherently destructive of sustainable development. States shall therefore </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respect international law providing protection for the environment in times of armed conflict and cooperate in its further development, as necessary. </a:t>
            </a:r>
          </a:p>
        </p:txBody>
      </p:sp>
    </p:spTree>
    <p:extLst>
      <p:ext uri="{BB962C8B-B14F-4D97-AF65-F5344CB8AC3E}">
        <p14:creationId xmlns:p14="http://schemas.microsoft.com/office/powerpoint/2010/main" val="1197600271"/>
      </p:ext>
    </p:extLst>
  </p:cSld>
  <p:clrMapOvr>
    <a:masterClrMapping/>
  </p:clrMapOvr>
  <p:timing>
    <p:tnLst>
      <p:par>
        <p:cTn id="1" dur="indefinite" restart="never" nodeType="tmRoot"/>
      </p:par>
    </p:tnLst>
  </p:timing>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33</TotalTime>
  <Words>1417</Words>
  <Application>Microsoft Office PowerPoint</Application>
  <PresentationFormat>On-screen Show (4:3)</PresentationFormat>
  <Paragraphs>51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Thatch</vt:lpstr>
      <vt:lpstr>RIO DECLARATION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ABC</dc:creator>
  <cp:lastModifiedBy>ABC</cp:lastModifiedBy>
  <cp:revision>13</cp:revision>
  <dcterms:created xsi:type="dcterms:W3CDTF">2006-08-16T00:00:00Z</dcterms:created>
  <dcterms:modified xsi:type="dcterms:W3CDTF">2020-03-22T14:00:15Z</dcterms:modified>
</cp:coreProperties>
</file>