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4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4" r:id="rId31"/>
    <p:sldId id="295" r:id="rId32"/>
    <p:sldId id="29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52BB3-3F29-4C2B-BCBF-5F45F0E05806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1DF59-94FA-455C-8A3B-57483192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15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4DF428-A42B-4120-BCE4-330E69C2B8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96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F5D20-8D04-4731-8C97-EA3ABDC89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2432F8-9A56-4D53-A72F-B57E8C2ED8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BC7AE-2065-4328-928A-E68289A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DF963-3078-469F-8F11-B728F228CF3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94039-60AC-4B38-AC2C-19F60F540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940FB-A14C-4CEA-A898-6EBC44300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6F6D1-FA98-4D27-A6B2-D31399B1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05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6E9E2-EC0D-461B-90A4-13B53BCB1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D91855-9658-479E-AA2E-1798DDBEB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9D85A-8A39-465B-A37F-75DEAB9BB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DF963-3078-469F-8F11-B728F228CF3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01654-9B94-43DC-8825-4EAC2DC06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01484-32F4-44C8-8B4C-2EFA05369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6F6D1-FA98-4D27-A6B2-D31399B1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3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47136D-26F0-4FEC-9A71-015E766240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BF52FE-9CB8-418F-AA17-AC85B2406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EC536-523D-433A-8467-73263E6BE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DF963-3078-469F-8F11-B728F228CF3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F1BBB-4226-4F20-ADFE-436C59DC0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18186-09E7-4B25-A2BA-5FB7329D3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6F6D1-FA98-4D27-A6B2-D31399B1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9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B8DBA-46A5-49B2-903E-7732E88016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026928-CF1B-4096-95AB-89DFEBA76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F158D-0294-485D-B80E-A21E3A0EA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26BA1-A36C-4459-9F61-749B25967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825A9-80BC-4DD8-809D-60DE373B9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3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D53E3-B233-48FA-9184-B8CBB34E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E982F-1EEF-4231-A386-6DC0AC0B8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A352A-282A-47C2-8A67-737402B8C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573D9-0581-473A-9B14-16141F540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2210-93B4-468A-A704-9E74CCAE3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09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2AEFB-52F1-45AC-914F-0BBF0CA2E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8F866B-D3A9-4764-92A3-F1890D599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BE053-09D9-4C7F-8A53-77CB6A7AA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21B8E-176A-48A0-AC82-0CB3FA25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4DF26-C50C-41B7-A1BE-FDB157159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86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52537-FF4D-4AEE-8BFB-1D27B3646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2BFA9-1272-4E09-A894-0F510D82FD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674065-978E-4F2E-8A67-26082F40E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F8A64-6D9C-4069-95B8-A74F0237E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625B1-717D-4819-A1A7-B1E36A962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08C436-E15A-43F2-B5B8-2C24BB3AB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6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2D304-40E1-4CE8-BFA0-4DB22E7BC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9D890-364B-49AF-890D-12DC7CDA2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C971CB-2871-408B-88CD-D756F2DD9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A3D7B4-116D-4448-9892-13EF4D4C78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FEFD68-0F1E-480C-8358-887FC0761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D35F64-6D4B-4A3D-8399-44589716F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273408-C58F-4485-85A2-97E63414F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8E8833-0CC8-4E46-A499-B71011003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13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9F2B7-BAAB-4D9D-99E5-4692D202A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406B18-683B-43D9-A359-402B93D42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8686BB-7A89-487E-BDDC-2BCF5E96E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B955C3-7B3B-4CDF-92EE-79A227C30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48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ED03F-A8F5-47ED-84B9-D78510C0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B24668-DE92-4406-B282-855139745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C4B6F7-231F-4238-B330-2E2D921DB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017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1773D-A078-41F9-898D-9DC23C13A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F6B04-7004-41E1-92B3-ACDEB3786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C2126F-0F05-45CB-9F1A-EC61EB3F7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B6CA4D-DB52-4203-A8F2-4F86D5774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FA23B0-5E7F-47CB-83A5-7F341F9A3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1AFED-2D4E-42EA-84A7-EBC0F4ADD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72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72C8D-D46B-44EB-9CEC-19BB3AC2D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0B02C-0734-494A-93B1-0B60BE621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48303-6628-4B6D-A220-09538D610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DF963-3078-469F-8F11-B728F228CF3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389EC-6931-44F4-AEB9-CFACA0B8D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24A68-C5A9-41FD-98B4-CB79DE3A5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6F6D1-FA98-4D27-A6B2-D31399B1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797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A0940-846A-458E-88ED-FEBF90631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ECBCF9-E167-4ACF-992B-BF0B84543D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619148-DD48-4B99-9D69-DC1420C13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07FF6-0DEB-4564-833B-6E60410D9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C59055-7203-42FB-AAF9-B5FFCB398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EBD4D9-4CA4-4B33-B6B1-88511349F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55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20BFE-E0A9-43EC-AD24-74D7EB814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56E806-FFF6-4C13-82C2-5F44566ED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D51A1-0E6B-461C-8B91-14578DA19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7209D-30F0-4E75-BBBE-2F126D840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91CF5-9F06-4DB3-8A4D-1ED5C86A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421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B2C550-A110-40F5-8B28-37349195CA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F49B8-5466-4BD9-BB39-557221DC1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58535-52DA-481C-87C8-A4A8140FD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2A326-6341-4AD1-8AAF-25D382280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F74B2-7090-4C26-A899-5A5D851AA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96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78185" y="1865862"/>
            <a:ext cx="9035627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92934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908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0824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32940-04C8-4C94-9594-E0FD5DC04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60E24-F7F3-4A5D-B221-DC7D15D14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3E1E6-4C0A-4F0F-BBE1-E42641CD8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DF963-3078-469F-8F11-B728F228CF3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738B7-D71C-46AB-B1CD-198AE8FCB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1ABA7-7B31-44C3-8CE9-B368C54B8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6F6D1-FA98-4D27-A6B2-D31399B1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3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6F16E-BFCF-4823-9914-CEE6C8F8C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8B198-17C7-4516-959D-9214BC6504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A0CCD-9A48-4FCF-8034-5D606CD38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583AC-DB3E-49C5-AD1E-BC054AF0F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DF963-3078-469F-8F11-B728F228CF3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904B26-D495-4136-BCB2-88AED219A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97FB8D-B699-40FA-8E8A-A74E0CF1D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6F6D1-FA98-4D27-A6B2-D31399B1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0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2AE4E-7AED-4794-BB6A-787BCECBC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80CB7-D16A-4778-A060-1C7FE6015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7E1A6-60B3-42C1-A580-3B892C84C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F90277-08D9-4C91-979A-5B89A71784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7B8921-CE8F-4DDD-B40B-F2B7F66770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833120-9A88-45B6-9722-866DD6446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DF963-3078-469F-8F11-B728F228CF3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8652AA-AA18-4CAE-ACBA-E0433706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3F8EB7-A82D-476F-94F5-41C4E0044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6F6D1-FA98-4D27-A6B2-D31399B1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9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6F760-848D-4351-8777-AE1A3D3C4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C1A78B-E67A-4EC9-B89C-FF965ABEB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DF963-3078-469F-8F11-B728F228CF3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30BC74-7E85-48A2-949D-F4F187DB7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F4545-B789-46C4-822F-5F7B590F7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6F6D1-FA98-4D27-A6B2-D31399B1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4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EE04F8-EE38-450E-B3F0-05DEABADE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DF963-3078-469F-8F11-B728F228CF3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C3CC2C-85B3-4101-B993-37BD89E0F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927339-8185-478B-98FF-CB77529C5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6F6D1-FA98-4D27-A6B2-D31399B1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3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38140-E662-4608-A0BB-3AD8A2318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55B22-31F4-4D53-9CBE-60C98B684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FB676-EC5C-4DEE-BE20-D6F834DC7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D4B003-82B5-49FE-84BD-4B687537B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DF963-3078-469F-8F11-B728F228CF3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7968B-ADFE-400B-BC15-C09FA2858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5D466-E5E6-453C-AA8C-ABB3C8D93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6F6D1-FA98-4D27-A6B2-D31399B1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89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B402-8CD7-49A6-8FA6-5A15AFCEC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32D343-9BF5-479C-9744-CC51A440B8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8462FD-E272-4454-98DC-F10703C16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DE095-0969-4067-89D3-77065F1E2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DF963-3078-469F-8F11-B728F228CF3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C32AD-9667-4369-811B-0E51BAA15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AE9D8-F6B3-408A-B70C-8CAC71F9D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6F6D1-FA98-4D27-A6B2-D31399B1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23B0C9-8AA7-4376-B546-6A9A75352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59007-1AF2-418D-BA0C-940D7F212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019E1-4842-4C91-A0F2-A335D91607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DF963-3078-469F-8F11-B728F228CF32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85699-6FBB-4837-BC22-9F3F0F1203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36AF2-1463-4822-992A-F937943F1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6F6D1-FA98-4D27-A6B2-D31399B12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0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3554F9-D8C6-490B-B936-DF54D9B44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2B63BD-8E15-42AC-A2F5-C9928DDAE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5EDA5-DDF5-4009-96A5-F339D4D41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5EB2F-82B0-4556-BC9D-3AD81C12A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DA83B-38BF-4A30-B3B6-8FFE8FAB7B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7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ndpublisher.in/ndpjournal.php?j=IJAEB)" TargetMode="External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n/search?q=bioremediation%2Bimages)" TargetMode="Externa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n/search?q=bioremediation%2Bimages" TargetMode="External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3E4BA-E05C-476D-905A-67388B3AC1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Bioremediation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7963AF-16EC-4AAA-B4CD-84C5B82DF1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897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0" y="688594"/>
            <a:ext cx="7943850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85" dirty="0">
                <a:solidFill>
                  <a:srgbClr val="D2523B"/>
                </a:solidFill>
              </a:rPr>
              <a:t>Minor</a:t>
            </a:r>
            <a:r>
              <a:rPr sz="3600" spc="-220" dirty="0">
                <a:solidFill>
                  <a:srgbClr val="D2523B"/>
                </a:solidFill>
              </a:rPr>
              <a:t> </a:t>
            </a:r>
            <a:r>
              <a:rPr sz="3600" spc="-85" dirty="0">
                <a:solidFill>
                  <a:srgbClr val="D2523B"/>
                </a:solidFill>
              </a:rPr>
              <a:t>change</a:t>
            </a:r>
            <a:r>
              <a:rPr sz="3600" spc="-210" dirty="0">
                <a:solidFill>
                  <a:srgbClr val="D2523B"/>
                </a:solidFill>
              </a:rPr>
              <a:t> </a:t>
            </a:r>
            <a:r>
              <a:rPr sz="3600" spc="-55" dirty="0">
                <a:solidFill>
                  <a:srgbClr val="D2523B"/>
                </a:solidFill>
              </a:rPr>
              <a:t>in</a:t>
            </a:r>
            <a:r>
              <a:rPr sz="3600" spc="-215" dirty="0">
                <a:solidFill>
                  <a:srgbClr val="D2523B"/>
                </a:solidFill>
              </a:rPr>
              <a:t> </a:t>
            </a:r>
            <a:r>
              <a:rPr sz="3600" dirty="0">
                <a:solidFill>
                  <a:srgbClr val="D2523B"/>
                </a:solidFill>
              </a:rPr>
              <a:t>a</a:t>
            </a:r>
            <a:r>
              <a:rPr sz="3600" spc="-200" dirty="0">
                <a:solidFill>
                  <a:srgbClr val="D2523B"/>
                </a:solidFill>
              </a:rPr>
              <a:t> </a:t>
            </a:r>
            <a:r>
              <a:rPr sz="3600" spc="-90" dirty="0">
                <a:solidFill>
                  <a:srgbClr val="D2523B"/>
                </a:solidFill>
              </a:rPr>
              <a:t>molecule</a:t>
            </a:r>
            <a:r>
              <a:rPr sz="3600" spc="-204" dirty="0">
                <a:solidFill>
                  <a:srgbClr val="D2523B"/>
                </a:solidFill>
              </a:rPr>
              <a:t> </a:t>
            </a:r>
            <a:r>
              <a:rPr sz="3600" spc="-95" dirty="0">
                <a:solidFill>
                  <a:srgbClr val="D2523B"/>
                </a:solidFill>
              </a:rPr>
              <a:t>(Dehalogenation)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2591561" y="2362961"/>
            <a:ext cx="1143000" cy="914400"/>
          </a:xfrm>
          <a:custGeom>
            <a:avLst/>
            <a:gdLst/>
            <a:ahLst/>
            <a:cxnLst/>
            <a:rect l="l" t="t" r="r" b="b"/>
            <a:pathLst>
              <a:path w="1143000" h="914400">
                <a:moveTo>
                  <a:pt x="0" y="457200"/>
                </a:moveTo>
                <a:lnTo>
                  <a:pt x="228600" y="0"/>
                </a:lnTo>
                <a:lnTo>
                  <a:pt x="914400" y="0"/>
                </a:lnTo>
                <a:lnTo>
                  <a:pt x="1143000" y="457200"/>
                </a:lnTo>
                <a:lnTo>
                  <a:pt x="914400" y="914400"/>
                </a:lnTo>
                <a:lnTo>
                  <a:pt x="228600" y="914400"/>
                </a:lnTo>
                <a:lnTo>
                  <a:pt x="0" y="457200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05961" y="228676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62961" y="2820162"/>
            <a:ext cx="228600" cy="1905"/>
          </a:xfrm>
          <a:custGeom>
            <a:avLst/>
            <a:gdLst/>
            <a:ahLst/>
            <a:cxnLst/>
            <a:rect l="l" t="t" r="r" b="b"/>
            <a:pathLst>
              <a:path w="228600" h="1905">
                <a:moveTo>
                  <a:pt x="-12953" y="825"/>
                </a:moveTo>
                <a:lnTo>
                  <a:pt x="241553" y="825"/>
                </a:lnTo>
              </a:path>
            </a:pathLst>
          </a:custGeom>
          <a:ln w="2755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734561" y="2820162"/>
            <a:ext cx="152400" cy="1905"/>
          </a:xfrm>
          <a:custGeom>
            <a:avLst/>
            <a:gdLst/>
            <a:ahLst/>
            <a:cxnLst/>
            <a:rect l="l" t="t" r="r" b="b"/>
            <a:pathLst>
              <a:path w="152400" h="1905">
                <a:moveTo>
                  <a:pt x="-12954" y="825"/>
                </a:moveTo>
                <a:lnTo>
                  <a:pt x="165354" y="825"/>
                </a:lnTo>
              </a:path>
            </a:pathLst>
          </a:custGeom>
          <a:ln w="2755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94811" y="2743962"/>
            <a:ext cx="301625" cy="1905"/>
          </a:xfrm>
          <a:custGeom>
            <a:avLst/>
            <a:gdLst/>
            <a:ahLst/>
            <a:cxnLst/>
            <a:rect l="l" t="t" r="r" b="b"/>
            <a:pathLst>
              <a:path w="301625" h="1905">
                <a:moveTo>
                  <a:pt x="0" y="0"/>
                </a:moveTo>
                <a:lnTo>
                  <a:pt x="301497" y="165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34101" y="2586101"/>
            <a:ext cx="392430" cy="392430"/>
          </a:xfrm>
          <a:custGeom>
            <a:avLst/>
            <a:gdLst/>
            <a:ahLst/>
            <a:cxnLst/>
            <a:rect l="l" t="t" r="r" b="b"/>
            <a:pathLst>
              <a:path w="392429" h="392430">
                <a:moveTo>
                  <a:pt x="0" y="133223"/>
                </a:moveTo>
                <a:lnTo>
                  <a:pt x="133223" y="133223"/>
                </a:lnTo>
                <a:lnTo>
                  <a:pt x="133223" y="0"/>
                </a:lnTo>
                <a:lnTo>
                  <a:pt x="258699" y="0"/>
                </a:lnTo>
                <a:lnTo>
                  <a:pt x="258699" y="133223"/>
                </a:lnTo>
                <a:lnTo>
                  <a:pt x="391922" y="133223"/>
                </a:lnTo>
                <a:lnTo>
                  <a:pt x="391922" y="258699"/>
                </a:lnTo>
                <a:lnTo>
                  <a:pt x="258699" y="258699"/>
                </a:lnTo>
                <a:lnTo>
                  <a:pt x="258699" y="391922"/>
                </a:lnTo>
                <a:lnTo>
                  <a:pt x="133223" y="391922"/>
                </a:lnTo>
                <a:lnTo>
                  <a:pt x="133223" y="258699"/>
                </a:lnTo>
                <a:lnTo>
                  <a:pt x="0" y="258699"/>
                </a:lnTo>
                <a:lnTo>
                  <a:pt x="0" y="133223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620762" y="3705986"/>
            <a:ext cx="1067435" cy="1069340"/>
          </a:xfrm>
          <a:custGeom>
            <a:avLst/>
            <a:gdLst/>
            <a:ahLst/>
            <a:cxnLst/>
            <a:rect l="l" t="t" r="r" b="b"/>
            <a:pathLst>
              <a:path w="1067434" h="1069339">
                <a:moveTo>
                  <a:pt x="266700" y="535686"/>
                </a:moveTo>
                <a:lnTo>
                  <a:pt x="0" y="828675"/>
                </a:lnTo>
                <a:lnTo>
                  <a:pt x="266700" y="1069086"/>
                </a:lnTo>
                <a:lnTo>
                  <a:pt x="266700" y="935736"/>
                </a:lnTo>
                <a:lnTo>
                  <a:pt x="319450" y="924032"/>
                </a:lnTo>
                <a:lnTo>
                  <a:pt x="370861" y="910402"/>
                </a:lnTo>
                <a:lnTo>
                  <a:pt x="420879" y="894907"/>
                </a:lnTo>
                <a:lnTo>
                  <a:pt x="469451" y="877609"/>
                </a:lnTo>
                <a:lnTo>
                  <a:pt x="516526" y="858572"/>
                </a:lnTo>
                <a:lnTo>
                  <a:pt x="562050" y="837858"/>
                </a:lnTo>
                <a:lnTo>
                  <a:pt x="605971" y="815529"/>
                </a:lnTo>
                <a:lnTo>
                  <a:pt x="648237" y="791648"/>
                </a:lnTo>
                <a:lnTo>
                  <a:pt x="688795" y="766277"/>
                </a:lnTo>
                <a:lnTo>
                  <a:pt x="727592" y="739478"/>
                </a:lnTo>
                <a:lnTo>
                  <a:pt x="764576" y="711315"/>
                </a:lnTo>
                <a:lnTo>
                  <a:pt x="799695" y="681849"/>
                </a:lnTo>
                <a:lnTo>
                  <a:pt x="813550" y="669036"/>
                </a:lnTo>
                <a:lnTo>
                  <a:pt x="266700" y="669036"/>
                </a:lnTo>
                <a:lnTo>
                  <a:pt x="266700" y="535686"/>
                </a:lnTo>
                <a:close/>
              </a:path>
              <a:path w="1067434" h="1069339">
                <a:moveTo>
                  <a:pt x="1052957" y="0"/>
                </a:moveTo>
                <a:lnTo>
                  <a:pt x="1042710" y="41947"/>
                </a:lnTo>
                <a:lnTo>
                  <a:pt x="1029809" y="83134"/>
                </a:lnTo>
                <a:lnTo>
                  <a:pt x="1014320" y="123502"/>
                </a:lnTo>
                <a:lnTo>
                  <a:pt x="996313" y="162994"/>
                </a:lnTo>
                <a:lnTo>
                  <a:pt x="975856" y="201551"/>
                </a:lnTo>
                <a:lnTo>
                  <a:pt x="953018" y="239114"/>
                </a:lnTo>
                <a:lnTo>
                  <a:pt x="927866" y="275625"/>
                </a:lnTo>
                <a:lnTo>
                  <a:pt x="900469" y="311026"/>
                </a:lnTo>
                <a:lnTo>
                  <a:pt x="870896" y="345257"/>
                </a:lnTo>
                <a:lnTo>
                  <a:pt x="839215" y="378261"/>
                </a:lnTo>
                <a:lnTo>
                  <a:pt x="805495" y="409980"/>
                </a:lnTo>
                <a:lnTo>
                  <a:pt x="769804" y="440354"/>
                </a:lnTo>
                <a:lnTo>
                  <a:pt x="732211" y="469325"/>
                </a:lnTo>
                <a:lnTo>
                  <a:pt x="692783" y="496835"/>
                </a:lnTo>
                <a:lnTo>
                  <a:pt x="651590" y="522826"/>
                </a:lnTo>
                <a:lnTo>
                  <a:pt x="608700" y="547239"/>
                </a:lnTo>
                <a:lnTo>
                  <a:pt x="564181" y="570015"/>
                </a:lnTo>
                <a:lnTo>
                  <a:pt x="518102" y="591096"/>
                </a:lnTo>
                <a:lnTo>
                  <a:pt x="470531" y="610424"/>
                </a:lnTo>
                <a:lnTo>
                  <a:pt x="421537" y="627941"/>
                </a:lnTo>
                <a:lnTo>
                  <a:pt x="371188" y="643587"/>
                </a:lnTo>
                <a:lnTo>
                  <a:pt x="319553" y="657305"/>
                </a:lnTo>
                <a:lnTo>
                  <a:pt x="266700" y="669036"/>
                </a:lnTo>
                <a:lnTo>
                  <a:pt x="813550" y="669036"/>
                </a:lnTo>
                <a:lnTo>
                  <a:pt x="864126" y="619261"/>
                </a:lnTo>
                <a:lnTo>
                  <a:pt x="893333" y="586263"/>
                </a:lnTo>
                <a:lnTo>
                  <a:pt x="920465" y="552213"/>
                </a:lnTo>
                <a:lnTo>
                  <a:pt x="945468" y="517173"/>
                </a:lnTo>
                <a:lnTo>
                  <a:pt x="968291" y="481206"/>
                </a:lnTo>
                <a:lnTo>
                  <a:pt x="988881" y="444373"/>
                </a:lnTo>
                <a:lnTo>
                  <a:pt x="1007185" y="406738"/>
                </a:lnTo>
                <a:lnTo>
                  <a:pt x="1023150" y="368363"/>
                </a:lnTo>
                <a:lnTo>
                  <a:pt x="1036725" y="329311"/>
                </a:lnTo>
                <a:lnTo>
                  <a:pt x="1047857" y="289643"/>
                </a:lnTo>
                <a:lnTo>
                  <a:pt x="1056493" y="249423"/>
                </a:lnTo>
                <a:lnTo>
                  <a:pt x="1062581" y="208713"/>
                </a:lnTo>
                <a:lnTo>
                  <a:pt x="1066068" y="167576"/>
                </a:lnTo>
                <a:lnTo>
                  <a:pt x="1066901" y="126073"/>
                </a:lnTo>
                <a:lnTo>
                  <a:pt x="1065029" y="84268"/>
                </a:lnTo>
                <a:lnTo>
                  <a:pt x="1060398" y="42223"/>
                </a:lnTo>
                <a:lnTo>
                  <a:pt x="1052957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620761" y="2743962"/>
            <a:ext cx="1066800" cy="1095375"/>
          </a:xfrm>
          <a:custGeom>
            <a:avLst/>
            <a:gdLst/>
            <a:ahLst/>
            <a:cxnLst/>
            <a:rect l="l" t="t" r="r" b="b"/>
            <a:pathLst>
              <a:path w="1066800" h="1095375">
                <a:moveTo>
                  <a:pt x="0" y="0"/>
                </a:moveTo>
                <a:lnTo>
                  <a:pt x="0" y="266700"/>
                </a:lnTo>
                <a:lnTo>
                  <a:pt x="53241" y="267714"/>
                </a:lnTo>
                <a:lnTo>
                  <a:pt x="105808" y="270724"/>
                </a:lnTo>
                <a:lnTo>
                  <a:pt x="157638" y="275683"/>
                </a:lnTo>
                <a:lnTo>
                  <a:pt x="208670" y="282544"/>
                </a:lnTo>
                <a:lnTo>
                  <a:pt x="258843" y="291260"/>
                </a:lnTo>
                <a:lnTo>
                  <a:pt x="308097" y="301781"/>
                </a:lnTo>
                <a:lnTo>
                  <a:pt x="356369" y="314062"/>
                </a:lnTo>
                <a:lnTo>
                  <a:pt x="403598" y="328055"/>
                </a:lnTo>
                <a:lnTo>
                  <a:pt x="449725" y="343712"/>
                </a:lnTo>
                <a:lnTo>
                  <a:pt x="494687" y="360985"/>
                </a:lnTo>
                <a:lnTo>
                  <a:pt x="538423" y="379828"/>
                </a:lnTo>
                <a:lnTo>
                  <a:pt x="580873" y="400193"/>
                </a:lnTo>
                <a:lnTo>
                  <a:pt x="621974" y="422033"/>
                </a:lnTo>
                <a:lnTo>
                  <a:pt x="661666" y="445299"/>
                </a:lnTo>
                <a:lnTo>
                  <a:pt x="699889" y="469945"/>
                </a:lnTo>
                <a:lnTo>
                  <a:pt x="736580" y="495923"/>
                </a:lnTo>
                <a:lnTo>
                  <a:pt x="771678" y="523185"/>
                </a:lnTo>
                <a:lnTo>
                  <a:pt x="805123" y="551685"/>
                </a:lnTo>
                <a:lnTo>
                  <a:pt x="836853" y="581375"/>
                </a:lnTo>
                <a:lnTo>
                  <a:pt x="866808" y="612207"/>
                </a:lnTo>
                <a:lnTo>
                  <a:pt x="894925" y="644133"/>
                </a:lnTo>
                <a:lnTo>
                  <a:pt x="921145" y="677107"/>
                </a:lnTo>
                <a:lnTo>
                  <a:pt x="945405" y="711081"/>
                </a:lnTo>
                <a:lnTo>
                  <a:pt x="967644" y="746007"/>
                </a:lnTo>
                <a:lnTo>
                  <a:pt x="987803" y="781839"/>
                </a:lnTo>
                <a:lnTo>
                  <a:pt x="1005818" y="818527"/>
                </a:lnTo>
                <a:lnTo>
                  <a:pt x="1021630" y="856026"/>
                </a:lnTo>
                <a:lnTo>
                  <a:pt x="1035177" y="894288"/>
                </a:lnTo>
                <a:lnTo>
                  <a:pt x="1046398" y="933265"/>
                </a:lnTo>
                <a:lnTo>
                  <a:pt x="1055232" y="972909"/>
                </a:lnTo>
                <a:lnTo>
                  <a:pt x="1061618" y="1013174"/>
                </a:lnTo>
                <a:lnTo>
                  <a:pt x="1065494" y="1054012"/>
                </a:lnTo>
                <a:lnTo>
                  <a:pt x="1066799" y="1095375"/>
                </a:lnTo>
                <a:lnTo>
                  <a:pt x="1066799" y="828675"/>
                </a:lnTo>
                <a:lnTo>
                  <a:pt x="1065494" y="787312"/>
                </a:lnTo>
                <a:lnTo>
                  <a:pt x="1061618" y="746474"/>
                </a:lnTo>
                <a:lnTo>
                  <a:pt x="1055232" y="706209"/>
                </a:lnTo>
                <a:lnTo>
                  <a:pt x="1046398" y="666565"/>
                </a:lnTo>
                <a:lnTo>
                  <a:pt x="1035177" y="627588"/>
                </a:lnTo>
                <a:lnTo>
                  <a:pt x="1021630" y="589326"/>
                </a:lnTo>
                <a:lnTo>
                  <a:pt x="1005749" y="551685"/>
                </a:lnTo>
                <a:lnTo>
                  <a:pt x="987803" y="515139"/>
                </a:lnTo>
                <a:lnTo>
                  <a:pt x="967644" y="479307"/>
                </a:lnTo>
                <a:lnTo>
                  <a:pt x="945405" y="444381"/>
                </a:lnTo>
                <a:lnTo>
                  <a:pt x="921145" y="410407"/>
                </a:lnTo>
                <a:lnTo>
                  <a:pt x="894925" y="377433"/>
                </a:lnTo>
                <a:lnTo>
                  <a:pt x="866808" y="345507"/>
                </a:lnTo>
                <a:lnTo>
                  <a:pt x="836853" y="314675"/>
                </a:lnTo>
                <a:lnTo>
                  <a:pt x="805123" y="284985"/>
                </a:lnTo>
                <a:lnTo>
                  <a:pt x="771678" y="256485"/>
                </a:lnTo>
                <a:lnTo>
                  <a:pt x="736580" y="229223"/>
                </a:lnTo>
                <a:lnTo>
                  <a:pt x="699889" y="203245"/>
                </a:lnTo>
                <a:lnTo>
                  <a:pt x="661666" y="178599"/>
                </a:lnTo>
                <a:lnTo>
                  <a:pt x="621974" y="155333"/>
                </a:lnTo>
                <a:lnTo>
                  <a:pt x="580873" y="133493"/>
                </a:lnTo>
                <a:lnTo>
                  <a:pt x="538423" y="113128"/>
                </a:lnTo>
                <a:lnTo>
                  <a:pt x="494687" y="94285"/>
                </a:lnTo>
                <a:lnTo>
                  <a:pt x="449725" y="77012"/>
                </a:lnTo>
                <a:lnTo>
                  <a:pt x="403598" y="61355"/>
                </a:lnTo>
                <a:lnTo>
                  <a:pt x="356369" y="47362"/>
                </a:lnTo>
                <a:lnTo>
                  <a:pt x="308097" y="35081"/>
                </a:lnTo>
                <a:lnTo>
                  <a:pt x="258843" y="24560"/>
                </a:lnTo>
                <a:lnTo>
                  <a:pt x="208670" y="15844"/>
                </a:lnTo>
                <a:lnTo>
                  <a:pt x="157638" y="8983"/>
                </a:lnTo>
                <a:lnTo>
                  <a:pt x="105808" y="4024"/>
                </a:lnTo>
                <a:lnTo>
                  <a:pt x="53241" y="1014"/>
                </a:lnTo>
                <a:lnTo>
                  <a:pt x="0" y="0"/>
                </a:lnTo>
                <a:close/>
              </a:path>
            </a:pathLst>
          </a:custGeom>
          <a:solidFill>
            <a:srgbClr val="76827A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620761" y="2743961"/>
            <a:ext cx="1066800" cy="2031364"/>
          </a:xfrm>
          <a:custGeom>
            <a:avLst/>
            <a:gdLst/>
            <a:ahLst/>
            <a:cxnLst/>
            <a:rect l="l" t="t" r="r" b="b"/>
            <a:pathLst>
              <a:path w="1066800" h="2031364">
                <a:moveTo>
                  <a:pt x="1066799" y="1095375"/>
                </a:moveTo>
                <a:lnTo>
                  <a:pt x="1065494" y="1054012"/>
                </a:lnTo>
                <a:lnTo>
                  <a:pt x="1061618" y="1013174"/>
                </a:lnTo>
                <a:lnTo>
                  <a:pt x="1055232" y="972909"/>
                </a:lnTo>
                <a:lnTo>
                  <a:pt x="1046398" y="933265"/>
                </a:lnTo>
                <a:lnTo>
                  <a:pt x="1035177" y="894288"/>
                </a:lnTo>
                <a:lnTo>
                  <a:pt x="1021630" y="856026"/>
                </a:lnTo>
                <a:lnTo>
                  <a:pt x="1005818" y="818527"/>
                </a:lnTo>
                <a:lnTo>
                  <a:pt x="987803" y="781839"/>
                </a:lnTo>
                <a:lnTo>
                  <a:pt x="967644" y="746007"/>
                </a:lnTo>
                <a:lnTo>
                  <a:pt x="945405" y="711081"/>
                </a:lnTo>
                <a:lnTo>
                  <a:pt x="921145" y="677107"/>
                </a:lnTo>
                <a:lnTo>
                  <a:pt x="894925" y="644133"/>
                </a:lnTo>
                <a:lnTo>
                  <a:pt x="866808" y="612207"/>
                </a:lnTo>
                <a:lnTo>
                  <a:pt x="836853" y="581375"/>
                </a:lnTo>
                <a:lnTo>
                  <a:pt x="805123" y="551685"/>
                </a:lnTo>
                <a:lnTo>
                  <a:pt x="771678" y="523185"/>
                </a:lnTo>
                <a:lnTo>
                  <a:pt x="736580" y="495923"/>
                </a:lnTo>
                <a:lnTo>
                  <a:pt x="699889" y="469945"/>
                </a:lnTo>
                <a:lnTo>
                  <a:pt x="661666" y="445299"/>
                </a:lnTo>
                <a:lnTo>
                  <a:pt x="621974" y="422033"/>
                </a:lnTo>
                <a:lnTo>
                  <a:pt x="580873" y="400193"/>
                </a:lnTo>
                <a:lnTo>
                  <a:pt x="538423" y="379828"/>
                </a:lnTo>
                <a:lnTo>
                  <a:pt x="494687" y="360985"/>
                </a:lnTo>
                <a:lnTo>
                  <a:pt x="449725" y="343712"/>
                </a:lnTo>
                <a:lnTo>
                  <a:pt x="403598" y="328055"/>
                </a:lnTo>
                <a:lnTo>
                  <a:pt x="356369" y="314062"/>
                </a:lnTo>
                <a:lnTo>
                  <a:pt x="308097" y="301781"/>
                </a:lnTo>
                <a:lnTo>
                  <a:pt x="258843" y="291260"/>
                </a:lnTo>
                <a:lnTo>
                  <a:pt x="208670" y="282544"/>
                </a:lnTo>
                <a:lnTo>
                  <a:pt x="157638" y="275683"/>
                </a:lnTo>
                <a:lnTo>
                  <a:pt x="105808" y="270724"/>
                </a:lnTo>
                <a:lnTo>
                  <a:pt x="53241" y="267714"/>
                </a:lnTo>
                <a:lnTo>
                  <a:pt x="0" y="266700"/>
                </a:lnTo>
                <a:lnTo>
                  <a:pt x="0" y="0"/>
                </a:lnTo>
                <a:lnTo>
                  <a:pt x="53241" y="1014"/>
                </a:lnTo>
                <a:lnTo>
                  <a:pt x="105808" y="4024"/>
                </a:lnTo>
                <a:lnTo>
                  <a:pt x="157638" y="8983"/>
                </a:lnTo>
                <a:lnTo>
                  <a:pt x="208670" y="15844"/>
                </a:lnTo>
                <a:lnTo>
                  <a:pt x="258843" y="24560"/>
                </a:lnTo>
                <a:lnTo>
                  <a:pt x="308097" y="35081"/>
                </a:lnTo>
                <a:lnTo>
                  <a:pt x="356369" y="47362"/>
                </a:lnTo>
                <a:lnTo>
                  <a:pt x="403598" y="61355"/>
                </a:lnTo>
                <a:lnTo>
                  <a:pt x="449725" y="77012"/>
                </a:lnTo>
                <a:lnTo>
                  <a:pt x="494687" y="94285"/>
                </a:lnTo>
                <a:lnTo>
                  <a:pt x="538423" y="113128"/>
                </a:lnTo>
                <a:lnTo>
                  <a:pt x="580873" y="133493"/>
                </a:lnTo>
                <a:lnTo>
                  <a:pt x="621974" y="155333"/>
                </a:lnTo>
                <a:lnTo>
                  <a:pt x="661666" y="178599"/>
                </a:lnTo>
                <a:lnTo>
                  <a:pt x="699889" y="203245"/>
                </a:lnTo>
                <a:lnTo>
                  <a:pt x="736580" y="229223"/>
                </a:lnTo>
                <a:lnTo>
                  <a:pt x="771678" y="256485"/>
                </a:lnTo>
                <a:lnTo>
                  <a:pt x="805123" y="284985"/>
                </a:lnTo>
                <a:lnTo>
                  <a:pt x="836853" y="314675"/>
                </a:lnTo>
                <a:lnTo>
                  <a:pt x="866808" y="345507"/>
                </a:lnTo>
                <a:lnTo>
                  <a:pt x="894925" y="377433"/>
                </a:lnTo>
                <a:lnTo>
                  <a:pt x="921145" y="410407"/>
                </a:lnTo>
                <a:lnTo>
                  <a:pt x="945405" y="444381"/>
                </a:lnTo>
                <a:lnTo>
                  <a:pt x="967644" y="479307"/>
                </a:lnTo>
                <a:lnTo>
                  <a:pt x="987803" y="515139"/>
                </a:lnTo>
                <a:lnTo>
                  <a:pt x="1005818" y="551827"/>
                </a:lnTo>
                <a:lnTo>
                  <a:pt x="1021630" y="589326"/>
                </a:lnTo>
                <a:lnTo>
                  <a:pt x="1035177" y="627588"/>
                </a:lnTo>
                <a:lnTo>
                  <a:pt x="1046398" y="666565"/>
                </a:lnTo>
                <a:lnTo>
                  <a:pt x="1055232" y="706209"/>
                </a:lnTo>
                <a:lnTo>
                  <a:pt x="1061618" y="746474"/>
                </a:lnTo>
                <a:lnTo>
                  <a:pt x="1065494" y="787312"/>
                </a:lnTo>
                <a:lnTo>
                  <a:pt x="1066799" y="828675"/>
                </a:lnTo>
                <a:lnTo>
                  <a:pt x="1066799" y="1095375"/>
                </a:lnTo>
                <a:lnTo>
                  <a:pt x="1065350" y="1138747"/>
                </a:lnTo>
                <a:lnTo>
                  <a:pt x="1061043" y="1181632"/>
                </a:lnTo>
                <a:lnTo>
                  <a:pt x="1053944" y="1223964"/>
                </a:lnTo>
                <a:lnTo>
                  <a:pt x="1044116" y="1265681"/>
                </a:lnTo>
                <a:lnTo>
                  <a:pt x="1031622" y="1306717"/>
                </a:lnTo>
                <a:lnTo>
                  <a:pt x="1016527" y="1347008"/>
                </a:lnTo>
                <a:lnTo>
                  <a:pt x="998895" y="1386491"/>
                </a:lnTo>
                <a:lnTo>
                  <a:pt x="978789" y="1425102"/>
                </a:lnTo>
                <a:lnTo>
                  <a:pt x="956273" y="1462775"/>
                </a:lnTo>
                <a:lnTo>
                  <a:pt x="931412" y="1499448"/>
                </a:lnTo>
                <a:lnTo>
                  <a:pt x="904268" y="1535055"/>
                </a:lnTo>
                <a:lnTo>
                  <a:pt x="874907" y="1569534"/>
                </a:lnTo>
                <a:lnTo>
                  <a:pt x="843391" y="1602819"/>
                </a:lnTo>
                <a:lnTo>
                  <a:pt x="809784" y="1634847"/>
                </a:lnTo>
                <a:lnTo>
                  <a:pt x="774151" y="1665553"/>
                </a:lnTo>
                <a:lnTo>
                  <a:pt x="736556" y="1694873"/>
                </a:lnTo>
                <a:lnTo>
                  <a:pt x="697061" y="1722744"/>
                </a:lnTo>
                <a:lnTo>
                  <a:pt x="655732" y="1749101"/>
                </a:lnTo>
                <a:lnTo>
                  <a:pt x="612631" y="1773880"/>
                </a:lnTo>
                <a:lnTo>
                  <a:pt x="567823" y="1797016"/>
                </a:lnTo>
                <a:lnTo>
                  <a:pt x="521372" y="1818447"/>
                </a:lnTo>
                <a:lnTo>
                  <a:pt x="473341" y="1838107"/>
                </a:lnTo>
                <a:lnTo>
                  <a:pt x="423794" y="1855932"/>
                </a:lnTo>
                <a:lnTo>
                  <a:pt x="372796" y="1871859"/>
                </a:lnTo>
                <a:lnTo>
                  <a:pt x="320410" y="1885823"/>
                </a:lnTo>
                <a:lnTo>
                  <a:pt x="266700" y="1897761"/>
                </a:lnTo>
                <a:lnTo>
                  <a:pt x="266700" y="2031111"/>
                </a:lnTo>
                <a:lnTo>
                  <a:pt x="0" y="1790700"/>
                </a:lnTo>
                <a:lnTo>
                  <a:pt x="266700" y="1497711"/>
                </a:lnTo>
                <a:lnTo>
                  <a:pt x="266700" y="1631061"/>
                </a:lnTo>
                <a:lnTo>
                  <a:pt x="319553" y="1619330"/>
                </a:lnTo>
                <a:lnTo>
                  <a:pt x="371188" y="1605612"/>
                </a:lnTo>
                <a:lnTo>
                  <a:pt x="421537" y="1589966"/>
                </a:lnTo>
                <a:lnTo>
                  <a:pt x="470531" y="1572449"/>
                </a:lnTo>
                <a:lnTo>
                  <a:pt x="518102" y="1553121"/>
                </a:lnTo>
                <a:lnTo>
                  <a:pt x="564181" y="1532040"/>
                </a:lnTo>
                <a:lnTo>
                  <a:pt x="608700" y="1509264"/>
                </a:lnTo>
                <a:lnTo>
                  <a:pt x="651590" y="1484851"/>
                </a:lnTo>
                <a:lnTo>
                  <a:pt x="692783" y="1458860"/>
                </a:lnTo>
                <a:lnTo>
                  <a:pt x="732211" y="1431350"/>
                </a:lnTo>
                <a:lnTo>
                  <a:pt x="769804" y="1402379"/>
                </a:lnTo>
                <a:lnTo>
                  <a:pt x="805495" y="1372005"/>
                </a:lnTo>
                <a:lnTo>
                  <a:pt x="839215" y="1340286"/>
                </a:lnTo>
                <a:lnTo>
                  <a:pt x="870896" y="1307282"/>
                </a:lnTo>
                <a:lnTo>
                  <a:pt x="900469" y="1273051"/>
                </a:lnTo>
                <a:lnTo>
                  <a:pt x="927866" y="1237650"/>
                </a:lnTo>
                <a:lnTo>
                  <a:pt x="953018" y="1201139"/>
                </a:lnTo>
                <a:lnTo>
                  <a:pt x="975856" y="1163576"/>
                </a:lnTo>
                <a:lnTo>
                  <a:pt x="996313" y="1125019"/>
                </a:lnTo>
                <a:lnTo>
                  <a:pt x="1014320" y="1085527"/>
                </a:lnTo>
                <a:lnTo>
                  <a:pt x="1029809" y="1045159"/>
                </a:lnTo>
                <a:lnTo>
                  <a:pt x="1042710" y="1003972"/>
                </a:lnTo>
                <a:lnTo>
                  <a:pt x="1052957" y="962025"/>
                </a:lnTo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42429" y="4438269"/>
            <a:ext cx="20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20" dirty="0">
                <a:solidFill>
                  <a:srgbClr val="292934"/>
                </a:solidFill>
                <a:latin typeface="Trebuchet MS"/>
                <a:cs typeface="Trebuchet MS"/>
              </a:rPr>
              <a:t>Cl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786501" y="4414901"/>
            <a:ext cx="392430" cy="392430"/>
          </a:xfrm>
          <a:custGeom>
            <a:avLst/>
            <a:gdLst/>
            <a:ahLst/>
            <a:cxnLst/>
            <a:rect l="l" t="t" r="r" b="b"/>
            <a:pathLst>
              <a:path w="392429" h="392429">
                <a:moveTo>
                  <a:pt x="0" y="133223"/>
                </a:moveTo>
                <a:lnTo>
                  <a:pt x="133223" y="133223"/>
                </a:lnTo>
                <a:lnTo>
                  <a:pt x="133223" y="0"/>
                </a:lnTo>
                <a:lnTo>
                  <a:pt x="258699" y="0"/>
                </a:lnTo>
                <a:lnTo>
                  <a:pt x="258699" y="133223"/>
                </a:lnTo>
                <a:lnTo>
                  <a:pt x="391922" y="133223"/>
                </a:lnTo>
                <a:lnTo>
                  <a:pt x="391922" y="258699"/>
                </a:lnTo>
                <a:lnTo>
                  <a:pt x="258699" y="258699"/>
                </a:lnTo>
                <a:lnTo>
                  <a:pt x="258699" y="391922"/>
                </a:lnTo>
                <a:lnTo>
                  <a:pt x="133223" y="391922"/>
                </a:lnTo>
                <a:lnTo>
                  <a:pt x="133223" y="258699"/>
                </a:lnTo>
                <a:lnTo>
                  <a:pt x="0" y="258699"/>
                </a:lnTo>
                <a:lnTo>
                  <a:pt x="0" y="133223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09029" y="5884876"/>
            <a:ext cx="22891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135" dirty="0">
                <a:solidFill>
                  <a:srgbClr val="292934"/>
                </a:solidFill>
                <a:latin typeface="Trebuchet MS"/>
                <a:cs typeface="Trebuchet MS"/>
              </a:rPr>
              <a:t>Cl </a:t>
            </a:r>
            <a:r>
              <a:rPr sz="2000" spc="-75" dirty="0">
                <a:solidFill>
                  <a:srgbClr val="292934"/>
                </a:solidFill>
                <a:latin typeface="Trebuchet MS"/>
                <a:cs typeface="Trebuchet MS"/>
              </a:rPr>
              <a:t>is </a:t>
            </a:r>
            <a:r>
              <a:rPr sz="2000" spc="-100" dirty="0">
                <a:solidFill>
                  <a:srgbClr val="292934"/>
                </a:solidFill>
                <a:latin typeface="Trebuchet MS"/>
                <a:cs typeface="Trebuchet MS"/>
              </a:rPr>
              <a:t>replaced </a:t>
            </a:r>
            <a:r>
              <a:rPr sz="2000" spc="-85" dirty="0">
                <a:solidFill>
                  <a:srgbClr val="292934"/>
                </a:solidFill>
                <a:latin typeface="Trebuchet MS"/>
                <a:cs typeface="Trebuchet MS"/>
              </a:rPr>
              <a:t>with</a:t>
            </a:r>
            <a:r>
              <a:rPr sz="2000" spc="-345" dirty="0">
                <a:solidFill>
                  <a:srgbClr val="292934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292934"/>
                </a:solidFill>
                <a:latin typeface="Trebuchet MS"/>
                <a:cs typeface="Trebuchet MS"/>
              </a:rPr>
              <a:t>OH</a:t>
            </a:r>
            <a:endParaRPr sz="2000"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191762" y="2820162"/>
            <a:ext cx="301625" cy="1905"/>
          </a:xfrm>
          <a:custGeom>
            <a:avLst/>
            <a:gdLst/>
            <a:ahLst/>
            <a:cxnLst/>
            <a:rect l="l" t="t" r="r" b="b"/>
            <a:pathLst>
              <a:path w="301625" h="1905">
                <a:moveTo>
                  <a:pt x="0" y="0"/>
                </a:moveTo>
                <a:lnTo>
                  <a:pt x="301498" y="165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91762" y="2896362"/>
            <a:ext cx="301625" cy="1905"/>
          </a:xfrm>
          <a:custGeom>
            <a:avLst/>
            <a:gdLst/>
            <a:ahLst/>
            <a:cxnLst/>
            <a:rect l="l" t="t" r="r" b="b"/>
            <a:pathLst>
              <a:path w="301625" h="1905">
                <a:moveTo>
                  <a:pt x="0" y="0"/>
                </a:moveTo>
                <a:lnTo>
                  <a:pt x="301498" y="165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896361" y="4267961"/>
            <a:ext cx="1143000" cy="914400"/>
          </a:xfrm>
          <a:custGeom>
            <a:avLst/>
            <a:gdLst/>
            <a:ahLst/>
            <a:cxnLst/>
            <a:rect l="l" t="t" r="r" b="b"/>
            <a:pathLst>
              <a:path w="1143000" h="914400">
                <a:moveTo>
                  <a:pt x="0" y="457200"/>
                </a:moveTo>
                <a:lnTo>
                  <a:pt x="228600" y="0"/>
                </a:lnTo>
                <a:lnTo>
                  <a:pt x="914400" y="0"/>
                </a:lnTo>
                <a:lnTo>
                  <a:pt x="1143000" y="457200"/>
                </a:lnTo>
                <a:lnTo>
                  <a:pt x="914400" y="914400"/>
                </a:lnTo>
                <a:lnTo>
                  <a:pt x="228600" y="914400"/>
                </a:lnTo>
                <a:lnTo>
                  <a:pt x="0" y="457200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10761" y="419176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64739" y="4514469"/>
            <a:ext cx="200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20" dirty="0">
                <a:solidFill>
                  <a:srgbClr val="292934"/>
                </a:solidFill>
                <a:latin typeface="Trebuchet MS"/>
                <a:cs typeface="Trebuchet MS"/>
              </a:rPr>
              <a:t>Cl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667761" y="4725162"/>
            <a:ext cx="228600" cy="1905"/>
          </a:xfrm>
          <a:custGeom>
            <a:avLst/>
            <a:gdLst/>
            <a:ahLst/>
            <a:cxnLst/>
            <a:rect l="l" t="t" r="r" b="b"/>
            <a:pathLst>
              <a:path w="228600" h="1904">
                <a:moveTo>
                  <a:pt x="-12953" y="762"/>
                </a:moveTo>
                <a:lnTo>
                  <a:pt x="241553" y="762"/>
                </a:lnTo>
              </a:path>
            </a:pathLst>
          </a:custGeom>
          <a:ln w="27432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039361" y="4725162"/>
            <a:ext cx="152400" cy="1905"/>
          </a:xfrm>
          <a:custGeom>
            <a:avLst/>
            <a:gdLst/>
            <a:ahLst/>
            <a:cxnLst/>
            <a:rect l="l" t="t" r="r" b="b"/>
            <a:pathLst>
              <a:path w="152400" h="1904">
                <a:moveTo>
                  <a:pt x="-12954" y="762"/>
                </a:moveTo>
                <a:lnTo>
                  <a:pt x="165354" y="762"/>
                </a:lnTo>
              </a:path>
            </a:pathLst>
          </a:custGeom>
          <a:ln w="27432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69994" y="4514469"/>
            <a:ext cx="1473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20" dirty="0">
                <a:solidFill>
                  <a:srgbClr val="292934"/>
                </a:solidFill>
                <a:latin typeface="Trebuchet MS"/>
                <a:cs typeface="Trebuchet MS"/>
              </a:rPr>
              <a:t>C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499611" y="4648962"/>
            <a:ext cx="301625" cy="1905"/>
          </a:xfrm>
          <a:custGeom>
            <a:avLst/>
            <a:gdLst/>
            <a:ahLst/>
            <a:cxnLst/>
            <a:rect l="l" t="t" r="r" b="b"/>
            <a:pathLst>
              <a:path w="301625" h="1904">
                <a:moveTo>
                  <a:pt x="0" y="0"/>
                </a:moveTo>
                <a:lnTo>
                  <a:pt x="301498" y="1524"/>
                </a:lnTo>
              </a:path>
            </a:pathLst>
          </a:custGeom>
          <a:ln w="25907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79595" y="4514469"/>
            <a:ext cx="1733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10" dirty="0">
                <a:solidFill>
                  <a:srgbClr val="292934"/>
                </a:solidFill>
                <a:latin typeface="Trebuchet MS"/>
                <a:cs typeface="Trebuchet MS"/>
              </a:rPr>
              <a:t>N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499611" y="4725162"/>
            <a:ext cx="301625" cy="1905"/>
          </a:xfrm>
          <a:custGeom>
            <a:avLst/>
            <a:gdLst/>
            <a:ahLst/>
            <a:cxnLst/>
            <a:rect l="l" t="t" r="r" b="b"/>
            <a:pathLst>
              <a:path w="301625" h="1904">
                <a:moveTo>
                  <a:pt x="0" y="0"/>
                </a:moveTo>
                <a:lnTo>
                  <a:pt x="301498" y="1524"/>
                </a:lnTo>
              </a:path>
            </a:pathLst>
          </a:custGeom>
          <a:ln w="25907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496562" y="4801362"/>
            <a:ext cx="301625" cy="1905"/>
          </a:xfrm>
          <a:custGeom>
            <a:avLst/>
            <a:gdLst/>
            <a:ahLst/>
            <a:cxnLst/>
            <a:rect l="l" t="t" r="r" b="b"/>
            <a:pathLst>
              <a:path w="301625" h="1904">
                <a:moveTo>
                  <a:pt x="0" y="0"/>
                </a:moveTo>
                <a:lnTo>
                  <a:pt x="301498" y="1524"/>
                </a:lnTo>
              </a:path>
            </a:pathLst>
          </a:custGeom>
          <a:ln w="25907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07541" y="6351219"/>
            <a:ext cx="1976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(Prasad </a:t>
            </a:r>
            <a:r>
              <a:rPr spc="-55" dirty="0">
                <a:solidFill>
                  <a:srgbClr val="292934"/>
                </a:solidFill>
                <a:latin typeface="Times New Roman"/>
                <a:cs typeface="Times New Roman"/>
              </a:rPr>
              <a:t>MNV.,</a:t>
            </a:r>
            <a:r>
              <a:rPr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2003)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224009" y="57403"/>
            <a:ext cx="20574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75" dirty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83740" y="1473453"/>
            <a:ext cx="8301990" cy="27930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99535" marR="5080">
              <a:spcBef>
                <a:spcPts val="100"/>
              </a:spcBef>
            </a:pPr>
            <a:r>
              <a:rPr b="1" spc="-5" dirty="0">
                <a:solidFill>
                  <a:srgbClr val="292934"/>
                </a:solidFill>
                <a:latin typeface="Times New Roman"/>
                <a:cs typeface="Times New Roman"/>
              </a:rPr>
              <a:t>2</a:t>
            </a:r>
            <a:r>
              <a:rPr b="1" i="1" spc="-5" dirty="0">
                <a:solidFill>
                  <a:srgbClr val="292934"/>
                </a:solidFill>
                <a:latin typeface="Times New Roman"/>
                <a:cs typeface="Times New Roman"/>
              </a:rPr>
              <a:t>,6-Dichlorobenzonitrile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is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an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herbicide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and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is 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toxic for</a:t>
            </a:r>
            <a:r>
              <a:rPr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humans.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12900">
              <a:lnSpc>
                <a:spcPts val="1980"/>
              </a:lnSpc>
            </a:pPr>
            <a:r>
              <a:rPr spc="-125" dirty="0">
                <a:solidFill>
                  <a:srgbClr val="292934"/>
                </a:solidFill>
                <a:latin typeface="Trebuchet MS"/>
                <a:cs typeface="Trebuchet MS"/>
              </a:rPr>
              <a:t>Cl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  <a:p>
            <a:pPr>
              <a:spcBef>
                <a:spcPts val="55"/>
              </a:spcBef>
            </a:pPr>
            <a:endParaRPr sz="22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88900">
              <a:tabLst>
                <a:tab pos="1993900" algn="l"/>
                <a:tab pos="2603500" algn="l"/>
                <a:tab pos="4813935" algn="l"/>
              </a:tabLst>
            </a:pPr>
            <a:r>
              <a:rPr spc="-120" dirty="0">
                <a:solidFill>
                  <a:srgbClr val="292934"/>
                </a:solidFill>
                <a:latin typeface="Trebuchet MS"/>
                <a:cs typeface="Trebuchet MS"/>
              </a:rPr>
              <a:t>Cl	C	</a:t>
            </a:r>
            <a:r>
              <a:rPr spc="10" dirty="0">
                <a:solidFill>
                  <a:srgbClr val="292934"/>
                </a:solidFill>
                <a:latin typeface="Trebuchet MS"/>
                <a:cs typeface="Trebuchet MS"/>
              </a:rPr>
              <a:t>N	</a:t>
            </a:r>
            <a:r>
              <a:rPr spc="-55" dirty="0">
                <a:solidFill>
                  <a:srgbClr val="292934"/>
                </a:solidFill>
                <a:latin typeface="Trebuchet MS"/>
                <a:cs typeface="Trebuchet MS"/>
              </a:rPr>
              <a:t>HOH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  <a:p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15"/>
              </a:spcBef>
            </a:pPr>
            <a:endParaRPr sz="21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/>
            <a:r>
              <a:rPr i="1" dirty="0">
                <a:solidFill>
                  <a:srgbClr val="292934"/>
                </a:solidFill>
                <a:latin typeface="Times New Roman"/>
                <a:cs typeface="Times New Roman"/>
              </a:rPr>
              <a:t>2,</a:t>
            </a:r>
            <a:r>
              <a:rPr i="1" spc="-5" dirty="0">
                <a:solidFill>
                  <a:srgbClr val="292934"/>
                </a:solidFill>
                <a:latin typeface="Times New Roman"/>
                <a:cs typeface="Times New Roman"/>
              </a:rPr>
              <a:t> 6-Dichlorobenzonitrile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17700">
              <a:spcBef>
                <a:spcPts val="1380"/>
              </a:spcBef>
            </a:pPr>
            <a:r>
              <a:rPr spc="-45" dirty="0">
                <a:solidFill>
                  <a:srgbClr val="292934"/>
                </a:solidFill>
                <a:latin typeface="Trebuchet MS"/>
                <a:cs typeface="Trebuchet MS"/>
              </a:rPr>
              <a:t>OH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0" y="694690"/>
            <a:ext cx="342646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95" dirty="0">
                <a:solidFill>
                  <a:srgbClr val="D2523B"/>
                </a:solidFill>
              </a:rPr>
              <a:t>Fragmentation</a:t>
            </a:r>
            <a:endParaRPr sz="4000" dirty="0"/>
          </a:p>
        </p:txBody>
      </p:sp>
      <p:sp>
        <p:nvSpPr>
          <p:cNvPr id="3" name="object 3"/>
          <p:cNvSpPr/>
          <p:nvPr/>
        </p:nvSpPr>
        <p:spPr>
          <a:xfrm>
            <a:off x="2591561" y="2362961"/>
            <a:ext cx="1143000" cy="914400"/>
          </a:xfrm>
          <a:custGeom>
            <a:avLst/>
            <a:gdLst/>
            <a:ahLst/>
            <a:cxnLst/>
            <a:rect l="l" t="t" r="r" b="b"/>
            <a:pathLst>
              <a:path w="1143000" h="914400">
                <a:moveTo>
                  <a:pt x="0" y="457200"/>
                </a:moveTo>
                <a:lnTo>
                  <a:pt x="228600" y="0"/>
                </a:lnTo>
                <a:lnTo>
                  <a:pt x="914400" y="0"/>
                </a:lnTo>
                <a:lnTo>
                  <a:pt x="1143000" y="457200"/>
                </a:lnTo>
                <a:lnTo>
                  <a:pt x="914400" y="914400"/>
                </a:lnTo>
                <a:lnTo>
                  <a:pt x="228600" y="914400"/>
                </a:lnTo>
                <a:lnTo>
                  <a:pt x="0" y="457200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4195" y="1998930"/>
            <a:ext cx="2000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25" dirty="0">
                <a:solidFill>
                  <a:srgbClr val="292934"/>
                </a:solidFill>
                <a:latin typeface="Trebuchet MS"/>
                <a:cs typeface="Trebuchet MS"/>
              </a:rPr>
              <a:t>Cl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05961" y="228676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9941" y="2609215"/>
            <a:ext cx="20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20" dirty="0">
                <a:solidFill>
                  <a:srgbClr val="292934"/>
                </a:solidFill>
                <a:latin typeface="Trebuchet MS"/>
                <a:cs typeface="Trebuchet MS"/>
              </a:rPr>
              <a:t>Cl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362961" y="2820162"/>
            <a:ext cx="228600" cy="1905"/>
          </a:xfrm>
          <a:custGeom>
            <a:avLst/>
            <a:gdLst/>
            <a:ahLst/>
            <a:cxnLst/>
            <a:rect l="l" t="t" r="r" b="b"/>
            <a:pathLst>
              <a:path w="228600" h="1905">
                <a:moveTo>
                  <a:pt x="-12953" y="825"/>
                </a:moveTo>
                <a:lnTo>
                  <a:pt x="241553" y="825"/>
                </a:lnTo>
              </a:path>
            </a:pathLst>
          </a:custGeom>
          <a:ln w="2755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34561" y="2820162"/>
            <a:ext cx="152400" cy="1905"/>
          </a:xfrm>
          <a:custGeom>
            <a:avLst/>
            <a:gdLst/>
            <a:ahLst/>
            <a:cxnLst/>
            <a:rect l="l" t="t" r="r" b="b"/>
            <a:pathLst>
              <a:path w="152400" h="1905">
                <a:moveTo>
                  <a:pt x="-12954" y="825"/>
                </a:moveTo>
                <a:lnTo>
                  <a:pt x="165354" y="825"/>
                </a:lnTo>
              </a:path>
            </a:pathLst>
          </a:custGeom>
          <a:ln w="2755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65194" y="2609215"/>
            <a:ext cx="1473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20" dirty="0">
                <a:solidFill>
                  <a:srgbClr val="292934"/>
                </a:solidFill>
                <a:latin typeface="Trebuchet MS"/>
                <a:cs typeface="Trebuchet MS"/>
              </a:rPr>
              <a:t>C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194811" y="2743962"/>
            <a:ext cx="301625" cy="1905"/>
          </a:xfrm>
          <a:custGeom>
            <a:avLst/>
            <a:gdLst/>
            <a:ahLst/>
            <a:cxnLst/>
            <a:rect l="l" t="t" r="r" b="b"/>
            <a:pathLst>
              <a:path w="301625" h="1905">
                <a:moveTo>
                  <a:pt x="0" y="0"/>
                </a:moveTo>
                <a:lnTo>
                  <a:pt x="301497" y="165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74795" y="2609215"/>
            <a:ext cx="1733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10" dirty="0">
                <a:solidFill>
                  <a:srgbClr val="292934"/>
                </a:solidFill>
                <a:latin typeface="Trebuchet MS"/>
                <a:cs typeface="Trebuchet MS"/>
              </a:rPr>
              <a:t>N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85229" y="2609215"/>
            <a:ext cx="46100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70" dirty="0">
                <a:solidFill>
                  <a:srgbClr val="292934"/>
                </a:solidFill>
                <a:latin typeface="Trebuchet MS"/>
                <a:cs typeface="Trebuchet MS"/>
              </a:rPr>
              <a:t>H</a:t>
            </a:r>
            <a:r>
              <a:rPr spc="-45" dirty="0">
                <a:solidFill>
                  <a:srgbClr val="292934"/>
                </a:solidFill>
                <a:latin typeface="Trebuchet MS"/>
                <a:cs typeface="Trebuchet MS"/>
              </a:rPr>
              <a:t>OH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634101" y="2586101"/>
            <a:ext cx="392430" cy="392430"/>
          </a:xfrm>
          <a:custGeom>
            <a:avLst/>
            <a:gdLst/>
            <a:ahLst/>
            <a:cxnLst/>
            <a:rect l="l" t="t" r="r" b="b"/>
            <a:pathLst>
              <a:path w="392429" h="392430">
                <a:moveTo>
                  <a:pt x="0" y="133223"/>
                </a:moveTo>
                <a:lnTo>
                  <a:pt x="133223" y="133223"/>
                </a:lnTo>
                <a:lnTo>
                  <a:pt x="133223" y="0"/>
                </a:lnTo>
                <a:lnTo>
                  <a:pt x="258699" y="0"/>
                </a:lnTo>
                <a:lnTo>
                  <a:pt x="258699" y="133223"/>
                </a:lnTo>
                <a:lnTo>
                  <a:pt x="391922" y="133223"/>
                </a:lnTo>
                <a:lnTo>
                  <a:pt x="391922" y="258699"/>
                </a:lnTo>
                <a:lnTo>
                  <a:pt x="258699" y="258699"/>
                </a:lnTo>
                <a:lnTo>
                  <a:pt x="258699" y="391922"/>
                </a:lnTo>
                <a:lnTo>
                  <a:pt x="133223" y="391922"/>
                </a:lnTo>
                <a:lnTo>
                  <a:pt x="133223" y="258699"/>
                </a:lnTo>
                <a:lnTo>
                  <a:pt x="0" y="258699"/>
                </a:lnTo>
                <a:lnTo>
                  <a:pt x="0" y="133223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620762" y="3705986"/>
            <a:ext cx="1067435" cy="1069340"/>
          </a:xfrm>
          <a:custGeom>
            <a:avLst/>
            <a:gdLst/>
            <a:ahLst/>
            <a:cxnLst/>
            <a:rect l="l" t="t" r="r" b="b"/>
            <a:pathLst>
              <a:path w="1067434" h="1069339">
                <a:moveTo>
                  <a:pt x="266700" y="535686"/>
                </a:moveTo>
                <a:lnTo>
                  <a:pt x="0" y="828675"/>
                </a:lnTo>
                <a:lnTo>
                  <a:pt x="266700" y="1069086"/>
                </a:lnTo>
                <a:lnTo>
                  <a:pt x="266700" y="935736"/>
                </a:lnTo>
                <a:lnTo>
                  <a:pt x="319450" y="924032"/>
                </a:lnTo>
                <a:lnTo>
                  <a:pt x="370861" y="910402"/>
                </a:lnTo>
                <a:lnTo>
                  <a:pt x="420879" y="894907"/>
                </a:lnTo>
                <a:lnTo>
                  <a:pt x="469451" y="877609"/>
                </a:lnTo>
                <a:lnTo>
                  <a:pt x="516526" y="858572"/>
                </a:lnTo>
                <a:lnTo>
                  <a:pt x="562050" y="837858"/>
                </a:lnTo>
                <a:lnTo>
                  <a:pt x="605971" y="815529"/>
                </a:lnTo>
                <a:lnTo>
                  <a:pt x="648237" y="791648"/>
                </a:lnTo>
                <a:lnTo>
                  <a:pt x="688795" y="766277"/>
                </a:lnTo>
                <a:lnTo>
                  <a:pt x="727592" y="739478"/>
                </a:lnTo>
                <a:lnTo>
                  <a:pt x="764576" y="711315"/>
                </a:lnTo>
                <a:lnTo>
                  <a:pt x="799695" y="681849"/>
                </a:lnTo>
                <a:lnTo>
                  <a:pt x="813550" y="669036"/>
                </a:lnTo>
                <a:lnTo>
                  <a:pt x="266700" y="669036"/>
                </a:lnTo>
                <a:lnTo>
                  <a:pt x="266700" y="535686"/>
                </a:lnTo>
                <a:close/>
              </a:path>
              <a:path w="1067434" h="1069339">
                <a:moveTo>
                  <a:pt x="1052957" y="0"/>
                </a:moveTo>
                <a:lnTo>
                  <a:pt x="1042710" y="41947"/>
                </a:lnTo>
                <a:lnTo>
                  <a:pt x="1029809" y="83134"/>
                </a:lnTo>
                <a:lnTo>
                  <a:pt x="1014320" y="123502"/>
                </a:lnTo>
                <a:lnTo>
                  <a:pt x="996313" y="162994"/>
                </a:lnTo>
                <a:lnTo>
                  <a:pt x="975856" y="201551"/>
                </a:lnTo>
                <a:lnTo>
                  <a:pt x="953018" y="239114"/>
                </a:lnTo>
                <a:lnTo>
                  <a:pt x="927866" y="275625"/>
                </a:lnTo>
                <a:lnTo>
                  <a:pt x="900469" y="311026"/>
                </a:lnTo>
                <a:lnTo>
                  <a:pt x="870896" y="345257"/>
                </a:lnTo>
                <a:lnTo>
                  <a:pt x="839215" y="378261"/>
                </a:lnTo>
                <a:lnTo>
                  <a:pt x="805495" y="409980"/>
                </a:lnTo>
                <a:lnTo>
                  <a:pt x="769804" y="440354"/>
                </a:lnTo>
                <a:lnTo>
                  <a:pt x="732211" y="469325"/>
                </a:lnTo>
                <a:lnTo>
                  <a:pt x="692783" y="496835"/>
                </a:lnTo>
                <a:lnTo>
                  <a:pt x="651590" y="522826"/>
                </a:lnTo>
                <a:lnTo>
                  <a:pt x="608700" y="547239"/>
                </a:lnTo>
                <a:lnTo>
                  <a:pt x="564181" y="570015"/>
                </a:lnTo>
                <a:lnTo>
                  <a:pt x="518102" y="591096"/>
                </a:lnTo>
                <a:lnTo>
                  <a:pt x="470531" y="610424"/>
                </a:lnTo>
                <a:lnTo>
                  <a:pt x="421537" y="627941"/>
                </a:lnTo>
                <a:lnTo>
                  <a:pt x="371188" y="643587"/>
                </a:lnTo>
                <a:lnTo>
                  <a:pt x="319553" y="657305"/>
                </a:lnTo>
                <a:lnTo>
                  <a:pt x="266700" y="669036"/>
                </a:lnTo>
                <a:lnTo>
                  <a:pt x="813550" y="669036"/>
                </a:lnTo>
                <a:lnTo>
                  <a:pt x="864126" y="619261"/>
                </a:lnTo>
                <a:lnTo>
                  <a:pt x="893333" y="586263"/>
                </a:lnTo>
                <a:lnTo>
                  <a:pt x="920465" y="552213"/>
                </a:lnTo>
                <a:lnTo>
                  <a:pt x="945468" y="517173"/>
                </a:lnTo>
                <a:lnTo>
                  <a:pt x="968291" y="481206"/>
                </a:lnTo>
                <a:lnTo>
                  <a:pt x="988881" y="444373"/>
                </a:lnTo>
                <a:lnTo>
                  <a:pt x="1007185" y="406738"/>
                </a:lnTo>
                <a:lnTo>
                  <a:pt x="1023150" y="368363"/>
                </a:lnTo>
                <a:lnTo>
                  <a:pt x="1036725" y="329311"/>
                </a:lnTo>
                <a:lnTo>
                  <a:pt x="1047857" y="289643"/>
                </a:lnTo>
                <a:lnTo>
                  <a:pt x="1056493" y="249423"/>
                </a:lnTo>
                <a:lnTo>
                  <a:pt x="1062581" y="208713"/>
                </a:lnTo>
                <a:lnTo>
                  <a:pt x="1066068" y="167576"/>
                </a:lnTo>
                <a:lnTo>
                  <a:pt x="1066901" y="126073"/>
                </a:lnTo>
                <a:lnTo>
                  <a:pt x="1065029" y="84268"/>
                </a:lnTo>
                <a:lnTo>
                  <a:pt x="1060398" y="42223"/>
                </a:lnTo>
                <a:lnTo>
                  <a:pt x="1052957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620761" y="2743962"/>
            <a:ext cx="1066800" cy="1095375"/>
          </a:xfrm>
          <a:custGeom>
            <a:avLst/>
            <a:gdLst/>
            <a:ahLst/>
            <a:cxnLst/>
            <a:rect l="l" t="t" r="r" b="b"/>
            <a:pathLst>
              <a:path w="1066800" h="1095375">
                <a:moveTo>
                  <a:pt x="0" y="0"/>
                </a:moveTo>
                <a:lnTo>
                  <a:pt x="0" y="266700"/>
                </a:lnTo>
                <a:lnTo>
                  <a:pt x="53241" y="267714"/>
                </a:lnTo>
                <a:lnTo>
                  <a:pt x="105808" y="270724"/>
                </a:lnTo>
                <a:lnTo>
                  <a:pt x="157638" y="275683"/>
                </a:lnTo>
                <a:lnTo>
                  <a:pt x="208670" y="282544"/>
                </a:lnTo>
                <a:lnTo>
                  <a:pt x="258843" y="291260"/>
                </a:lnTo>
                <a:lnTo>
                  <a:pt x="308097" y="301781"/>
                </a:lnTo>
                <a:lnTo>
                  <a:pt x="356369" y="314062"/>
                </a:lnTo>
                <a:lnTo>
                  <a:pt x="403598" y="328055"/>
                </a:lnTo>
                <a:lnTo>
                  <a:pt x="449725" y="343712"/>
                </a:lnTo>
                <a:lnTo>
                  <a:pt x="494687" y="360985"/>
                </a:lnTo>
                <a:lnTo>
                  <a:pt x="538423" y="379828"/>
                </a:lnTo>
                <a:lnTo>
                  <a:pt x="580873" y="400193"/>
                </a:lnTo>
                <a:lnTo>
                  <a:pt x="621974" y="422033"/>
                </a:lnTo>
                <a:lnTo>
                  <a:pt x="661666" y="445299"/>
                </a:lnTo>
                <a:lnTo>
                  <a:pt x="699889" y="469945"/>
                </a:lnTo>
                <a:lnTo>
                  <a:pt x="736580" y="495923"/>
                </a:lnTo>
                <a:lnTo>
                  <a:pt x="771678" y="523185"/>
                </a:lnTo>
                <a:lnTo>
                  <a:pt x="805123" y="551685"/>
                </a:lnTo>
                <a:lnTo>
                  <a:pt x="836853" y="581375"/>
                </a:lnTo>
                <a:lnTo>
                  <a:pt x="866808" y="612207"/>
                </a:lnTo>
                <a:lnTo>
                  <a:pt x="894925" y="644133"/>
                </a:lnTo>
                <a:lnTo>
                  <a:pt x="921145" y="677107"/>
                </a:lnTo>
                <a:lnTo>
                  <a:pt x="945405" y="711081"/>
                </a:lnTo>
                <a:lnTo>
                  <a:pt x="967644" y="746007"/>
                </a:lnTo>
                <a:lnTo>
                  <a:pt x="987803" y="781839"/>
                </a:lnTo>
                <a:lnTo>
                  <a:pt x="1005818" y="818527"/>
                </a:lnTo>
                <a:lnTo>
                  <a:pt x="1021630" y="856026"/>
                </a:lnTo>
                <a:lnTo>
                  <a:pt x="1035177" y="894288"/>
                </a:lnTo>
                <a:lnTo>
                  <a:pt x="1046398" y="933265"/>
                </a:lnTo>
                <a:lnTo>
                  <a:pt x="1055232" y="972909"/>
                </a:lnTo>
                <a:lnTo>
                  <a:pt x="1061618" y="1013174"/>
                </a:lnTo>
                <a:lnTo>
                  <a:pt x="1065494" y="1054012"/>
                </a:lnTo>
                <a:lnTo>
                  <a:pt x="1066799" y="1095375"/>
                </a:lnTo>
                <a:lnTo>
                  <a:pt x="1066799" y="828675"/>
                </a:lnTo>
                <a:lnTo>
                  <a:pt x="1065494" y="787312"/>
                </a:lnTo>
                <a:lnTo>
                  <a:pt x="1061618" y="746474"/>
                </a:lnTo>
                <a:lnTo>
                  <a:pt x="1055232" y="706209"/>
                </a:lnTo>
                <a:lnTo>
                  <a:pt x="1046398" y="666565"/>
                </a:lnTo>
                <a:lnTo>
                  <a:pt x="1035177" y="627588"/>
                </a:lnTo>
                <a:lnTo>
                  <a:pt x="1021630" y="589326"/>
                </a:lnTo>
                <a:lnTo>
                  <a:pt x="1005749" y="551685"/>
                </a:lnTo>
                <a:lnTo>
                  <a:pt x="987803" y="515139"/>
                </a:lnTo>
                <a:lnTo>
                  <a:pt x="967644" y="479307"/>
                </a:lnTo>
                <a:lnTo>
                  <a:pt x="945405" y="444381"/>
                </a:lnTo>
                <a:lnTo>
                  <a:pt x="921145" y="410407"/>
                </a:lnTo>
                <a:lnTo>
                  <a:pt x="894925" y="377433"/>
                </a:lnTo>
                <a:lnTo>
                  <a:pt x="866808" y="345507"/>
                </a:lnTo>
                <a:lnTo>
                  <a:pt x="836853" y="314675"/>
                </a:lnTo>
                <a:lnTo>
                  <a:pt x="805123" y="284985"/>
                </a:lnTo>
                <a:lnTo>
                  <a:pt x="771678" y="256485"/>
                </a:lnTo>
                <a:lnTo>
                  <a:pt x="736580" y="229223"/>
                </a:lnTo>
                <a:lnTo>
                  <a:pt x="699889" y="203245"/>
                </a:lnTo>
                <a:lnTo>
                  <a:pt x="661666" y="178599"/>
                </a:lnTo>
                <a:lnTo>
                  <a:pt x="621974" y="155333"/>
                </a:lnTo>
                <a:lnTo>
                  <a:pt x="580873" y="133493"/>
                </a:lnTo>
                <a:lnTo>
                  <a:pt x="538423" y="113128"/>
                </a:lnTo>
                <a:lnTo>
                  <a:pt x="494687" y="94285"/>
                </a:lnTo>
                <a:lnTo>
                  <a:pt x="449725" y="77012"/>
                </a:lnTo>
                <a:lnTo>
                  <a:pt x="403598" y="61355"/>
                </a:lnTo>
                <a:lnTo>
                  <a:pt x="356369" y="47362"/>
                </a:lnTo>
                <a:lnTo>
                  <a:pt x="308097" y="35081"/>
                </a:lnTo>
                <a:lnTo>
                  <a:pt x="258843" y="24560"/>
                </a:lnTo>
                <a:lnTo>
                  <a:pt x="208670" y="15844"/>
                </a:lnTo>
                <a:lnTo>
                  <a:pt x="157638" y="8983"/>
                </a:lnTo>
                <a:lnTo>
                  <a:pt x="105808" y="4024"/>
                </a:lnTo>
                <a:lnTo>
                  <a:pt x="53241" y="1014"/>
                </a:lnTo>
                <a:lnTo>
                  <a:pt x="0" y="0"/>
                </a:lnTo>
                <a:close/>
              </a:path>
            </a:pathLst>
          </a:custGeom>
          <a:solidFill>
            <a:srgbClr val="76827A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620761" y="2743961"/>
            <a:ext cx="1066800" cy="2031364"/>
          </a:xfrm>
          <a:custGeom>
            <a:avLst/>
            <a:gdLst/>
            <a:ahLst/>
            <a:cxnLst/>
            <a:rect l="l" t="t" r="r" b="b"/>
            <a:pathLst>
              <a:path w="1066800" h="2031364">
                <a:moveTo>
                  <a:pt x="1066799" y="1095375"/>
                </a:moveTo>
                <a:lnTo>
                  <a:pt x="1065494" y="1054012"/>
                </a:lnTo>
                <a:lnTo>
                  <a:pt x="1061618" y="1013174"/>
                </a:lnTo>
                <a:lnTo>
                  <a:pt x="1055232" y="972909"/>
                </a:lnTo>
                <a:lnTo>
                  <a:pt x="1046398" y="933265"/>
                </a:lnTo>
                <a:lnTo>
                  <a:pt x="1035177" y="894288"/>
                </a:lnTo>
                <a:lnTo>
                  <a:pt x="1021630" y="856026"/>
                </a:lnTo>
                <a:lnTo>
                  <a:pt x="1005818" y="818527"/>
                </a:lnTo>
                <a:lnTo>
                  <a:pt x="987803" y="781839"/>
                </a:lnTo>
                <a:lnTo>
                  <a:pt x="967644" y="746007"/>
                </a:lnTo>
                <a:lnTo>
                  <a:pt x="945405" y="711081"/>
                </a:lnTo>
                <a:lnTo>
                  <a:pt x="921145" y="677107"/>
                </a:lnTo>
                <a:lnTo>
                  <a:pt x="894925" y="644133"/>
                </a:lnTo>
                <a:lnTo>
                  <a:pt x="866808" y="612207"/>
                </a:lnTo>
                <a:lnTo>
                  <a:pt x="836853" y="581375"/>
                </a:lnTo>
                <a:lnTo>
                  <a:pt x="805123" y="551685"/>
                </a:lnTo>
                <a:lnTo>
                  <a:pt x="771678" y="523185"/>
                </a:lnTo>
                <a:lnTo>
                  <a:pt x="736580" y="495923"/>
                </a:lnTo>
                <a:lnTo>
                  <a:pt x="699889" y="469945"/>
                </a:lnTo>
                <a:lnTo>
                  <a:pt x="661666" y="445299"/>
                </a:lnTo>
                <a:lnTo>
                  <a:pt x="621974" y="422033"/>
                </a:lnTo>
                <a:lnTo>
                  <a:pt x="580873" y="400193"/>
                </a:lnTo>
                <a:lnTo>
                  <a:pt x="538423" y="379828"/>
                </a:lnTo>
                <a:lnTo>
                  <a:pt x="494687" y="360985"/>
                </a:lnTo>
                <a:lnTo>
                  <a:pt x="449725" y="343712"/>
                </a:lnTo>
                <a:lnTo>
                  <a:pt x="403598" y="328055"/>
                </a:lnTo>
                <a:lnTo>
                  <a:pt x="356369" y="314062"/>
                </a:lnTo>
                <a:lnTo>
                  <a:pt x="308097" y="301781"/>
                </a:lnTo>
                <a:lnTo>
                  <a:pt x="258843" y="291260"/>
                </a:lnTo>
                <a:lnTo>
                  <a:pt x="208670" y="282544"/>
                </a:lnTo>
                <a:lnTo>
                  <a:pt x="157638" y="275683"/>
                </a:lnTo>
                <a:lnTo>
                  <a:pt x="105808" y="270724"/>
                </a:lnTo>
                <a:lnTo>
                  <a:pt x="53241" y="267714"/>
                </a:lnTo>
                <a:lnTo>
                  <a:pt x="0" y="266700"/>
                </a:lnTo>
                <a:lnTo>
                  <a:pt x="0" y="0"/>
                </a:lnTo>
                <a:lnTo>
                  <a:pt x="53241" y="1014"/>
                </a:lnTo>
                <a:lnTo>
                  <a:pt x="105808" y="4024"/>
                </a:lnTo>
                <a:lnTo>
                  <a:pt x="157638" y="8983"/>
                </a:lnTo>
                <a:lnTo>
                  <a:pt x="208670" y="15844"/>
                </a:lnTo>
                <a:lnTo>
                  <a:pt x="258843" y="24560"/>
                </a:lnTo>
                <a:lnTo>
                  <a:pt x="308097" y="35081"/>
                </a:lnTo>
                <a:lnTo>
                  <a:pt x="356369" y="47362"/>
                </a:lnTo>
                <a:lnTo>
                  <a:pt x="403598" y="61355"/>
                </a:lnTo>
                <a:lnTo>
                  <a:pt x="449725" y="77012"/>
                </a:lnTo>
                <a:lnTo>
                  <a:pt x="494687" y="94285"/>
                </a:lnTo>
                <a:lnTo>
                  <a:pt x="538423" y="113128"/>
                </a:lnTo>
                <a:lnTo>
                  <a:pt x="580873" y="133493"/>
                </a:lnTo>
                <a:lnTo>
                  <a:pt x="621974" y="155333"/>
                </a:lnTo>
                <a:lnTo>
                  <a:pt x="661666" y="178599"/>
                </a:lnTo>
                <a:lnTo>
                  <a:pt x="699889" y="203245"/>
                </a:lnTo>
                <a:lnTo>
                  <a:pt x="736580" y="229223"/>
                </a:lnTo>
                <a:lnTo>
                  <a:pt x="771678" y="256485"/>
                </a:lnTo>
                <a:lnTo>
                  <a:pt x="805123" y="284985"/>
                </a:lnTo>
                <a:lnTo>
                  <a:pt x="836853" y="314675"/>
                </a:lnTo>
                <a:lnTo>
                  <a:pt x="866808" y="345507"/>
                </a:lnTo>
                <a:lnTo>
                  <a:pt x="894925" y="377433"/>
                </a:lnTo>
                <a:lnTo>
                  <a:pt x="921145" y="410407"/>
                </a:lnTo>
                <a:lnTo>
                  <a:pt x="945405" y="444381"/>
                </a:lnTo>
                <a:lnTo>
                  <a:pt x="967644" y="479307"/>
                </a:lnTo>
                <a:lnTo>
                  <a:pt x="987803" y="515139"/>
                </a:lnTo>
                <a:lnTo>
                  <a:pt x="1005818" y="551827"/>
                </a:lnTo>
                <a:lnTo>
                  <a:pt x="1021630" y="589326"/>
                </a:lnTo>
                <a:lnTo>
                  <a:pt x="1035177" y="627588"/>
                </a:lnTo>
                <a:lnTo>
                  <a:pt x="1046398" y="666565"/>
                </a:lnTo>
                <a:lnTo>
                  <a:pt x="1055232" y="706209"/>
                </a:lnTo>
                <a:lnTo>
                  <a:pt x="1061618" y="746474"/>
                </a:lnTo>
                <a:lnTo>
                  <a:pt x="1065494" y="787312"/>
                </a:lnTo>
                <a:lnTo>
                  <a:pt x="1066799" y="828675"/>
                </a:lnTo>
                <a:lnTo>
                  <a:pt x="1066799" y="1095375"/>
                </a:lnTo>
                <a:lnTo>
                  <a:pt x="1065350" y="1138747"/>
                </a:lnTo>
                <a:lnTo>
                  <a:pt x="1061043" y="1181632"/>
                </a:lnTo>
                <a:lnTo>
                  <a:pt x="1053944" y="1223964"/>
                </a:lnTo>
                <a:lnTo>
                  <a:pt x="1044116" y="1265681"/>
                </a:lnTo>
                <a:lnTo>
                  <a:pt x="1031622" y="1306717"/>
                </a:lnTo>
                <a:lnTo>
                  <a:pt x="1016527" y="1347008"/>
                </a:lnTo>
                <a:lnTo>
                  <a:pt x="998895" y="1386491"/>
                </a:lnTo>
                <a:lnTo>
                  <a:pt x="978789" y="1425102"/>
                </a:lnTo>
                <a:lnTo>
                  <a:pt x="956273" y="1462775"/>
                </a:lnTo>
                <a:lnTo>
                  <a:pt x="931412" y="1499448"/>
                </a:lnTo>
                <a:lnTo>
                  <a:pt x="904268" y="1535055"/>
                </a:lnTo>
                <a:lnTo>
                  <a:pt x="874907" y="1569534"/>
                </a:lnTo>
                <a:lnTo>
                  <a:pt x="843391" y="1602819"/>
                </a:lnTo>
                <a:lnTo>
                  <a:pt x="809784" y="1634847"/>
                </a:lnTo>
                <a:lnTo>
                  <a:pt x="774151" y="1665553"/>
                </a:lnTo>
                <a:lnTo>
                  <a:pt x="736556" y="1694873"/>
                </a:lnTo>
                <a:lnTo>
                  <a:pt x="697061" y="1722744"/>
                </a:lnTo>
                <a:lnTo>
                  <a:pt x="655732" y="1749101"/>
                </a:lnTo>
                <a:lnTo>
                  <a:pt x="612631" y="1773880"/>
                </a:lnTo>
                <a:lnTo>
                  <a:pt x="567823" y="1797016"/>
                </a:lnTo>
                <a:lnTo>
                  <a:pt x="521372" y="1818447"/>
                </a:lnTo>
                <a:lnTo>
                  <a:pt x="473341" y="1838107"/>
                </a:lnTo>
                <a:lnTo>
                  <a:pt x="423794" y="1855932"/>
                </a:lnTo>
                <a:lnTo>
                  <a:pt x="372796" y="1871859"/>
                </a:lnTo>
                <a:lnTo>
                  <a:pt x="320410" y="1885823"/>
                </a:lnTo>
                <a:lnTo>
                  <a:pt x="266700" y="1897761"/>
                </a:lnTo>
                <a:lnTo>
                  <a:pt x="266700" y="2031111"/>
                </a:lnTo>
                <a:lnTo>
                  <a:pt x="0" y="1790700"/>
                </a:lnTo>
                <a:lnTo>
                  <a:pt x="266700" y="1497711"/>
                </a:lnTo>
                <a:lnTo>
                  <a:pt x="266700" y="1631061"/>
                </a:lnTo>
                <a:lnTo>
                  <a:pt x="319553" y="1619330"/>
                </a:lnTo>
                <a:lnTo>
                  <a:pt x="371188" y="1605612"/>
                </a:lnTo>
                <a:lnTo>
                  <a:pt x="421537" y="1589966"/>
                </a:lnTo>
                <a:lnTo>
                  <a:pt x="470531" y="1572449"/>
                </a:lnTo>
                <a:lnTo>
                  <a:pt x="518102" y="1553121"/>
                </a:lnTo>
                <a:lnTo>
                  <a:pt x="564181" y="1532040"/>
                </a:lnTo>
                <a:lnTo>
                  <a:pt x="608700" y="1509264"/>
                </a:lnTo>
                <a:lnTo>
                  <a:pt x="651590" y="1484851"/>
                </a:lnTo>
                <a:lnTo>
                  <a:pt x="692783" y="1458860"/>
                </a:lnTo>
                <a:lnTo>
                  <a:pt x="732211" y="1431350"/>
                </a:lnTo>
                <a:lnTo>
                  <a:pt x="769804" y="1402379"/>
                </a:lnTo>
                <a:lnTo>
                  <a:pt x="805495" y="1372005"/>
                </a:lnTo>
                <a:lnTo>
                  <a:pt x="839215" y="1340286"/>
                </a:lnTo>
                <a:lnTo>
                  <a:pt x="870896" y="1307282"/>
                </a:lnTo>
                <a:lnTo>
                  <a:pt x="900469" y="1273051"/>
                </a:lnTo>
                <a:lnTo>
                  <a:pt x="927866" y="1237650"/>
                </a:lnTo>
                <a:lnTo>
                  <a:pt x="953018" y="1201139"/>
                </a:lnTo>
                <a:lnTo>
                  <a:pt x="975856" y="1163576"/>
                </a:lnTo>
                <a:lnTo>
                  <a:pt x="996313" y="1125019"/>
                </a:lnTo>
                <a:lnTo>
                  <a:pt x="1014320" y="1085527"/>
                </a:lnTo>
                <a:lnTo>
                  <a:pt x="1029809" y="1045159"/>
                </a:lnTo>
                <a:lnTo>
                  <a:pt x="1042710" y="1003972"/>
                </a:lnTo>
                <a:lnTo>
                  <a:pt x="1052957" y="962025"/>
                </a:lnTo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242429" y="4438269"/>
            <a:ext cx="20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20" dirty="0">
                <a:solidFill>
                  <a:srgbClr val="292934"/>
                </a:solidFill>
                <a:latin typeface="Trebuchet MS"/>
                <a:cs typeface="Trebuchet MS"/>
              </a:rPr>
              <a:t>Cl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786501" y="4414901"/>
            <a:ext cx="392430" cy="392430"/>
          </a:xfrm>
          <a:custGeom>
            <a:avLst/>
            <a:gdLst/>
            <a:ahLst/>
            <a:cxnLst/>
            <a:rect l="l" t="t" r="r" b="b"/>
            <a:pathLst>
              <a:path w="392429" h="392429">
                <a:moveTo>
                  <a:pt x="0" y="133223"/>
                </a:moveTo>
                <a:lnTo>
                  <a:pt x="133223" y="133223"/>
                </a:lnTo>
                <a:lnTo>
                  <a:pt x="133223" y="0"/>
                </a:lnTo>
                <a:lnTo>
                  <a:pt x="258699" y="0"/>
                </a:lnTo>
                <a:lnTo>
                  <a:pt x="258699" y="133223"/>
                </a:lnTo>
                <a:lnTo>
                  <a:pt x="391922" y="133223"/>
                </a:lnTo>
                <a:lnTo>
                  <a:pt x="391922" y="258699"/>
                </a:lnTo>
                <a:lnTo>
                  <a:pt x="258699" y="258699"/>
                </a:lnTo>
                <a:lnTo>
                  <a:pt x="258699" y="391922"/>
                </a:lnTo>
                <a:lnTo>
                  <a:pt x="133223" y="391922"/>
                </a:lnTo>
                <a:lnTo>
                  <a:pt x="133223" y="258699"/>
                </a:lnTo>
                <a:lnTo>
                  <a:pt x="0" y="258699"/>
                </a:lnTo>
                <a:lnTo>
                  <a:pt x="0" y="133223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191762" y="2820162"/>
            <a:ext cx="301625" cy="1905"/>
          </a:xfrm>
          <a:custGeom>
            <a:avLst/>
            <a:gdLst/>
            <a:ahLst/>
            <a:cxnLst/>
            <a:rect l="l" t="t" r="r" b="b"/>
            <a:pathLst>
              <a:path w="301625" h="1905">
                <a:moveTo>
                  <a:pt x="0" y="0"/>
                </a:moveTo>
                <a:lnTo>
                  <a:pt x="301498" y="165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191762" y="2896362"/>
            <a:ext cx="301625" cy="1905"/>
          </a:xfrm>
          <a:custGeom>
            <a:avLst/>
            <a:gdLst/>
            <a:ahLst/>
            <a:cxnLst/>
            <a:rect l="l" t="t" r="r" b="b"/>
            <a:pathLst>
              <a:path w="301625" h="1905">
                <a:moveTo>
                  <a:pt x="0" y="0"/>
                </a:moveTo>
                <a:lnTo>
                  <a:pt x="301498" y="165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896361" y="4267961"/>
            <a:ext cx="1143000" cy="914400"/>
          </a:xfrm>
          <a:custGeom>
            <a:avLst/>
            <a:gdLst/>
            <a:ahLst/>
            <a:cxnLst/>
            <a:rect l="l" t="t" r="r" b="b"/>
            <a:pathLst>
              <a:path w="1143000" h="914400">
                <a:moveTo>
                  <a:pt x="0" y="457200"/>
                </a:moveTo>
                <a:lnTo>
                  <a:pt x="228600" y="0"/>
                </a:lnTo>
                <a:lnTo>
                  <a:pt x="914400" y="0"/>
                </a:lnTo>
                <a:lnTo>
                  <a:pt x="1143000" y="457200"/>
                </a:lnTo>
                <a:lnTo>
                  <a:pt x="914400" y="914400"/>
                </a:lnTo>
                <a:lnTo>
                  <a:pt x="228600" y="914400"/>
                </a:lnTo>
                <a:lnTo>
                  <a:pt x="0" y="457200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810761" y="419176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64740" y="4514469"/>
            <a:ext cx="3194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45" dirty="0">
                <a:solidFill>
                  <a:srgbClr val="292934"/>
                </a:solidFill>
                <a:latin typeface="Trebuchet MS"/>
                <a:cs typeface="Trebuchet MS"/>
              </a:rPr>
              <a:t>OH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667761" y="4725162"/>
            <a:ext cx="228600" cy="1905"/>
          </a:xfrm>
          <a:custGeom>
            <a:avLst/>
            <a:gdLst/>
            <a:ahLst/>
            <a:cxnLst/>
            <a:rect l="l" t="t" r="r" b="b"/>
            <a:pathLst>
              <a:path w="228600" h="1904">
                <a:moveTo>
                  <a:pt x="-12953" y="762"/>
                </a:moveTo>
                <a:lnTo>
                  <a:pt x="241553" y="762"/>
                </a:lnTo>
              </a:path>
            </a:pathLst>
          </a:custGeom>
          <a:ln w="27432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039361" y="4725162"/>
            <a:ext cx="152400" cy="1905"/>
          </a:xfrm>
          <a:custGeom>
            <a:avLst/>
            <a:gdLst/>
            <a:ahLst/>
            <a:cxnLst/>
            <a:rect l="l" t="t" r="r" b="b"/>
            <a:pathLst>
              <a:path w="152400" h="1904">
                <a:moveTo>
                  <a:pt x="-12954" y="762"/>
                </a:moveTo>
                <a:lnTo>
                  <a:pt x="165354" y="762"/>
                </a:lnTo>
              </a:path>
            </a:pathLst>
          </a:custGeom>
          <a:ln w="27432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69994" y="4514469"/>
            <a:ext cx="3187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45" dirty="0">
                <a:solidFill>
                  <a:srgbClr val="292934"/>
                </a:solidFill>
                <a:latin typeface="Trebuchet MS"/>
                <a:cs typeface="Trebuchet MS"/>
              </a:rPr>
              <a:t>OH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83741" y="3454731"/>
            <a:ext cx="2357755" cy="749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i="1" dirty="0">
                <a:solidFill>
                  <a:srgbClr val="292934"/>
                </a:solidFill>
                <a:latin typeface="Times New Roman"/>
                <a:cs typeface="Times New Roman"/>
              </a:rPr>
              <a:t>2,</a:t>
            </a:r>
            <a:r>
              <a:rPr i="1" spc="-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i="1" spc="-5" dirty="0">
                <a:solidFill>
                  <a:srgbClr val="292934"/>
                </a:solidFill>
                <a:latin typeface="Times New Roman"/>
                <a:cs typeface="Times New Roman"/>
              </a:rPr>
              <a:t>6-Dichlorobenzonitrile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139065" algn="r">
              <a:spcBef>
                <a:spcPts val="1385"/>
              </a:spcBef>
            </a:pPr>
            <a:r>
              <a:rPr spc="-45" dirty="0">
                <a:solidFill>
                  <a:srgbClr val="292934"/>
                </a:solidFill>
                <a:latin typeface="Trebuchet MS"/>
                <a:cs typeface="Trebuchet MS"/>
              </a:rPr>
              <a:t>OH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050794" y="5741619"/>
            <a:ext cx="8242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0" dirty="0">
                <a:solidFill>
                  <a:srgbClr val="292934"/>
                </a:solidFill>
                <a:latin typeface="Times New Roman"/>
                <a:cs typeface="Times New Roman"/>
              </a:rPr>
              <a:t>NH</a:t>
            </a:r>
            <a:r>
              <a:rPr baseline="-20833" dirty="0">
                <a:solidFill>
                  <a:srgbClr val="292934"/>
                </a:solidFill>
                <a:latin typeface="Times New Roman"/>
                <a:cs typeface="Times New Roman"/>
              </a:rPr>
              <a:t>2</a:t>
            </a:r>
            <a:r>
              <a:rPr spc="-10" dirty="0">
                <a:solidFill>
                  <a:srgbClr val="292934"/>
                </a:solidFill>
                <a:latin typeface="Times New Roman"/>
                <a:cs typeface="Times New Roman"/>
              </a:rPr>
              <a:t>CH</a:t>
            </a:r>
            <a:r>
              <a:rPr baseline="-20833" dirty="0">
                <a:solidFill>
                  <a:srgbClr val="292934"/>
                </a:solidFill>
                <a:latin typeface="Times New Roman"/>
                <a:cs typeface="Times New Roman"/>
              </a:rPr>
              <a:t>2</a:t>
            </a:r>
            <a:endParaRPr baseline="-20833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709028" y="5790538"/>
            <a:ext cx="3653154" cy="784225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12700">
              <a:spcBef>
                <a:spcPts val="844"/>
              </a:spcBef>
            </a:pPr>
            <a:r>
              <a:rPr sz="2000" spc="-135" dirty="0">
                <a:solidFill>
                  <a:srgbClr val="292934"/>
                </a:solidFill>
                <a:latin typeface="Trebuchet MS"/>
                <a:cs typeface="Trebuchet MS"/>
              </a:rPr>
              <a:t>Cl </a:t>
            </a:r>
            <a:r>
              <a:rPr sz="2000" spc="-75" dirty="0">
                <a:solidFill>
                  <a:srgbClr val="292934"/>
                </a:solidFill>
                <a:latin typeface="Trebuchet MS"/>
                <a:cs typeface="Trebuchet MS"/>
              </a:rPr>
              <a:t>is </a:t>
            </a:r>
            <a:r>
              <a:rPr sz="2000" spc="-100" dirty="0">
                <a:solidFill>
                  <a:srgbClr val="292934"/>
                </a:solidFill>
                <a:latin typeface="Trebuchet MS"/>
                <a:cs typeface="Trebuchet MS"/>
              </a:rPr>
              <a:t>replaced </a:t>
            </a:r>
            <a:r>
              <a:rPr sz="2000" spc="-85" dirty="0">
                <a:solidFill>
                  <a:srgbClr val="292934"/>
                </a:solidFill>
                <a:latin typeface="Trebuchet MS"/>
                <a:cs typeface="Trebuchet MS"/>
              </a:rPr>
              <a:t>with</a:t>
            </a:r>
            <a:r>
              <a:rPr sz="2000" spc="-300" dirty="0">
                <a:solidFill>
                  <a:srgbClr val="292934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292934"/>
                </a:solidFill>
                <a:latin typeface="Trebuchet MS"/>
                <a:cs typeface="Trebuchet MS"/>
              </a:rPr>
              <a:t>OH</a:t>
            </a:r>
            <a:endParaRPr sz="2000">
              <a:solidFill>
                <a:prstClr val="black"/>
              </a:solidFill>
              <a:latin typeface="Trebuchet MS"/>
              <a:cs typeface="Trebuchet MS"/>
            </a:endParaRPr>
          </a:p>
          <a:p>
            <a:pPr marL="1689100">
              <a:spcBef>
                <a:spcPts val="670"/>
              </a:spcBef>
            </a:pP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(Prasad </a:t>
            </a:r>
            <a:r>
              <a:rPr spc="-55" dirty="0">
                <a:solidFill>
                  <a:srgbClr val="292934"/>
                </a:solidFill>
                <a:latin typeface="Times New Roman"/>
                <a:cs typeface="Times New Roman"/>
              </a:rPr>
              <a:t>MNV.,</a:t>
            </a:r>
            <a:r>
              <a:rPr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2003)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1" y="694690"/>
            <a:ext cx="285559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95" dirty="0">
                <a:solidFill>
                  <a:srgbClr val="D2523B"/>
                </a:solidFill>
              </a:rPr>
              <a:t>Mineralization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7620762" y="3705986"/>
            <a:ext cx="1067435" cy="1069340"/>
          </a:xfrm>
          <a:custGeom>
            <a:avLst/>
            <a:gdLst/>
            <a:ahLst/>
            <a:cxnLst/>
            <a:rect l="l" t="t" r="r" b="b"/>
            <a:pathLst>
              <a:path w="1067434" h="1069339">
                <a:moveTo>
                  <a:pt x="266700" y="535686"/>
                </a:moveTo>
                <a:lnTo>
                  <a:pt x="0" y="828675"/>
                </a:lnTo>
                <a:lnTo>
                  <a:pt x="266700" y="1069086"/>
                </a:lnTo>
                <a:lnTo>
                  <a:pt x="266700" y="935736"/>
                </a:lnTo>
                <a:lnTo>
                  <a:pt x="319450" y="924032"/>
                </a:lnTo>
                <a:lnTo>
                  <a:pt x="370861" y="910402"/>
                </a:lnTo>
                <a:lnTo>
                  <a:pt x="420879" y="894907"/>
                </a:lnTo>
                <a:lnTo>
                  <a:pt x="469451" y="877609"/>
                </a:lnTo>
                <a:lnTo>
                  <a:pt x="516526" y="858572"/>
                </a:lnTo>
                <a:lnTo>
                  <a:pt x="562050" y="837858"/>
                </a:lnTo>
                <a:lnTo>
                  <a:pt x="605971" y="815529"/>
                </a:lnTo>
                <a:lnTo>
                  <a:pt x="648237" y="791648"/>
                </a:lnTo>
                <a:lnTo>
                  <a:pt x="688795" y="766277"/>
                </a:lnTo>
                <a:lnTo>
                  <a:pt x="727592" y="739478"/>
                </a:lnTo>
                <a:lnTo>
                  <a:pt x="764576" y="711315"/>
                </a:lnTo>
                <a:lnTo>
                  <a:pt x="799695" y="681849"/>
                </a:lnTo>
                <a:lnTo>
                  <a:pt x="813550" y="669036"/>
                </a:lnTo>
                <a:lnTo>
                  <a:pt x="266700" y="669036"/>
                </a:lnTo>
                <a:lnTo>
                  <a:pt x="266700" y="535686"/>
                </a:lnTo>
                <a:close/>
              </a:path>
              <a:path w="1067434" h="1069339">
                <a:moveTo>
                  <a:pt x="1052957" y="0"/>
                </a:moveTo>
                <a:lnTo>
                  <a:pt x="1042710" y="41947"/>
                </a:lnTo>
                <a:lnTo>
                  <a:pt x="1029809" y="83134"/>
                </a:lnTo>
                <a:lnTo>
                  <a:pt x="1014320" y="123502"/>
                </a:lnTo>
                <a:lnTo>
                  <a:pt x="996313" y="162994"/>
                </a:lnTo>
                <a:lnTo>
                  <a:pt x="975856" y="201551"/>
                </a:lnTo>
                <a:lnTo>
                  <a:pt x="953018" y="239114"/>
                </a:lnTo>
                <a:lnTo>
                  <a:pt x="927866" y="275625"/>
                </a:lnTo>
                <a:lnTo>
                  <a:pt x="900469" y="311026"/>
                </a:lnTo>
                <a:lnTo>
                  <a:pt x="870896" y="345257"/>
                </a:lnTo>
                <a:lnTo>
                  <a:pt x="839215" y="378261"/>
                </a:lnTo>
                <a:lnTo>
                  <a:pt x="805495" y="409980"/>
                </a:lnTo>
                <a:lnTo>
                  <a:pt x="769804" y="440354"/>
                </a:lnTo>
                <a:lnTo>
                  <a:pt x="732211" y="469325"/>
                </a:lnTo>
                <a:lnTo>
                  <a:pt x="692783" y="496835"/>
                </a:lnTo>
                <a:lnTo>
                  <a:pt x="651590" y="522826"/>
                </a:lnTo>
                <a:lnTo>
                  <a:pt x="608700" y="547239"/>
                </a:lnTo>
                <a:lnTo>
                  <a:pt x="564181" y="570015"/>
                </a:lnTo>
                <a:lnTo>
                  <a:pt x="518102" y="591096"/>
                </a:lnTo>
                <a:lnTo>
                  <a:pt x="470531" y="610424"/>
                </a:lnTo>
                <a:lnTo>
                  <a:pt x="421537" y="627941"/>
                </a:lnTo>
                <a:lnTo>
                  <a:pt x="371188" y="643587"/>
                </a:lnTo>
                <a:lnTo>
                  <a:pt x="319553" y="657305"/>
                </a:lnTo>
                <a:lnTo>
                  <a:pt x="266700" y="669036"/>
                </a:lnTo>
                <a:lnTo>
                  <a:pt x="813550" y="669036"/>
                </a:lnTo>
                <a:lnTo>
                  <a:pt x="864126" y="619261"/>
                </a:lnTo>
                <a:lnTo>
                  <a:pt x="893333" y="586263"/>
                </a:lnTo>
                <a:lnTo>
                  <a:pt x="920465" y="552213"/>
                </a:lnTo>
                <a:lnTo>
                  <a:pt x="945468" y="517173"/>
                </a:lnTo>
                <a:lnTo>
                  <a:pt x="968291" y="481206"/>
                </a:lnTo>
                <a:lnTo>
                  <a:pt x="988881" y="444373"/>
                </a:lnTo>
                <a:lnTo>
                  <a:pt x="1007185" y="406738"/>
                </a:lnTo>
                <a:lnTo>
                  <a:pt x="1023150" y="368363"/>
                </a:lnTo>
                <a:lnTo>
                  <a:pt x="1036725" y="329311"/>
                </a:lnTo>
                <a:lnTo>
                  <a:pt x="1047857" y="289643"/>
                </a:lnTo>
                <a:lnTo>
                  <a:pt x="1056493" y="249423"/>
                </a:lnTo>
                <a:lnTo>
                  <a:pt x="1062581" y="208713"/>
                </a:lnTo>
                <a:lnTo>
                  <a:pt x="1066068" y="167576"/>
                </a:lnTo>
                <a:lnTo>
                  <a:pt x="1066901" y="126073"/>
                </a:lnTo>
                <a:lnTo>
                  <a:pt x="1065029" y="84268"/>
                </a:lnTo>
                <a:lnTo>
                  <a:pt x="1060398" y="42223"/>
                </a:lnTo>
                <a:lnTo>
                  <a:pt x="1052957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20761" y="2743962"/>
            <a:ext cx="1066800" cy="1095375"/>
          </a:xfrm>
          <a:custGeom>
            <a:avLst/>
            <a:gdLst/>
            <a:ahLst/>
            <a:cxnLst/>
            <a:rect l="l" t="t" r="r" b="b"/>
            <a:pathLst>
              <a:path w="1066800" h="1095375">
                <a:moveTo>
                  <a:pt x="0" y="0"/>
                </a:moveTo>
                <a:lnTo>
                  <a:pt x="0" y="266700"/>
                </a:lnTo>
                <a:lnTo>
                  <a:pt x="53241" y="267714"/>
                </a:lnTo>
                <a:lnTo>
                  <a:pt x="105808" y="270724"/>
                </a:lnTo>
                <a:lnTo>
                  <a:pt x="157638" y="275683"/>
                </a:lnTo>
                <a:lnTo>
                  <a:pt x="208670" y="282544"/>
                </a:lnTo>
                <a:lnTo>
                  <a:pt x="258843" y="291260"/>
                </a:lnTo>
                <a:lnTo>
                  <a:pt x="308097" y="301781"/>
                </a:lnTo>
                <a:lnTo>
                  <a:pt x="356369" y="314062"/>
                </a:lnTo>
                <a:lnTo>
                  <a:pt x="403598" y="328055"/>
                </a:lnTo>
                <a:lnTo>
                  <a:pt x="449725" y="343712"/>
                </a:lnTo>
                <a:lnTo>
                  <a:pt x="494687" y="360985"/>
                </a:lnTo>
                <a:lnTo>
                  <a:pt x="538423" y="379828"/>
                </a:lnTo>
                <a:lnTo>
                  <a:pt x="580873" y="400193"/>
                </a:lnTo>
                <a:lnTo>
                  <a:pt x="621974" y="422033"/>
                </a:lnTo>
                <a:lnTo>
                  <a:pt x="661666" y="445299"/>
                </a:lnTo>
                <a:lnTo>
                  <a:pt x="699889" y="469945"/>
                </a:lnTo>
                <a:lnTo>
                  <a:pt x="736580" y="495923"/>
                </a:lnTo>
                <a:lnTo>
                  <a:pt x="771678" y="523185"/>
                </a:lnTo>
                <a:lnTo>
                  <a:pt x="805123" y="551685"/>
                </a:lnTo>
                <a:lnTo>
                  <a:pt x="836853" y="581375"/>
                </a:lnTo>
                <a:lnTo>
                  <a:pt x="866808" y="612207"/>
                </a:lnTo>
                <a:lnTo>
                  <a:pt x="894925" y="644133"/>
                </a:lnTo>
                <a:lnTo>
                  <a:pt x="921145" y="677107"/>
                </a:lnTo>
                <a:lnTo>
                  <a:pt x="945405" y="711081"/>
                </a:lnTo>
                <a:lnTo>
                  <a:pt x="967644" y="746007"/>
                </a:lnTo>
                <a:lnTo>
                  <a:pt x="987803" y="781839"/>
                </a:lnTo>
                <a:lnTo>
                  <a:pt x="1005818" y="818527"/>
                </a:lnTo>
                <a:lnTo>
                  <a:pt x="1021630" y="856026"/>
                </a:lnTo>
                <a:lnTo>
                  <a:pt x="1035177" y="894288"/>
                </a:lnTo>
                <a:lnTo>
                  <a:pt x="1046398" y="933265"/>
                </a:lnTo>
                <a:lnTo>
                  <a:pt x="1055232" y="972909"/>
                </a:lnTo>
                <a:lnTo>
                  <a:pt x="1061618" y="1013174"/>
                </a:lnTo>
                <a:lnTo>
                  <a:pt x="1065494" y="1054012"/>
                </a:lnTo>
                <a:lnTo>
                  <a:pt x="1066799" y="1095375"/>
                </a:lnTo>
                <a:lnTo>
                  <a:pt x="1066799" y="828675"/>
                </a:lnTo>
                <a:lnTo>
                  <a:pt x="1065494" y="787312"/>
                </a:lnTo>
                <a:lnTo>
                  <a:pt x="1061618" y="746474"/>
                </a:lnTo>
                <a:lnTo>
                  <a:pt x="1055232" y="706209"/>
                </a:lnTo>
                <a:lnTo>
                  <a:pt x="1046398" y="666565"/>
                </a:lnTo>
                <a:lnTo>
                  <a:pt x="1035177" y="627588"/>
                </a:lnTo>
                <a:lnTo>
                  <a:pt x="1021630" y="589326"/>
                </a:lnTo>
                <a:lnTo>
                  <a:pt x="1005749" y="551685"/>
                </a:lnTo>
                <a:lnTo>
                  <a:pt x="987803" y="515139"/>
                </a:lnTo>
                <a:lnTo>
                  <a:pt x="967644" y="479307"/>
                </a:lnTo>
                <a:lnTo>
                  <a:pt x="945405" y="444381"/>
                </a:lnTo>
                <a:lnTo>
                  <a:pt x="921145" y="410407"/>
                </a:lnTo>
                <a:lnTo>
                  <a:pt x="894925" y="377433"/>
                </a:lnTo>
                <a:lnTo>
                  <a:pt x="866808" y="345507"/>
                </a:lnTo>
                <a:lnTo>
                  <a:pt x="836853" y="314675"/>
                </a:lnTo>
                <a:lnTo>
                  <a:pt x="805123" y="284985"/>
                </a:lnTo>
                <a:lnTo>
                  <a:pt x="771678" y="256485"/>
                </a:lnTo>
                <a:lnTo>
                  <a:pt x="736580" y="229223"/>
                </a:lnTo>
                <a:lnTo>
                  <a:pt x="699889" y="203245"/>
                </a:lnTo>
                <a:lnTo>
                  <a:pt x="661666" y="178599"/>
                </a:lnTo>
                <a:lnTo>
                  <a:pt x="621974" y="155333"/>
                </a:lnTo>
                <a:lnTo>
                  <a:pt x="580873" y="133493"/>
                </a:lnTo>
                <a:lnTo>
                  <a:pt x="538423" y="113128"/>
                </a:lnTo>
                <a:lnTo>
                  <a:pt x="494687" y="94285"/>
                </a:lnTo>
                <a:lnTo>
                  <a:pt x="449725" y="77012"/>
                </a:lnTo>
                <a:lnTo>
                  <a:pt x="403598" y="61355"/>
                </a:lnTo>
                <a:lnTo>
                  <a:pt x="356369" y="47362"/>
                </a:lnTo>
                <a:lnTo>
                  <a:pt x="308097" y="35081"/>
                </a:lnTo>
                <a:lnTo>
                  <a:pt x="258843" y="24560"/>
                </a:lnTo>
                <a:lnTo>
                  <a:pt x="208670" y="15844"/>
                </a:lnTo>
                <a:lnTo>
                  <a:pt x="157638" y="8983"/>
                </a:lnTo>
                <a:lnTo>
                  <a:pt x="105808" y="4024"/>
                </a:lnTo>
                <a:lnTo>
                  <a:pt x="53241" y="1014"/>
                </a:lnTo>
                <a:lnTo>
                  <a:pt x="0" y="0"/>
                </a:lnTo>
                <a:close/>
              </a:path>
            </a:pathLst>
          </a:custGeom>
          <a:solidFill>
            <a:srgbClr val="76827A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20761" y="2743961"/>
            <a:ext cx="1066800" cy="2031364"/>
          </a:xfrm>
          <a:custGeom>
            <a:avLst/>
            <a:gdLst/>
            <a:ahLst/>
            <a:cxnLst/>
            <a:rect l="l" t="t" r="r" b="b"/>
            <a:pathLst>
              <a:path w="1066800" h="2031364">
                <a:moveTo>
                  <a:pt x="1066799" y="1095375"/>
                </a:moveTo>
                <a:lnTo>
                  <a:pt x="1065494" y="1054012"/>
                </a:lnTo>
                <a:lnTo>
                  <a:pt x="1061618" y="1013174"/>
                </a:lnTo>
                <a:lnTo>
                  <a:pt x="1055232" y="972909"/>
                </a:lnTo>
                <a:lnTo>
                  <a:pt x="1046398" y="933265"/>
                </a:lnTo>
                <a:lnTo>
                  <a:pt x="1035177" y="894288"/>
                </a:lnTo>
                <a:lnTo>
                  <a:pt x="1021630" y="856026"/>
                </a:lnTo>
                <a:lnTo>
                  <a:pt x="1005818" y="818527"/>
                </a:lnTo>
                <a:lnTo>
                  <a:pt x="987803" y="781839"/>
                </a:lnTo>
                <a:lnTo>
                  <a:pt x="967644" y="746007"/>
                </a:lnTo>
                <a:lnTo>
                  <a:pt x="945405" y="711081"/>
                </a:lnTo>
                <a:lnTo>
                  <a:pt x="921145" y="677107"/>
                </a:lnTo>
                <a:lnTo>
                  <a:pt x="894925" y="644133"/>
                </a:lnTo>
                <a:lnTo>
                  <a:pt x="866808" y="612207"/>
                </a:lnTo>
                <a:lnTo>
                  <a:pt x="836853" y="581375"/>
                </a:lnTo>
                <a:lnTo>
                  <a:pt x="805123" y="551685"/>
                </a:lnTo>
                <a:lnTo>
                  <a:pt x="771678" y="523185"/>
                </a:lnTo>
                <a:lnTo>
                  <a:pt x="736580" y="495923"/>
                </a:lnTo>
                <a:lnTo>
                  <a:pt x="699889" y="469945"/>
                </a:lnTo>
                <a:lnTo>
                  <a:pt x="661666" y="445299"/>
                </a:lnTo>
                <a:lnTo>
                  <a:pt x="621974" y="422033"/>
                </a:lnTo>
                <a:lnTo>
                  <a:pt x="580873" y="400193"/>
                </a:lnTo>
                <a:lnTo>
                  <a:pt x="538423" y="379828"/>
                </a:lnTo>
                <a:lnTo>
                  <a:pt x="494687" y="360985"/>
                </a:lnTo>
                <a:lnTo>
                  <a:pt x="449725" y="343712"/>
                </a:lnTo>
                <a:lnTo>
                  <a:pt x="403598" y="328055"/>
                </a:lnTo>
                <a:lnTo>
                  <a:pt x="356369" y="314062"/>
                </a:lnTo>
                <a:lnTo>
                  <a:pt x="308097" y="301781"/>
                </a:lnTo>
                <a:lnTo>
                  <a:pt x="258843" y="291260"/>
                </a:lnTo>
                <a:lnTo>
                  <a:pt x="208670" y="282544"/>
                </a:lnTo>
                <a:lnTo>
                  <a:pt x="157638" y="275683"/>
                </a:lnTo>
                <a:lnTo>
                  <a:pt x="105808" y="270724"/>
                </a:lnTo>
                <a:lnTo>
                  <a:pt x="53241" y="267714"/>
                </a:lnTo>
                <a:lnTo>
                  <a:pt x="0" y="266700"/>
                </a:lnTo>
                <a:lnTo>
                  <a:pt x="0" y="0"/>
                </a:lnTo>
                <a:lnTo>
                  <a:pt x="53241" y="1014"/>
                </a:lnTo>
                <a:lnTo>
                  <a:pt x="105808" y="4024"/>
                </a:lnTo>
                <a:lnTo>
                  <a:pt x="157638" y="8983"/>
                </a:lnTo>
                <a:lnTo>
                  <a:pt x="208670" y="15844"/>
                </a:lnTo>
                <a:lnTo>
                  <a:pt x="258843" y="24560"/>
                </a:lnTo>
                <a:lnTo>
                  <a:pt x="308097" y="35081"/>
                </a:lnTo>
                <a:lnTo>
                  <a:pt x="356369" y="47362"/>
                </a:lnTo>
                <a:lnTo>
                  <a:pt x="403598" y="61355"/>
                </a:lnTo>
                <a:lnTo>
                  <a:pt x="449725" y="77012"/>
                </a:lnTo>
                <a:lnTo>
                  <a:pt x="494687" y="94285"/>
                </a:lnTo>
                <a:lnTo>
                  <a:pt x="538423" y="113128"/>
                </a:lnTo>
                <a:lnTo>
                  <a:pt x="580873" y="133493"/>
                </a:lnTo>
                <a:lnTo>
                  <a:pt x="621974" y="155333"/>
                </a:lnTo>
                <a:lnTo>
                  <a:pt x="661666" y="178599"/>
                </a:lnTo>
                <a:lnTo>
                  <a:pt x="699889" y="203245"/>
                </a:lnTo>
                <a:lnTo>
                  <a:pt x="736580" y="229223"/>
                </a:lnTo>
                <a:lnTo>
                  <a:pt x="771678" y="256485"/>
                </a:lnTo>
                <a:lnTo>
                  <a:pt x="805123" y="284985"/>
                </a:lnTo>
                <a:lnTo>
                  <a:pt x="836853" y="314675"/>
                </a:lnTo>
                <a:lnTo>
                  <a:pt x="866808" y="345507"/>
                </a:lnTo>
                <a:lnTo>
                  <a:pt x="894925" y="377433"/>
                </a:lnTo>
                <a:lnTo>
                  <a:pt x="921145" y="410407"/>
                </a:lnTo>
                <a:lnTo>
                  <a:pt x="945405" y="444381"/>
                </a:lnTo>
                <a:lnTo>
                  <a:pt x="967644" y="479307"/>
                </a:lnTo>
                <a:lnTo>
                  <a:pt x="987803" y="515139"/>
                </a:lnTo>
                <a:lnTo>
                  <a:pt x="1005818" y="551827"/>
                </a:lnTo>
                <a:lnTo>
                  <a:pt x="1021630" y="589326"/>
                </a:lnTo>
                <a:lnTo>
                  <a:pt x="1035177" y="627588"/>
                </a:lnTo>
                <a:lnTo>
                  <a:pt x="1046398" y="666565"/>
                </a:lnTo>
                <a:lnTo>
                  <a:pt x="1055232" y="706209"/>
                </a:lnTo>
                <a:lnTo>
                  <a:pt x="1061618" y="746474"/>
                </a:lnTo>
                <a:lnTo>
                  <a:pt x="1065494" y="787312"/>
                </a:lnTo>
                <a:lnTo>
                  <a:pt x="1066799" y="828675"/>
                </a:lnTo>
                <a:lnTo>
                  <a:pt x="1066799" y="1095375"/>
                </a:lnTo>
                <a:lnTo>
                  <a:pt x="1065350" y="1138747"/>
                </a:lnTo>
                <a:lnTo>
                  <a:pt x="1061043" y="1181632"/>
                </a:lnTo>
                <a:lnTo>
                  <a:pt x="1053944" y="1223964"/>
                </a:lnTo>
                <a:lnTo>
                  <a:pt x="1044116" y="1265681"/>
                </a:lnTo>
                <a:lnTo>
                  <a:pt x="1031622" y="1306717"/>
                </a:lnTo>
                <a:lnTo>
                  <a:pt x="1016527" y="1347008"/>
                </a:lnTo>
                <a:lnTo>
                  <a:pt x="998895" y="1386491"/>
                </a:lnTo>
                <a:lnTo>
                  <a:pt x="978789" y="1425102"/>
                </a:lnTo>
                <a:lnTo>
                  <a:pt x="956273" y="1462775"/>
                </a:lnTo>
                <a:lnTo>
                  <a:pt x="931412" y="1499448"/>
                </a:lnTo>
                <a:lnTo>
                  <a:pt x="904268" y="1535055"/>
                </a:lnTo>
                <a:lnTo>
                  <a:pt x="874907" y="1569534"/>
                </a:lnTo>
                <a:lnTo>
                  <a:pt x="843391" y="1602819"/>
                </a:lnTo>
                <a:lnTo>
                  <a:pt x="809784" y="1634847"/>
                </a:lnTo>
                <a:lnTo>
                  <a:pt x="774151" y="1665553"/>
                </a:lnTo>
                <a:lnTo>
                  <a:pt x="736556" y="1694873"/>
                </a:lnTo>
                <a:lnTo>
                  <a:pt x="697061" y="1722744"/>
                </a:lnTo>
                <a:lnTo>
                  <a:pt x="655732" y="1749101"/>
                </a:lnTo>
                <a:lnTo>
                  <a:pt x="612631" y="1773880"/>
                </a:lnTo>
                <a:lnTo>
                  <a:pt x="567823" y="1797016"/>
                </a:lnTo>
                <a:lnTo>
                  <a:pt x="521372" y="1818447"/>
                </a:lnTo>
                <a:lnTo>
                  <a:pt x="473341" y="1838107"/>
                </a:lnTo>
                <a:lnTo>
                  <a:pt x="423794" y="1855932"/>
                </a:lnTo>
                <a:lnTo>
                  <a:pt x="372796" y="1871859"/>
                </a:lnTo>
                <a:lnTo>
                  <a:pt x="320410" y="1885823"/>
                </a:lnTo>
                <a:lnTo>
                  <a:pt x="266700" y="1897761"/>
                </a:lnTo>
                <a:lnTo>
                  <a:pt x="266700" y="2031111"/>
                </a:lnTo>
                <a:lnTo>
                  <a:pt x="0" y="1790700"/>
                </a:lnTo>
                <a:lnTo>
                  <a:pt x="266700" y="1497711"/>
                </a:lnTo>
                <a:lnTo>
                  <a:pt x="266700" y="1631061"/>
                </a:lnTo>
                <a:lnTo>
                  <a:pt x="319553" y="1619330"/>
                </a:lnTo>
                <a:lnTo>
                  <a:pt x="371188" y="1605612"/>
                </a:lnTo>
                <a:lnTo>
                  <a:pt x="421537" y="1589966"/>
                </a:lnTo>
                <a:lnTo>
                  <a:pt x="470531" y="1572449"/>
                </a:lnTo>
                <a:lnTo>
                  <a:pt x="518102" y="1553121"/>
                </a:lnTo>
                <a:lnTo>
                  <a:pt x="564181" y="1532040"/>
                </a:lnTo>
                <a:lnTo>
                  <a:pt x="608700" y="1509264"/>
                </a:lnTo>
                <a:lnTo>
                  <a:pt x="651590" y="1484851"/>
                </a:lnTo>
                <a:lnTo>
                  <a:pt x="692783" y="1458860"/>
                </a:lnTo>
                <a:lnTo>
                  <a:pt x="732211" y="1431350"/>
                </a:lnTo>
                <a:lnTo>
                  <a:pt x="769804" y="1402379"/>
                </a:lnTo>
                <a:lnTo>
                  <a:pt x="805495" y="1372005"/>
                </a:lnTo>
                <a:lnTo>
                  <a:pt x="839215" y="1340286"/>
                </a:lnTo>
                <a:lnTo>
                  <a:pt x="870896" y="1307282"/>
                </a:lnTo>
                <a:lnTo>
                  <a:pt x="900469" y="1273051"/>
                </a:lnTo>
                <a:lnTo>
                  <a:pt x="927866" y="1237650"/>
                </a:lnTo>
                <a:lnTo>
                  <a:pt x="953018" y="1201139"/>
                </a:lnTo>
                <a:lnTo>
                  <a:pt x="975856" y="1163576"/>
                </a:lnTo>
                <a:lnTo>
                  <a:pt x="996313" y="1125019"/>
                </a:lnTo>
                <a:lnTo>
                  <a:pt x="1014320" y="1085527"/>
                </a:lnTo>
                <a:lnTo>
                  <a:pt x="1029809" y="1045159"/>
                </a:lnTo>
                <a:lnTo>
                  <a:pt x="1042710" y="1003972"/>
                </a:lnTo>
                <a:lnTo>
                  <a:pt x="1052957" y="962025"/>
                </a:lnTo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09028" y="4514469"/>
            <a:ext cx="431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25" dirty="0">
                <a:solidFill>
                  <a:srgbClr val="292934"/>
                </a:solidFill>
                <a:latin typeface="Trebuchet MS"/>
                <a:cs typeface="Trebuchet MS"/>
              </a:rPr>
              <a:t>NH3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13375" y="4514469"/>
            <a:ext cx="3162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90" dirty="0">
                <a:solidFill>
                  <a:srgbClr val="292934"/>
                </a:solidFill>
                <a:latin typeface="Trebuchet MS"/>
                <a:cs typeface="Trebuchet MS"/>
              </a:rPr>
              <a:t>2Cl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015101" y="4491101"/>
            <a:ext cx="392430" cy="392430"/>
          </a:xfrm>
          <a:custGeom>
            <a:avLst/>
            <a:gdLst/>
            <a:ahLst/>
            <a:cxnLst/>
            <a:rect l="l" t="t" r="r" b="b"/>
            <a:pathLst>
              <a:path w="392429" h="392429">
                <a:moveTo>
                  <a:pt x="0" y="133223"/>
                </a:moveTo>
                <a:lnTo>
                  <a:pt x="133223" y="133223"/>
                </a:lnTo>
                <a:lnTo>
                  <a:pt x="133223" y="0"/>
                </a:lnTo>
                <a:lnTo>
                  <a:pt x="258699" y="0"/>
                </a:lnTo>
                <a:lnTo>
                  <a:pt x="258699" y="133223"/>
                </a:lnTo>
                <a:lnTo>
                  <a:pt x="391922" y="133223"/>
                </a:lnTo>
                <a:lnTo>
                  <a:pt x="391922" y="258699"/>
                </a:lnTo>
                <a:lnTo>
                  <a:pt x="258699" y="258699"/>
                </a:lnTo>
                <a:lnTo>
                  <a:pt x="258699" y="391922"/>
                </a:lnTo>
                <a:lnTo>
                  <a:pt x="133223" y="391922"/>
                </a:lnTo>
                <a:lnTo>
                  <a:pt x="133223" y="258699"/>
                </a:lnTo>
                <a:lnTo>
                  <a:pt x="0" y="258699"/>
                </a:lnTo>
                <a:lnTo>
                  <a:pt x="0" y="133223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17595" y="4514469"/>
            <a:ext cx="46100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70" dirty="0">
                <a:solidFill>
                  <a:srgbClr val="292934"/>
                </a:solidFill>
                <a:latin typeface="Trebuchet MS"/>
                <a:cs typeface="Trebuchet MS"/>
              </a:rPr>
              <a:t>H</a:t>
            </a:r>
            <a:r>
              <a:rPr spc="-45" dirty="0">
                <a:solidFill>
                  <a:srgbClr val="292934"/>
                </a:solidFill>
                <a:latin typeface="Trebuchet MS"/>
                <a:cs typeface="Trebuchet MS"/>
              </a:rPr>
              <a:t>OH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795901" y="4491101"/>
            <a:ext cx="392430" cy="392430"/>
          </a:xfrm>
          <a:custGeom>
            <a:avLst/>
            <a:gdLst/>
            <a:ahLst/>
            <a:cxnLst/>
            <a:rect l="l" t="t" r="r" b="b"/>
            <a:pathLst>
              <a:path w="392429" h="392429">
                <a:moveTo>
                  <a:pt x="0" y="133223"/>
                </a:moveTo>
                <a:lnTo>
                  <a:pt x="133223" y="133223"/>
                </a:lnTo>
                <a:lnTo>
                  <a:pt x="133223" y="0"/>
                </a:lnTo>
                <a:lnTo>
                  <a:pt x="258699" y="0"/>
                </a:lnTo>
                <a:lnTo>
                  <a:pt x="258699" y="133223"/>
                </a:lnTo>
                <a:lnTo>
                  <a:pt x="391922" y="133223"/>
                </a:lnTo>
                <a:lnTo>
                  <a:pt x="391922" y="258699"/>
                </a:lnTo>
                <a:lnTo>
                  <a:pt x="258699" y="258699"/>
                </a:lnTo>
                <a:lnTo>
                  <a:pt x="258699" y="391922"/>
                </a:lnTo>
                <a:lnTo>
                  <a:pt x="133223" y="391922"/>
                </a:lnTo>
                <a:lnTo>
                  <a:pt x="133223" y="258699"/>
                </a:lnTo>
                <a:lnTo>
                  <a:pt x="0" y="258699"/>
                </a:lnTo>
                <a:lnTo>
                  <a:pt x="0" y="133223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048761" y="2362961"/>
            <a:ext cx="1143000" cy="914400"/>
          </a:xfrm>
          <a:custGeom>
            <a:avLst/>
            <a:gdLst/>
            <a:ahLst/>
            <a:cxnLst/>
            <a:rect l="l" t="t" r="r" b="b"/>
            <a:pathLst>
              <a:path w="1143000" h="914400">
                <a:moveTo>
                  <a:pt x="0" y="457200"/>
                </a:moveTo>
                <a:lnTo>
                  <a:pt x="228600" y="0"/>
                </a:lnTo>
                <a:lnTo>
                  <a:pt x="914400" y="0"/>
                </a:lnTo>
                <a:lnTo>
                  <a:pt x="1143000" y="457200"/>
                </a:lnTo>
                <a:lnTo>
                  <a:pt x="914400" y="914400"/>
                </a:lnTo>
                <a:lnTo>
                  <a:pt x="228600" y="914400"/>
                </a:lnTo>
                <a:lnTo>
                  <a:pt x="0" y="457200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41395" y="1998930"/>
            <a:ext cx="2000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25" dirty="0">
                <a:solidFill>
                  <a:srgbClr val="292934"/>
                </a:solidFill>
                <a:latin typeface="Trebuchet MS"/>
                <a:cs typeface="Trebuchet MS"/>
              </a:rPr>
              <a:t>Cl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963161" y="228676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76200" y="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17445" y="2609215"/>
            <a:ext cx="200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20" dirty="0">
                <a:solidFill>
                  <a:srgbClr val="292934"/>
                </a:solidFill>
                <a:latin typeface="Trebuchet MS"/>
                <a:cs typeface="Trebuchet MS"/>
              </a:rPr>
              <a:t>Cl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820161" y="2820162"/>
            <a:ext cx="228600" cy="1905"/>
          </a:xfrm>
          <a:custGeom>
            <a:avLst/>
            <a:gdLst/>
            <a:ahLst/>
            <a:cxnLst/>
            <a:rect l="l" t="t" r="r" b="b"/>
            <a:pathLst>
              <a:path w="228600" h="1905">
                <a:moveTo>
                  <a:pt x="-12953" y="825"/>
                </a:moveTo>
                <a:lnTo>
                  <a:pt x="241553" y="825"/>
                </a:lnTo>
              </a:path>
            </a:pathLst>
          </a:custGeom>
          <a:ln w="2755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91761" y="2820162"/>
            <a:ext cx="152400" cy="1905"/>
          </a:xfrm>
          <a:custGeom>
            <a:avLst/>
            <a:gdLst/>
            <a:ahLst/>
            <a:cxnLst/>
            <a:rect l="l" t="t" r="r" b="b"/>
            <a:pathLst>
              <a:path w="152400" h="1905">
                <a:moveTo>
                  <a:pt x="-12954" y="825"/>
                </a:moveTo>
                <a:lnTo>
                  <a:pt x="165354" y="825"/>
                </a:lnTo>
              </a:path>
            </a:pathLst>
          </a:custGeom>
          <a:ln w="2755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22394" y="2609215"/>
            <a:ext cx="1473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20" dirty="0">
                <a:solidFill>
                  <a:srgbClr val="292934"/>
                </a:solidFill>
                <a:latin typeface="Trebuchet MS"/>
                <a:cs typeface="Trebuchet MS"/>
              </a:rPr>
              <a:t>C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652011" y="2743962"/>
            <a:ext cx="301625" cy="1905"/>
          </a:xfrm>
          <a:custGeom>
            <a:avLst/>
            <a:gdLst/>
            <a:ahLst/>
            <a:cxnLst/>
            <a:rect l="l" t="t" r="r" b="b"/>
            <a:pathLst>
              <a:path w="301625" h="1905">
                <a:moveTo>
                  <a:pt x="0" y="0"/>
                </a:moveTo>
                <a:lnTo>
                  <a:pt x="301498" y="165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31995" y="2609215"/>
            <a:ext cx="1733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10" dirty="0">
                <a:solidFill>
                  <a:srgbClr val="292934"/>
                </a:solidFill>
                <a:latin typeface="Trebuchet MS"/>
                <a:cs typeface="Trebuchet MS"/>
              </a:rPr>
              <a:t>N</a:t>
            </a:r>
            <a:endParaRPr>
              <a:solidFill>
                <a:prstClr val="black"/>
              </a:solidFill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648962" y="2820162"/>
            <a:ext cx="301625" cy="1905"/>
          </a:xfrm>
          <a:custGeom>
            <a:avLst/>
            <a:gdLst/>
            <a:ahLst/>
            <a:cxnLst/>
            <a:rect l="l" t="t" r="r" b="b"/>
            <a:pathLst>
              <a:path w="301625" h="1905">
                <a:moveTo>
                  <a:pt x="0" y="0"/>
                </a:moveTo>
                <a:lnTo>
                  <a:pt x="301498" y="165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648962" y="2896362"/>
            <a:ext cx="301625" cy="1905"/>
          </a:xfrm>
          <a:custGeom>
            <a:avLst/>
            <a:gdLst/>
            <a:ahLst/>
            <a:cxnLst/>
            <a:rect l="l" t="t" r="r" b="b"/>
            <a:pathLst>
              <a:path w="301625" h="1905">
                <a:moveTo>
                  <a:pt x="0" y="0"/>
                </a:moveTo>
                <a:lnTo>
                  <a:pt x="301498" y="1650"/>
                </a:lnTo>
              </a:path>
            </a:pathLst>
          </a:custGeom>
          <a:ln w="25908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47975" y="3454731"/>
            <a:ext cx="23545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i="1" dirty="0">
                <a:solidFill>
                  <a:srgbClr val="292934"/>
                </a:solidFill>
                <a:latin typeface="Times New Roman"/>
                <a:cs typeface="Times New Roman"/>
              </a:rPr>
              <a:t>2,</a:t>
            </a:r>
            <a:r>
              <a:rPr i="1" spc="-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i="1" spc="-5" dirty="0">
                <a:solidFill>
                  <a:srgbClr val="292934"/>
                </a:solidFill>
                <a:latin typeface="Times New Roman"/>
                <a:cs typeface="Times New Roman"/>
              </a:rPr>
              <a:t>6-Dichlorobenzonitrile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31794" y="5738571"/>
            <a:ext cx="6854190" cy="8362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Completely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converted into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inorganic</a:t>
            </a:r>
            <a:r>
              <a:rPr sz="2400" spc="-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forms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>
              <a:spcBef>
                <a:spcPts val="1345"/>
              </a:spcBef>
            </a:pPr>
            <a:endParaRPr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13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3102186" y="1471652"/>
            <a:ext cx="9035627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94945" marR="5080" indent="393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IF ANY OF THESE PROCESSES IS TRIGERED </a:t>
            </a:r>
            <a:r>
              <a:rPr dirty="0"/>
              <a:t>/  </a:t>
            </a:r>
            <a:r>
              <a:rPr spc="-30" dirty="0"/>
              <a:t>STIMULATED TO </a:t>
            </a:r>
            <a:r>
              <a:rPr dirty="0"/>
              <a:t>GET A </a:t>
            </a:r>
            <a:r>
              <a:rPr spc="-5" dirty="0"/>
              <a:t>LESS</a:t>
            </a:r>
            <a:r>
              <a:rPr spc="-305" dirty="0"/>
              <a:t> </a:t>
            </a:r>
            <a:r>
              <a:rPr spc="-45" dirty="0"/>
              <a:t>CONTAMINATED</a:t>
            </a:r>
          </a:p>
          <a:p>
            <a:pPr marL="184150" algn="ctr">
              <a:lnSpc>
                <a:spcPct val="100000"/>
              </a:lnSpc>
            </a:pPr>
            <a:r>
              <a:rPr spc="-5" dirty="0"/>
              <a:t>PRODUCT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61511" y="2641219"/>
            <a:ext cx="3270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THEN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IT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IS CALLED</a:t>
            </a:r>
            <a:r>
              <a:rPr sz="2400" spc="-2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AS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76855" y="4349496"/>
            <a:ext cx="7635240" cy="5821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14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00552" y="737057"/>
            <a:ext cx="598424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0" dirty="0">
                <a:solidFill>
                  <a:srgbClr val="D2523B"/>
                </a:solidFill>
                <a:latin typeface="Times New Roman"/>
                <a:cs typeface="Times New Roman"/>
              </a:rPr>
              <a:t>Bioremediation</a:t>
            </a:r>
            <a:r>
              <a:rPr sz="4000" b="1" spc="-275" dirty="0">
                <a:solidFill>
                  <a:srgbClr val="D2523B"/>
                </a:solidFill>
                <a:latin typeface="Times New Roman"/>
                <a:cs typeface="Times New Roman"/>
              </a:rPr>
              <a:t> </a:t>
            </a:r>
            <a:r>
              <a:rPr sz="4000" b="1" spc="-95" dirty="0">
                <a:solidFill>
                  <a:srgbClr val="D2523B"/>
                </a:solidFill>
                <a:latin typeface="Times New Roman"/>
                <a:cs typeface="Times New Roman"/>
              </a:rPr>
              <a:t>Effectiveness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96000" y="2133600"/>
            <a:ext cx="3951732" cy="38785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7540" y="1473073"/>
            <a:ext cx="3608704" cy="2718052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95580" indent="-182880">
              <a:spcBef>
                <a:spcPts val="675"/>
              </a:spcBef>
              <a:buClr>
                <a:srgbClr val="92A199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Depends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on: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69900" lvl="1" indent="-182880">
              <a:spcBef>
                <a:spcPts val="580"/>
              </a:spcBef>
              <a:buClr>
                <a:srgbClr val="92A199"/>
              </a:buClr>
              <a:buSzPct val="85416"/>
              <a:buFont typeface="Arial"/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Microorganisms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1">
              <a:spcBef>
                <a:spcPts val="10"/>
              </a:spcBef>
              <a:buClr>
                <a:srgbClr val="92A199"/>
              </a:buClr>
              <a:buFont typeface="Arial"/>
              <a:buChar char="•"/>
            </a:pPr>
            <a:endParaRPr sz="3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69900" lvl="1" indent="-182880">
              <a:buClr>
                <a:srgbClr val="92A199"/>
              </a:buClr>
              <a:buSzPct val="85416"/>
              <a:buFont typeface="Arial"/>
              <a:buChar char="•"/>
              <a:tabLst>
                <a:tab pos="469900" algn="l"/>
              </a:tabLst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Environmental</a:t>
            </a:r>
            <a:r>
              <a:rPr sz="2400" spc="-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factors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1">
              <a:spcBef>
                <a:spcPts val="5"/>
              </a:spcBef>
              <a:buClr>
                <a:srgbClr val="92A199"/>
              </a:buClr>
              <a:buFont typeface="Arial"/>
              <a:buChar char="•"/>
            </a:pPr>
            <a:endParaRPr sz="35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69900" lvl="1" indent="-182880">
              <a:spcBef>
                <a:spcPts val="5"/>
              </a:spcBef>
              <a:buClr>
                <a:srgbClr val="92A199"/>
              </a:buClr>
              <a:buSzPct val="85416"/>
              <a:buFont typeface="Arial"/>
              <a:buChar char="•"/>
              <a:tabLst>
                <a:tab pos="469900" algn="l"/>
              </a:tabLst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Contaminant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type &amp;</a:t>
            </a:r>
            <a:r>
              <a:rPr sz="2400" spc="-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state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83171" y="6275019"/>
            <a:ext cx="1976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(Prasad </a:t>
            </a:r>
            <a:r>
              <a:rPr spc="-55" dirty="0">
                <a:solidFill>
                  <a:srgbClr val="292934"/>
                </a:solidFill>
                <a:latin typeface="Times New Roman"/>
                <a:cs typeface="Times New Roman"/>
              </a:rPr>
              <a:t>MNV.,</a:t>
            </a:r>
            <a:r>
              <a:rPr spc="-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2003)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15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0" y="694690"/>
            <a:ext cx="7823834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90" dirty="0">
                <a:latin typeface="Times New Roman"/>
                <a:cs typeface="Times New Roman"/>
              </a:rPr>
              <a:t>Criteria </a:t>
            </a:r>
            <a:r>
              <a:rPr sz="4000" b="1" spc="-70" dirty="0">
                <a:latin typeface="Times New Roman"/>
                <a:cs typeface="Times New Roman"/>
              </a:rPr>
              <a:t>for </a:t>
            </a:r>
            <a:r>
              <a:rPr sz="4000" b="1" spc="-100" dirty="0">
                <a:latin typeface="Times New Roman"/>
                <a:cs typeface="Times New Roman"/>
              </a:rPr>
              <a:t>Bioremediation</a:t>
            </a:r>
            <a:r>
              <a:rPr sz="4000" b="1" spc="-575" dirty="0">
                <a:latin typeface="Times New Roman"/>
                <a:cs typeface="Times New Roman"/>
              </a:rPr>
              <a:t> </a:t>
            </a:r>
            <a:r>
              <a:rPr sz="4000" b="1" spc="-95" dirty="0">
                <a:latin typeface="Times New Roman"/>
                <a:cs typeface="Times New Roman"/>
              </a:rPr>
              <a:t>Strategies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9940" y="1909013"/>
            <a:ext cx="7920990" cy="39523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spcBef>
                <a:spcPts val="100"/>
              </a:spcBef>
              <a:buFont typeface="Wingdings" panose="05000000000000000000" pitchFamily="2" charset="2"/>
              <a:buChar char="q"/>
              <a:tabLst>
                <a:tab pos="282575" algn="l"/>
              </a:tabLst>
            </a:pP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Organisms must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have necessary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catabolic activity required for  degradation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contaminant at fast rate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to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bring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down the 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concentration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of</a:t>
            </a:r>
            <a:r>
              <a:rPr sz="2000" spc="-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contaminant.</a:t>
            </a:r>
            <a:endParaRPr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57200" indent="-457200">
              <a:spcBef>
                <a:spcPts val="10"/>
              </a:spcBef>
              <a:buClr>
                <a:srgbClr val="292934"/>
              </a:buClr>
              <a:buFont typeface="Wingdings" panose="05000000000000000000" pitchFamily="2" charset="2"/>
              <a:buChar char="q"/>
            </a:pPr>
            <a:endParaRPr sz="3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indent="-342900">
              <a:buFont typeface="Wingdings" panose="05000000000000000000" pitchFamily="2" charset="2"/>
              <a:buChar char="q"/>
              <a:tabLst>
                <a:tab pos="353060" algn="l"/>
              </a:tabLst>
            </a:pP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The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target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contaminant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must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have</a:t>
            </a:r>
            <a:r>
              <a:rPr sz="2000" spc="-15" dirty="0">
                <a:solidFill>
                  <a:srgbClr val="292934"/>
                </a:solidFill>
                <a:latin typeface="Times New Roman"/>
                <a:cs typeface="Times New Roman"/>
              </a:rPr>
              <a:t> bioavailability.</a:t>
            </a:r>
            <a:endParaRPr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57200" indent="-457200">
              <a:spcBef>
                <a:spcPts val="10"/>
              </a:spcBef>
              <a:buClr>
                <a:srgbClr val="292934"/>
              </a:buClr>
              <a:buFont typeface="Wingdings" panose="05000000000000000000" pitchFamily="2" charset="2"/>
              <a:buChar char="q"/>
            </a:pPr>
            <a:endParaRPr sz="3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6350" indent="-342900" algn="just">
              <a:buFont typeface="Wingdings" panose="05000000000000000000" pitchFamily="2" charset="2"/>
              <a:buChar char="q"/>
              <a:tabLst>
                <a:tab pos="566420" algn="l"/>
              </a:tabLst>
            </a:pP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Soil conditions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must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be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favourable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for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microbial/plant 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growth and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enzymatic</a:t>
            </a:r>
            <a:r>
              <a:rPr sz="20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292934"/>
                </a:solidFill>
                <a:latin typeface="Times New Roman"/>
                <a:cs typeface="Times New Roman"/>
              </a:rPr>
              <a:t>activity.</a:t>
            </a:r>
            <a:endParaRPr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57200" indent="-457200">
              <a:spcBef>
                <a:spcPts val="10"/>
              </a:spcBef>
              <a:buClr>
                <a:srgbClr val="292934"/>
              </a:buClr>
              <a:buFont typeface="Wingdings" panose="05000000000000000000" pitchFamily="2" charset="2"/>
              <a:buChar char="q"/>
            </a:pPr>
            <a:endParaRPr sz="3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buFont typeface="Wingdings" panose="05000000000000000000" pitchFamily="2" charset="2"/>
              <a:buChar char="q"/>
              <a:tabLst>
                <a:tab pos="450850" algn="l"/>
              </a:tabLst>
            </a:pP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Cost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bioremediation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must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be less than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other technologies 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removal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of</a:t>
            </a:r>
            <a:r>
              <a:rPr sz="20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contaminants.</a:t>
            </a:r>
            <a:endParaRPr sz="20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24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400" y="1600200"/>
            <a:ext cx="8686800" cy="480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64942" y="470663"/>
            <a:ext cx="5907405" cy="696595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00" dirty="0">
                <a:latin typeface="Times New Roman"/>
                <a:cs typeface="Times New Roman"/>
              </a:rPr>
              <a:t>Bioremediation</a:t>
            </a:r>
            <a:r>
              <a:rPr sz="4400" b="1" spc="-310" dirty="0">
                <a:latin typeface="Times New Roman"/>
                <a:cs typeface="Times New Roman"/>
              </a:rPr>
              <a:t> </a:t>
            </a:r>
            <a:r>
              <a:rPr sz="4400" b="1" spc="-90" dirty="0">
                <a:latin typeface="Times New Roman"/>
                <a:cs typeface="Times New Roman"/>
              </a:rPr>
              <a:t>Strategies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58162" y="5487161"/>
            <a:ext cx="4191000" cy="1066800"/>
          </a:xfrm>
          <a:custGeom>
            <a:avLst/>
            <a:gdLst/>
            <a:ahLst/>
            <a:cxnLst/>
            <a:rect l="l" t="t" r="r" b="b"/>
            <a:pathLst>
              <a:path w="4191000" h="1066800">
                <a:moveTo>
                  <a:pt x="0" y="1066800"/>
                </a:moveTo>
                <a:lnTo>
                  <a:pt x="4191000" y="1066800"/>
                </a:lnTo>
                <a:lnTo>
                  <a:pt x="4191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58162" y="5487161"/>
            <a:ext cx="4191000" cy="1066800"/>
          </a:xfrm>
          <a:custGeom>
            <a:avLst/>
            <a:gdLst/>
            <a:ahLst/>
            <a:cxnLst/>
            <a:rect l="l" t="t" r="r" b="b"/>
            <a:pathLst>
              <a:path w="4191000" h="1066800">
                <a:moveTo>
                  <a:pt x="0" y="1066800"/>
                </a:moveTo>
                <a:lnTo>
                  <a:pt x="4191000" y="1066800"/>
                </a:lnTo>
                <a:lnTo>
                  <a:pt x="4191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05961" y="4496561"/>
            <a:ext cx="2286000" cy="990600"/>
          </a:xfrm>
          <a:custGeom>
            <a:avLst/>
            <a:gdLst/>
            <a:ahLst/>
            <a:cxnLst/>
            <a:rect l="l" t="t" r="r" b="b"/>
            <a:pathLst>
              <a:path w="2286000" h="990600">
                <a:moveTo>
                  <a:pt x="0" y="990600"/>
                </a:moveTo>
                <a:lnTo>
                  <a:pt x="2286000" y="990600"/>
                </a:lnTo>
                <a:lnTo>
                  <a:pt x="228600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10000" y="4495801"/>
            <a:ext cx="1676400" cy="1905"/>
          </a:xfrm>
          <a:custGeom>
            <a:avLst/>
            <a:gdLst/>
            <a:ahLst/>
            <a:cxnLst/>
            <a:rect l="l" t="t" r="r" b="b"/>
            <a:pathLst>
              <a:path w="1676400" h="1904">
                <a:moveTo>
                  <a:pt x="0" y="0"/>
                </a:moveTo>
                <a:lnTo>
                  <a:pt x="1676400" y="1524"/>
                </a:lnTo>
              </a:path>
            </a:pathLst>
          </a:custGeom>
          <a:ln w="9144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20161" y="5029961"/>
            <a:ext cx="1600200" cy="762000"/>
          </a:xfrm>
          <a:custGeom>
            <a:avLst/>
            <a:gdLst/>
            <a:ahLst/>
            <a:cxnLst/>
            <a:rect l="l" t="t" r="r" b="b"/>
            <a:pathLst>
              <a:path w="1600200" h="762000">
                <a:moveTo>
                  <a:pt x="0" y="762000"/>
                </a:moveTo>
                <a:lnTo>
                  <a:pt x="1600200" y="762000"/>
                </a:lnTo>
                <a:lnTo>
                  <a:pt x="1600200" y="0"/>
                </a:lnTo>
                <a:lnTo>
                  <a:pt x="0" y="0"/>
                </a:lnTo>
                <a:lnTo>
                  <a:pt x="0" y="76200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83741" y="6363106"/>
            <a:ext cx="3260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(Barathi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S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and </a:t>
            </a:r>
            <a:r>
              <a:rPr spc="-25" dirty="0">
                <a:solidFill>
                  <a:srgbClr val="292934"/>
                </a:solidFill>
                <a:latin typeface="Times New Roman"/>
                <a:cs typeface="Times New Roman"/>
              </a:rPr>
              <a:t>Vasudevan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N,</a:t>
            </a:r>
            <a:r>
              <a:rPr spc="-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2001)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57400" y="533400"/>
            <a:ext cx="8229600" cy="99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57400" y="533400"/>
            <a:ext cx="8229600" cy="990600"/>
          </a:xfrm>
          <a:custGeom>
            <a:avLst/>
            <a:gdLst/>
            <a:ahLst/>
            <a:cxnLst/>
            <a:rect l="l" t="t" r="r" b="b"/>
            <a:pathLst>
              <a:path w="8229600" h="990600">
                <a:moveTo>
                  <a:pt x="0" y="990600"/>
                </a:moveTo>
                <a:lnTo>
                  <a:pt x="8229600" y="990600"/>
                </a:lnTo>
                <a:lnTo>
                  <a:pt x="822960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9144">
            <a:solidFill>
              <a:srgbClr val="AC8F67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04058" y="694690"/>
            <a:ext cx="534352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0" dirty="0">
                <a:latin typeface="Times New Roman"/>
                <a:cs typeface="Times New Roman"/>
              </a:rPr>
              <a:t>Bioremediation</a:t>
            </a:r>
            <a:r>
              <a:rPr sz="4000" b="1" spc="-270" dirty="0">
                <a:latin typeface="Times New Roman"/>
                <a:cs typeface="Times New Roman"/>
              </a:rPr>
              <a:t> </a:t>
            </a:r>
            <a:r>
              <a:rPr sz="4000" b="1" spc="-95" dirty="0">
                <a:latin typeface="Times New Roman"/>
                <a:cs typeface="Times New Roman"/>
              </a:rPr>
              <a:t>Strategies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52600" y="3124201"/>
            <a:ext cx="5181600" cy="1014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52600" y="3124201"/>
            <a:ext cx="5181600" cy="1015365"/>
          </a:xfrm>
          <a:custGeom>
            <a:avLst/>
            <a:gdLst/>
            <a:ahLst/>
            <a:cxnLst/>
            <a:rect l="l" t="t" r="r" b="b"/>
            <a:pathLst>
              <a:path w="5181600" h="1015364">
                <a:moveTo>
                  <a:pt x="0" y="1014983"/>
                </a:moveTo>
                <a:lnTo>
                  <a:pt x="5181600" y="1014983"/>
                </a:lnTo>
                <a:lnTo>
                  <a:pt x="5181600" y="0"/>
                </a:lnTo>
                <a:lnTo>
                  <a:pt x="0" y="0"/>
                </a:lnTo>
                <a:lnTo>
                  <a:pt x="0" y="1014983"/>
                </a:lnTo>
                <a:close/>
              </a:path>
            </a:pathLst>
          </a:custGeom>
          <a:ln w="9144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0" y="4953000"/>
            <a:ext cx="5791200" cy="10149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72000" y="4953001"/>
            <a:ext cx="5791200" cy="1015365"/>
          </a:xfrm>
          <a:custGeom>
            <a:avLst/>
            <a:gdLst/>
            <a:ahLst/>
            <a:cxnLst/>
            <a:rect l="l" t="t" r="r" b="b"/>
            <a:pathLst>
              <a:path w="5791200" h="1015364">
                <a:moveTo>
                  <a:pt x="0" y="1014984"/>
                </a:moveTo>
                <a:lnTo>
                  <a:pt x="5791200" y="1014984"/>
                </a:lnTo>
                <a:lnTo>
                  <a:pt x="5791200" y="0"/>
                </a:lnTo>
                <a:lnTo>
                  <a:pt x="0" y="0"/>
                </a:lnTo>
                <a:lnTo>
                  <a:pt x="0" y="1014984"/>
                </a:lnTo>
                <a:close/>
              </a:path>
            </a:pathLst>
          </a:custGeom>
          <a:ln w="9144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75434" y="3142311"/>
            <a:ext cx="7312025" cy="2813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166745" algn="ctr">
              <a:spcBef>
                <a:spcPts val="100"/>
              </a:spcBef>
            </a:pPr>
            <a:r>
              <a:rPr sz="3600" i="1" dirty="0">
                <a:solidFill>
                  <a:srgbClr val="313140"/>
                </a:solidFill>
                <a:latin typeface="Times New Roman"/>
                <a:cs typeface="Times New Roman"/>
              </a:rPr>
              <a:t>In situ</a:t>
            </a:r>
            <a:r>
              <a:rPr sz="3600" i="1" spc="-70" dirty="0">
                <a:solidFill>
                  <a:srgbClr val="31314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313140"/>
                </a:solidFill>
                <a:latin typeface="Times New Roman"/>
                <a:cs typeface="Times New Roman"/>
              </a:rPr>
              <a:t>Bioremediation</a:t>
            </a:r>
            <a:endParaRPr sz="36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3170555" algn="ctr">
              <a:spcBef>
                <a:spcPts val="40"/>
              </a:spcBef>
            </a:pPr>
            <a:r>
              <a:rPr sz="2400" dirty="0">
                <a:solidFill>
                  <a:srgbClr val="313140"/>
                </a:solidFill>
                <a:latin typeface="Times New Roman"/>
                <a:cs typeface="Times New Roman"/>
              </a:rPr>
              <a:t>(at the</a:t>
            </a:r>
            <a:r>
              <a:rPr sz="2400" spc="-25" dirty="0">
                <a:solidFill>
                  <a:srgbClr val="31314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13140"/>
                </a:solidFill>
                <a:latin typeface="Times New Roman"/>
                <a:cs typeface="Times New Roman"/>
              </a:rPr>
              <a:t>site)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sz="26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</a:pPr>
            <a:endParaRPr sz="36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072765" algn="ctr"/>
            <a:r>
              <a:rPr sz="3600" i="1" dirty="0">
                <a:solidFill>
                  <a:srgbClr val="313140"/>
                </a:solidFill>
                <a:latin typeface="Times New Roman"/>
                <a:cs typeface="Times New Roman"/>
              </a:rPr>
              <a:t>Ex </a:t>
            </a:r>
            <a:r>
              <a:rPr sz="3600" i="1" spc="-5" dirty="0">
                <a:solidFill>
                  <a:srgbClr val="313140"/>
                </a:solidFill>
                <a:latin typeface="Times New Roman"/>
                <a:cs typeface="Times New Roman"/>
              </a:rPr>
              <a:t>situ</a:t>
            </a:r>
            <a:r>
              <a:rPr sz="3600" i="1" spc="-40" dirty="0">
                <a:solidFill>
                  <a:srgbClr val="31314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313140"/>
                </a:solidFill>
                <a:latin typeface="Times New Roman"/>
                <a:cs typeface="Times New Roman"/>
              </a:rPr>
              <a:t>Bioremediation</a:t>
            </a:r>
            <a:endParaRPr sz="36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072130" algn="ctr">
              <a:spcBef>
                <a:spcPts val="35"/>
              </a:spcBef>
            </a:pPr>
            <a:r>
              <a:rPr sz="2400" spc="-5" dirty="0">
                <a:solidFill>
                  <a:srgbClr val="313140"/>
                </a:solidFill>
                <a:latin typeface="Times New Roman"/>
                <a:cs typeface="Times New Roman"/>
              </a:rPr>
              <a:t>(away from the</a:t>
            </a:r>
            <a:r>
              <a:rPr sz="2400" dirty="0">
                <a:solidFill>
                  <a:srgbClr val="31314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313140"/>
                </a:solidFill>
                <a:latin typeface="Times New Roman"/>
                <a:cs typeface="Times New Roman"/>
              </a:rPr>
              <a:t>site)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125467" y="1485900"/>
            <a:ext cx="2119884" cy="189280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44036" y="1508126"/>
            <a:ext cx="1844039" cy="1617345"/>
          </a:xfrm>
          <a:custGeom>
            <a:avLst/>
            <a:gdLst/>
            <a:ahLst/>
            <a:cxnLst/>
            <a:rect l="l" t="t" r="r" b="b"/>
            <a:pathLst>
              <a:path w="1844039" h="1617345">
                <a:moveTo>
                  <a:pt x="80212" y="1420461"/>
                </a:moveTo>
                <a:lnTo>
                  <a:pt x="72072" y="1422733"/>
                </a:lnTo>
                <a:lnTo>
                  <a:pt x="65361" y="1427886"/>
                </a:lnTo>
                <a:lnTo>
                  <a:pt x="60959" y="1435480"/>
                </a:lnTo>
                <a:lnTo>
                  <a:pt x="0" y="1616964"/>
                </a:lnTo>
                <a:lnTo>
                  <a:pt x="63748" y="1604645"/>
                </a:lnTo>
                <a:lnTo>
                  <a:pt x="47625" y="1604645"/>
                </a:lnTo>
                <a:lnTo>
                  <a:pt x="18541" y="1571371"/>
                </a:lnTo>
                <a:lnTo>
                  <a:pt x="80000" y="1517592"/>
                </a:lnTo>
                <a:lnTo>
                  <a:pt x="102869" y="1449577"/>
                </a:lnTo>
                <a:lnTo>
                  <a:pt x="103919" y="1440870"/>
                </a:lnTo>
                <a:lnTo>
                  <a:pt x="101647" y="1432687"/>
                </a:lnTo>
                <a:lnTo>
                  <a:pt x="96494" y="1425932"/>
                </a:lnTo>
                <a:lnTo>
                  <a:pt x="88900" y="1421511"/>
                </a:lnTo>
                <a:lnTo>
                  <a:pt x="80212" y="1420461"/>
                </a:lnTo>
                <a:close/>
              </a:path>
              <a:path w="1844039" h="1617345">
                <a:moveTo>
                  <a:pt x="80000" y="1517592"/>
                </a:moveTo>
                <a:lnTo>
                  <a:pt x="18541" y="1571371"/>
                </a:lnTo>
                <a:lnTo>
                  <a:pt x="47625" y="1604645"/>
                </a:lnTo>
                <a:lnTo>
                  <a:pt x="58656" y="1594992"/>
                </a:lnTo>
                <a:lnTo>
                  <a:pt x="53975" y="1594992"/>
                </a:lnTo>
                <a:lnTo>
                  <a:pt x="28828" y="1566290"/>
                </a:lnTo>
                <a:lnTo>
                  <a:pt x="66039" y="1559112"/>
                </a:lnTo>
                <a:lnTo>
                  <a:pt x="80000" y="1517592"/>
                </a:lnTo>
                <a:close/>
              </a:path>
              <a:path w="1844039" h="1617345">
                <a:moveTo>
                  <a:pt x="179577" y="1537208"/>
                </a:moveTo>
                <a:lnTo>
                  <a:pt x="109175" y="1550790"/>
                </a:lnTo>
                <a:lnTo>
                  <a:pt x="47625" y="1604645"/>
                </a:lnTo>
                <a:lnTo>
                  <a:pt x="63748" y="1604645"/>
                </a:lnTo>
                <a:lnTo>
                  <a:pt x="187959" y="1580641"/>
                </a:lnTo>
                <a:lnTo>
                  <a:pt x="205485" y="1554734"/>
                </a:lnTo>
                <a:lnTo>
                  <a:pt x="202152" y="1546637"/>
                </a:lnTo>
                <a:lnTo>
                  <a:pt x="196151" y="1540637"/>
                </a:lnTo>
                <a:lnTo>
                  <a:pt x="188340" y="1537303"/>
                </a:lnTo>
                <a:lnTo>
                  <a:pt x="179577" y="1537208"/>
                </a:lnTo>
                <a:close/>
              </a:path>
              <a:path w="1844039" h="1617345">
                <a:moveTo>
                  <a:pt x="66039" y="1559112"/>
                </a:moveTo>
                <a:lnTo>
                  <a:pt x="28828" y="1566290"/>
                </a:lnTo>
                <a:lnTo>
                  <a:pt x="53975" y="1594992"/>
                </a:lnTo>
                <a:lnTo>
                  <a:pt x="66039" y="1559112"/>
                </a:lnTo>
                <a:close/>
              </a:path>
              <a:path w="1844039" h="1617345">
                <a:moveTo>
                  <a:pt x="109175" y="1550790"/>
                </a:moveTo>
                <a:lnTo>
                  <a:pt x="66039" y="1559112"/>
                </a:lnTo>
                <a:lnTo>
                  <a:pt x="53975" y="1594992"/>
                </a:lnTo>
                <a:lnTo>
                  <a:pt x="58656" y="1594992"/>
                </a:lnTo>
                <a:lnTo>
                  <a:pt x="109175" y="1550790"/>
                </a:lnTo>
                <a:close/>
              </a:path>
              <a:path w="1844039" h="1617345">
                <a:moveTo>
                  <a:pt x="1814322" y="0"/>
                </a:moveTo>
                <a:lnTo>
                  <a:pt x="80000" y="1517592"/>
                </a:lnTo>
                <a:lnTo>
                  <a:pt x="66039" y="1559112"/>
                </a:lnTo>
                <a:lnTo>
                  <a:pt x="109175" y="1550790"/>
                </a:lnTo>
                <a:lnTo>
                  <a:pt x="1843531" y="33274"/>
                </a:lnTo>
                <a:lnTo>
                  <a:pt x="1814322" y="0"/>
                </a:lnTo>
                <a:close/>
              </a:path>
            </a:pathLst>
          </a:custGeom>
          <a:solidFill>
            <a:srgbClr val="AC8F6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132577" y="1566673"/>
            <a:ext cx="2503931" cy="36408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154547" y="1588769"/>
            <a:ext cx="2228215" cy="3365500"/>
          </a:xfrm>
          <a:custGeom>
            <a:avLst/>
            <a:gdLst/>
            <a:ahLst/>
            <a:cxnLst/>
            <a:rect l="l" t="t" r="r" b="b"/>
            <a:pathLst>
              <a:path w="2228215" h="3365500">
                <a:moveTo>
                  <a:pt x="2067966" y="3238242"/>
                </a:moveTo>
                <a:lnTo>
                  <a:pt x="2059543" y="3239357"/>
                </a:lnTo>
                <a:lnTo>
                  <a:pt x="2052143" y="3243568"/>
                </a:lnTo>
                <a:lnTo>
                  <a:pt x="2046731" y="3250565"/>
                </a:lnTo>
                <a:lnTo>
                  <a:pt x="2044513" y="3259028"/>
                </a:lnTo>
                <a:lnTo>
                  <a:pt x="2045652" y="3267408"/>
                </a:lnTo>
                <a:lnTo>
                  <a:pt x="2049839" y="3274764"/>
                </a:lnTo>
                <a:lnTo>
                  <a:pt x="2056764" y="3280155"/>
                </a:lnTo>
                <a:lnTo>
                  <a:pt x="2228214" y="3365118"/>
                </a:lnTo>
                <a:lnTo>
                  <a:pt x="2226879" y="3340607"/>
                </a:lnTo>
                <a:lnTo>
                  <a:pt x="2185670" y="3340607"/>
                </a:lnTo>
                <a:lnTo>
                  <a:pt x="2140654" y="3272308"/>
                </a:lnTo>
                <a:lnTo>
                  <a:pt x="2076450" y="3240531"/>
                </a:lnTo>
                <a:lnTo>
                  <a:pt x="2067966" y="3238242"/>
                </a:lnTo>
                <a:close/>
              </a:path>
              <a:path w="2228215" h="3365500">
                <a:moveTo>
                  <a:pt x="2140654" y="3272308"/>
                </a:moveTo>
                <a:lnTo>
                  <a:pt x="2185670" y="3340607"/>
                </a:lnTo>
                <a:lnTo>
                  <a:pt x="2202310" y="3329685"/>
                </a:lnTo>
                <a:lnTo>
                  <a:pt x="2182113" y="3329685"/>
                </a:lnTo>
                <a:lnTo>
                  <a:pt x="2180042" y="3291802"/>
                </a:lnTo>
                <a:lnTo>
                  <a:pt x="2140654" y="3272308"/>
                </a:lnTo>
                <a:close/>
              </a:path>
              <a:path w="2228215" h="3365500">
                <a:moveTo>
                  <a:pt x="2194559" y="3153155"/>
                </a:moveTo>
                <a:lnTo>
                  <a:pt x="2186054" y="3155340"/>
                </a:lnTo>
                <a:lnTo>
                  <a:pt x="2179288" y="3160442"/>
                </a:lnTo>
                <a:lnTo>
                  <a:pt x="2174950" y="3167711"/>
                </a:lnTo>
                <a:lnTo>
                  <a:pt x="2173731" y="3176397"/>
                </a:lnTo>
                <a:lnTo>
                  <a:pt x="2177653" y="3248116"/>
                </a:lnTo>
                <a:lnTo>
                  <a:pt x="2222627" y="3316351"/>
                </a:lnTo>
                <a:lnTo>
                  <a:pt x="2185670" y="3340607"/>
                </a:lnTo>
                <a:lnTo>
                  <a:pt x="2226879" y="3340607"/>
                </a:lnTo>
                <a:lnTo>
                  <a:pt x="2217801" y="3173984"/>
                </a:lnTo>
                <a:lnTo>
                  <a:pt x="2215616" y="3165478"/>
                </a:lnTo>
                <a:lnTo>
                  <a:pt x="2210514" y="3158712"/>
                </a:lnTo>
                <a:lnTo>
                  <a:pt x="2203245" y="3154374"/>
                </a:lnTo>
                <a:lnTo>
                  <a:pt x="2194559" y="3153155"/>
                </a:lnTo>
                <a:close/>
              </a:path>
              <a:path w="2228215" h="3365500">
                <a:moveTo>
                  <a:pt x="2180042" y="3291802"/>
                </a:moveTo>
                <a:lnTo>
                  <a:pt x="2182113" y="3329685"/>
                </a:lnTo>
                <a:lnTo>
                  <a:pt x="2213991" y="3308604"/>
                </a:lnTo>
                <a:lnTo>
                  <a:pt x="2180042" y="3291802"/>
                </a:lnTo>
                <a:close/>
              </a:path>
              <a:path w="2228215" h="3365500">
                <a:moveTo>
                  <a:pt x="2177653" y="3248116"/>
                </a:moveTo>
                <a:lnTo>
                  <a:pt x="2180042" y="3291802"/>
                </a:lnTo>
                <a:lnTo>
                  <a:pt x="2213991" y="3308604"/>
                </a:lnTo>
                <a:lnTo>
                  <a:pt x="2182113" y="3329685"/>
                </a:lnTo>
                <a:lnTo>
                  <a:pt x="2202310" y="3329685"/>
                </a:lnTo>
                <a:lnTo>
                  <a:pt x="2222627" y="3316351"/>
                </a:lnTo>
                <a:lnTo>
                  <a:pt x="2177653" y="3248116"/>
                </a:lnTo>
                <a:close/>
              </a:path>
              <a:path w="2228215" h="3365500">
                <a:moveTo>
                  <a:pt x="36829" y="0"/>
                </a:moveTo>
                <a:lnTo>
                  <a:pt x="0" y="24383"/>
                </a:lnTo>
                <a:lnTo>
                  <a:pt x="2140654" y="3272308"/>
                </a:lnTo>
                <a:lnTo>
                  <a:pt x="2180042" y="3291802"/>
                </a:lnTo>
                <a:lnTo>
                  <a:pt x="2177653" y="3248116"/>
                </a:lnTo>
                <a:lnTo>
                  <a:pt x="36829" y="0"/>
                </a:lnTo>
                <a:close/>
              </a:path>
            </a:pathLst>
          </a:custGeom>
          <a:solidFill>
            <a:srgbClr val="AC8F6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07540" y="6198819"/>
            <a:ext cx="32600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(Barathi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S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and </a:t>
            </a:r>
            <a:r>
              <a:rPr spc="-25" dirty="0">
                <a:solidFill>
                  <a:srgbClr val="292934"/>
                </a:solidFill>
                <a:latin typeface="Times New Roman"/>
                <a:cs typeface="Times New Roman"/>
              </a:rPr>
              <a:t>Vasudevan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N,</a:t>
            </a:r>
            <a:r>
              <a:rPr spc="-7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2001)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26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0277" y="208915"/>
            <a:ext cx="472249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0" dirty="0">
                <a:latin typeface="Times New Roman"/>
                <a:cs typeface="Times New Roman"/>
              </a:rPr>
              <a:t>In </a:t>
            </a:r>
            <a:r>
              <a:rPr sz="4000" b="1" spc="-80" dirty="0">
                <a:latin typeface="Times New Roman"/>
                <a:cs typeface="Times New Roman"/>
              </a:rPr>
              <a:t>Situ</a:t>
            </a:r>
            <a:r>
              <a:rPr sz="4000" b="1" spc="-415" dirty="0">
                <a:latin typeface="Times New Roman"/>
                <a:cs typeface="Times New Roman"/>
              </a:rPr>
              <a:t> </a:t>
            </a:r>
            <a:r>
              <a:rPr sz="4000" b="1" spc="-100" dirty="0">
                <a:latin typeface="Times New Roman"/>
                <a:cs typeface="Times New Roman"/>
              </a:rPr>
              <a:t>Bioremediation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66037" y="1031373"/>
            <a:ext cx="8221345" cy="5631815"/>
          </a:xfrm>
          <a:prstGeom prst="rect">
            <a:avLst/>
          </a:prstGeom>
        </p:spPr>
        <p:txBody>
          <a:bodyPr vert="horz" wrap="square" lIns="0" tIns="179705" rIns="0" bIns="0" rtlCol="0">
            <a:spAutoFit/>
          </a:bodyPr>
          <a:lstStyle/>
          <a:p>
            <a:pPr marL="295910" indent="-283210">
              <a:spcBef>
                <a:spcPts val="1415"/>
              </a:spcBef>
              <a:buClr>
                <a:srgbClr val="92A199"/>
              </a:buClr>
              <a:buSzPct val="84090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In situ bioremediation is when the contaminated site is cleaned</a:t>
            </a:r>
            <a:r>
              <a:rPr sz="22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up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95910">
              <a:spcBef>
                <a:spcPts val="1320"/>
              </a:spcBef>
            </a:pP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exactly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where it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occurred.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95910" marR="8255" indent="-283210" algn="just">
              <a:lnSpc>
                <a:spcPct val="15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Arial"/>
              <a:buChar char=""/>
              <a:tabLst>
                <a:tab pos="296545" algn="l"/>
              </a:tabLst>
            </a:pP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There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is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no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need to excavate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or remove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soils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or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water in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order </a:t>
            </a:r>
            <a:r>
              <a:rPr sz="2200" spc="-320" dirty="0">
                <a:solidFill>
                  <a:srgbClr val="292934"/>
                </a:solidFill>
                <a:latin typeface="Times New Roman"/>
                <a:cs typeface="Times New Roman"/>
              </a:rPr>
              <a:t>to 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accomplish remediation.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95910" marR="5080" indent="-283210" algn="just">
              <a:lnSpc>
                <a:spcPct val="15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Arial"/>
              <a:buChar char=""/>
              <a:tabLst>
                <a:tab pos="296545" algn="l"/>
              </a:tabLst>
            </a:pP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In situ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biodegradation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involves supplying oxygen and nutrients </a:t>
            </a:r>
            <a:r>
              <a:rPr sz="2200" spc="-310" dirty="0">
                <a:solidFill>
                  <a:srgbClr val="292934"/>
                </a:solidFill>
                <a:latin typeface="Times New Roman"/>
                <a:cs typeface="Times New Roman"/>
              </a:rPr>
              <a:t>by 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circulating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aqueous solutions through contaminated soils to stimulate 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naturally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occurring bacteria to degrade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organic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contaminants. It can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be 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used for soil and</a:t>
            </a:r>
            <a:r>
              <a:rPr sz="2200"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groundwater.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95910" marR="8255" indent="-283210" algn="just">
              <a:lnSpc>
                <a:spcPct val="15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Arial"/>
              <a:buChar char=""/>
              <a:tabLst>
                <a:tab pos="366395" algn="l"/>
              </a:tabLst>
            </a:pP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It is the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most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commonly used type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bioremediation because it is </a:t>
            </a:r>
            <a:r>
              <a:rPr sz="2200" spc="-65" dirty="0">
                <a:solidFill>
                  <a:srgbClr val="292934"/>
                </a:solidFill>
                <a:latin typeface="Times New Roman"/>
                <a:cs typeface="Times New Roman"/>
              </a:rPr>
              <a:t>the 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cheapest and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most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efficient, so </a:t>
            </a:r>
            <a:r>
              <a:rPr sz="2200" spc="-30" dirty="0">
                <a:solidFill>
                  <a:srgbClr val="292934"/>
                </a:solidFill>
                <a:latin typeface="Times New Roman"/>
                <a:cs typeface="Times New Roman"/>
              </a:rPr>
              <a:t>it’s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generally better to</a:t>
            </a:r>
            <a:r>
              <a:rPr sz="2200" spc="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use.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158750" algn="r">
              <a:spcBef>
                <a:spcPts val="795"/>
              </a:spcBef>
            </a:pPr>
            <a:r>
              <a:rPr spc="-35" dirty="0">
                <a:solidFill>
                  <a:srgbClr val="292934"/>
                </a:solidFill>
                <a:latin typeface="Times New Roman"/>
                <a:cs typeface="Times New Roman"/>
              </a:rPr>
              <a:t>(Wood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TK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,</a:t>
            </a:r>
            <a:r>
              <a:rPr spc="-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2008)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27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0072" y="694690"/>
            <a:ext cx="646176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45" dirty="0">
                <a:latin typeface="Times New Roman"/>
                <a:cs typeface="Times New Roman"/>
              </a:rPr>
              <a:t>Types </a:t>
            </a:r>
            <a:r>
              <a:rPr sz="4000" b="1" spc="-50" dirty="0">
                <a:latin typeface="Times New Roman"/>
                <a:cs typeface="Times New Roman"/>
              </a:rPr>
              <a:t>of In </a:t>
            </a:r>
            <a:r>
              <a:rPr sz="4000" b="1" spc="-75" dirty="0">
                <a:latin typeface="Times New Roman"/>
                <a:cs typeface="Times New Roman"/>
              </a:rPr>
              <a:t>situ</a:t>
            </a:r>
            <a:r>
              <a:rPr sz="4000" b="1" spc="-635" dirty="0">
                <a:latin typeface="Times New Roman"/>
                <a:cs typeface="Times New Roman"/>
              </a:rPr>
              <a:t> </a:t>
            </a:r>
            <a:r>
              <a:rPr sz="4000" b="1" spc="-100" dirty="0">
                <a:latin typeface="Times New Roman"/>
                <a:cs typeface="Times New Roman"/>
              </a:rPr>
              <a:t>Bioremediation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45051" y="1376172"/>
            <a:ext cx="2319528" cy="12405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63619" y="1398016"/>
            <a:ext cx="2043430" cy="982980"/>
          </a:xfrm>
          <a:custGeom>
            <a:avLst/>
            <a:gdLst/>
            <a:ahLst/>
            <a:cxnLst/>
            <a:rect l="l" t="t" r="r" b="b"/>
            <a:pathLst>
              <a:path w="2043429" h="982980">
                <a:moveTo>
                  <a:pt x="123570" y="798464"/>
                </a:moveTo>
                <a:lnTo>
                  <a:pt x="115685" y="801522"/>
                </a:lnTo>
                <a:lnTo>
                  <a:pt x="109347" y="807593"/>
                </a:lnTo>
                <a:lnTo>
                  <a:pt x="0" y="964692"/>
                </a:lnTo>
                <a:lnTo>
                  <a:pt x="190626" y="982472"/>
                </a:lnTo>
                <a:lnTo>
                  <a:pt x="199306" y="981553"/>
                </a:lnTo>
                <a:lnTo>
                  <a:pt x="206724" y="977503"/>
                </a:lnTo>
                <a:lnTo>
                  <a:pt x="212093" y="970952"/>
                </a:lnTo>
                <a:lnTo>
                  <a:pt x="213520" y="966216"/>
                </a:lnTo>
                <a:lnTo>
                  <a:pt x="49149" y="966216"/>
                </a:lnTo>
                <a:lnTo>
                  <a:pt x="30480" y="926211"/>
                </a:lnTo>
                <a:lnTo>
                  <a:pt x="104645" y="891759"/>
                </a:lnTo>
                <a:lnTo>
                  <a:pt x="145669" y="832866"/>
                </a:lnTo>
                <a:lnTo>
                  <a:pt x="149099" y="824793"/>
                </a:lnTo>
                <a:lnTo>
                  <a:pt x="149209" y="816292"/>
                </a:lnTo>
                <a:lnTo>
                  <a:pt x="146151" y="808362"/>
                </a:lnTo>
                <a:lnTo>
                  <a:pt x="140081" y="802005"/>
                </a:lnTo>
                <a:lnTo>
                  <a:pt x="132028" y="798574"/>
                </a:lnTo>
                <a:lnTo>
                  <a:pt x="123570" y="798464"/>
                </a:lnTo>
                <a:close/>
              </a:path>
              <a:path w="2043429" h="982980">
                <a:moveTo>
                  <a:pt x="104645" y="891759"/>
                </a:moveTo>
                <a:lnTo>
                  <a:pt x="30480" y="926211"/>
                </a:lnTo>
                <a:lnTo>
                  <a:pt x="49149" y="966216"/>
                </a:lnTo>
                <a:lnTo>
                  <a:pt x="65008" y="958850"/>
                </a:lnTo>
                <a:lnTo>
                  <a:pt x="57912" y="958850"/>
                </a:lnTo>
                <a:lnTo>
                  <a:pt x="41910" y="924179"/>
                </a:lnTo>
                <a:lnTo>
                  <a:pt x="82062" y="924179"/>
                </a:lnTo>
                <a:lnTo>
                  <a:pt x="104645" y="891759"/>
                </a:lnTo>
                <a:close/>
              </a:path>
              <a:path w="2043429" h="982980">
                <a:moveTo>
                  <a:pt x="123213" y="931816"/>
                </a:moveTo>
                <a:lnTo>
                  <a:pt x="49149" y="966216"/>
                </a:lnTo>
                <a:lnTo>
                  <a:pt x="213520" y="966216"/>
                </a:lnTo>
                <a:lnTo>
                  <a:pt x="214630" y="962533"/>
                </a:lnTo>
                <a:lnTo>
                  <a:pt x="213711" y="953799"/>
                </a:lnTo>
                <a:lnTo>
                  <a:pt x="209661" y="946388"/>
                </a:lnTo>
                <a:lnTo>
                  <a:pt x="203110" y="941048"/>
                </a:lnTo>
                <a:lnTo>
                  <a:pt x="194691" y="938530"/>
                </a:lnTo>
                <a:lnTo>
                  <a:pt x="123213" y="931816"/>
                </a:lnTo>
                <a:close/>
              </a:path>
              <a:path w="2043429" h="982980">
                <a:moveTo>
                  <a:pt x="41910" y="924179"/>
                </a:moveTo>
                <a:lnTo>
                  <a:pt x="57912" y="958850"/>
                </a:lnTo>
                <a:lnTo>
                  <a:pt x="79596" y="927719"/>
                </a:lnTo>
                <a:lnTo>
                  <a:pt x="41910" y="924179"/>
                </a:lnTo>
                <a:close/>
              </a:path>
              <a:path w="2043429" h="982980">
                <a:moveTo>
                  <a:pt x="79596" y="927719"/>
                </a:moveTo>
                <a:lnTo>
                  <a:pt x="57912" y="958850"/>
                </a:lnTo>
                <a:lnTo>
                  <a:pt x="65008" y="958850"/>
                </a:lnTo>
                <a:lnTo>
                  <a:pt x="123213" y="931816"/>
                </a:lnTo>
                <a:lnTo>
                  <a:pt x="79596" y="927719"/>
                </a:lnTo>
                <a:close/>
              </a:path>
              <a:path w="2043429" h="982980">
                <a:moveTo>
                  <a:pt x="2024380" y="0"/>
                </a:moveTo>
                <a:lnTo>
                  <a:pt x="104645" y="891759"/>
                </a:lnTo>
                <a:lnTo>
                  <a:pt x="79596" y="927719"/>
                </a:lnTo>
                <a:lnTo>
                  <a:pt x="123213" y="931816"/>
                </a:lnTo>
                <a:lnTo>
                  <a:pt x="2043048" y="40132"/>
                </a:lnTo>
                <a:lnTo>
                  <a:pt x="2024380" y="0"/>
                </a:lnTo>
                <a:close/>
              </a:path>
              <a:path w="2043429" h="982980">
                <a:moveTo>
                  <a:pt x="82062" y="924179"/>
                </a:moveTo>
                <a:lnTo>
                  <a:pt x="41910" y="924179"/>
                </a:lnTo>
                <a:lnTo>
                  <a:pt x="79596" y="927719"/>
                </a:lnTo>
                <a:lnTo>
                  <a:pt x="82062" y="924179"/>
                </a:lnTo>
                <a:close/>
              </a:path>
            </a:pathLst>
          </a:custGeom>
          <a:solidFill>
            <a:srgbClr val="79463C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057900" y="1383792"/>
            <a:ext cx="2668524" cy="35189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078982" y="1405001"/>
            <a:ext cx="2392680" cy="3244215"/>
          </a:xfrm>
          <a:custGeom>
            <a:avLst/>
            <a:gdLst/>
            <a:ahLst/>
            <a:cxnLst/>
            <a:rect l="l" t="t" r="r" b="b"/>
            <a:pathLst>
              <a:path w="2392679" h="3244215">
                <a:moveTo>
                  <a:pt x="2226111" y="3125299"/>
                </a:moveTo>
                <a:lnTo>
                  <a:pt x="2217769" y="3126835"/>
                </a:lnTo>
                <a:lnTo>
                  <a:pt x="2210617" y="3131371"/>
                </a:lnTo>
                <a:lnTo>
                  <a:pt x="2205609" y="3138551"/>
                </a:lnTo>
                <a:lnTo>
                  <a:pt x="2203807" y="3147131"/>
                </a:lnTo>
                <a:lnTo>
                  <a:pt x="2205386" y="3155473"/>
                </a:lnTo>
                <a:lnTo>
                  <a:pt x="2209966" y="3162625"/>
                </a:lnTo>
                <a:lnTo>
                  <a:pt x="2217166" y="3167634"/>
                </a:lnTo>
                <a:lnTo>
                  <a:pt x="2392679" y="3243707"/>
                </a:lnTo>
                <a:lnTo>
                  <a:pt x="2390321" y="3221482"/>
                </a:lnTo>
                <a:lnTo>
                  <a:pt x="2348991" y="3221482"/>
                </a:lnTo>
                <a:lnTo>
                  <a:pt x="2300592" y="3155644"/>
                </a:lnTo>
                <a:lnTo>
                  <a:pt x="2234691" y="3127121"/>
                </a:lnTo>
                <a:lnTo>
                  <a:pt x="2226111" y="3125299"/>
                </a:lnTo>
                <a:close/>
              </a:path>
              <a:path w="2392679" h="3244215">
                <a:moveTo>
                  <a:pt x="2300592" y="3155644"/>
                </a:moveTo>
                <a:lnTo>
                  <a:pt x="2348991" y="3221482"/>
                </a:lnTo>
                <a:lnTo>
                  <a:pt x="2363664" y="3210687"/>
                </a:lnTo>
                <a:lnTo>
                  <a:pt x="2344800" y="3210687"/>
                </a:lnTo>
                <a:lnTo>
                  <a:pt x="2340792" y="3173043"/>
                </a:lnTo>
                <a:lnTo>
                  <a:pt x="2300592" y="3155644"/>
                </a:lnTo>
                <a:close/>
              </a:path>
              <a:path w="2392679" h="3244215">
                <a:moveTo>
                  <a:pt x="2348229" y="3033776"/>
                </a:moveTo>
                <a:lnTo>
                  <a:pt x="2339832" y="3036405"/>
                </a:lnTo>
                <a:lnTo>
                  <a:pt x="2333339" y="3041856"/>
                </a:lnTo>
                <a:lnTo>
                  <a:pt x="2329370" y="3049331"/>
                </a:lnTo>
                <a:lnTo>
                  <a:pt x="2328544" y="3058033"/>
                </a:lnTo>
                <a:lnTo>
                  <a:pt x="2336153" y="3129484"/>
                </a:lnTo>
                <a:lnTo>
                  <a:pt x="2384551" y="3195320"/>
                </a:lnTo>
                <a:lnTo>
                  <a:pt x="2348991" y="3221482"/>
                </a:lnTo>
                <a:lnTo>
                  <a:pt x="2390321" y="3221482"/>
                </a:lnTo>
                <a:lnTo>
                  <a:pt x="2372487" y="3053461"/>
                </a:lnTo>
                <a:lnTo>
                  <a:pt x="2369857" y="3045063"/>
                </a:lnTo>
                <a:lnTo>
                  <a:pt x="2364406" y="3038570"/>
                </a:lnTo>
                <a:lnTo>
                  <a:pt x="2356931" y="3034601"/>
                </a:lnTo>
                <a:lnTo>
                  <a:pt x="2348229" y="3033776"/>
                </a:lnTo>
                <a:close/>
              </a:path>
              <a:path w="2392679" h="3244215">
                <a:moveTo>
                  <a:pt x="2340792" y="3173043"/>
                </a:moveTo>
                <a:lnTo>
                  <a:pt x="2344800" y="3210687"/>
                </a:lnTo>
                <a:lnTo>
                  <a:pt x="2375535" y="3188081"/>
                </a:lnTo>
                <a:lnTo>
                  <a:pt x="2340792" y="3173043"/>
                </a:lnTo>
                <a:close/>
              </a:path>
              <a:path w="2392679" h="3244215">
                <a:moveTo>
                  <a:pt x="2336153" y="3129484"/>
                </a:moveTo>
                <a:lnTo>
                  <a:pt x="2340792" y="3173043"/>
                </a:lnTo>
                <a:lnTo>
                  <a:pt x="2375535" y="3188081"/>
                </a:lnTo>
                <a:lnTo>
                  <a:pt x="2344800" y="3210687"/>
                </a:lnTo>
                <a:lnTo>
                  <a:pt x="2363664" y="3210687"/>
                </a:lnTo>
                <a:lnTo>
                  <a:pt x="2384551" y="3195320"/>
                </a:lnTo>
                <a:lnTo>
                  <a:pt x="2336153" y="3129484"/>
                </a:lnTo>
                <a:close/>
              </a:path>
              <a:path w="2392679" h="3244215">
                <a:moveTo>
                  <a:pt x="35559" y="0"/>
                </a:moveTo>
                <a:lnTo>
                  <a:pt x="0" y="26162"/>
                </a:lnTo>
                <a:lnTo>
                  <a:pt x="2300592" y="3155644"/>
                </a:lnTo>
                <a:lnTo>
                  <a:pt x="2340792" y="3173043"/>
                </a:lnTo>
                <a:lnTo>
                  <a:pt x="2336153" y="3129484"/>
                </a:lnTo>
                <a:lnTo>
                  <a:pt x="35559" y="0"/>
                </a:lnTo>
                <a:close/>
              </a:path>
            </a:pathLst>
          </a:custGeom>
          <a:solidFill>
            <a:srgbClr val="79463C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9940" y="1470405"/>
            <a:ext cx="5547360" cy="13952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spcBef>
                <a:spcPts val="100"/>
              </a:spcBef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2</a:t>
            </a:r>
            <a:r>
              <a:rPr sz="2400" spc="-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types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50"/>
              </a:spcBef>
            </a:pPr>
            <a:endParaRPr sz="37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/>
            <a:r>
              <a:rPr sz="2800" spc="-5" dirty="0">
                <a:solidFill>
                  <a:srgbClr val="292934"/>
                </a:solidFill>
                <a:latin typeface="Times New Roman"/>
                <a:cs typeface="Times New Roman"/>
              </a:rPr>
              <a:t>Engineered</a:t>
            </a:r>
            <a:r>
              <a:rPr sz="28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292934"/>
                </a:solidFill>
                <a:latin typeface="Times New Roman"/>
                <a:cs typeface="Times New Roman"/>
              </a:rPr>
              <a:t>Bioremediation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46045" y="3070986"/>
            <a:ext cx="2795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7034" indent="-394335">
              <a:spcBef>
                <a:spcPts val="100"/>
              </a:spcBef>
              <a:buFont typeface="Wingdings"/>
              <a:buChar char=""/>
              <a:tabLst>
                <a:tab pos="407034" algn="l"/>
                <a:tab pos="407670" algn="l"/>
              </a:tabLst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Intentional</a:t>
            </a:r>
            <a:r>
              <a:rPr sz="24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changes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18987" y="4542362"/>
            <a:ext cx="4196715" cy="2133918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602615">
              <a:spcBef>
                <a:spcPts val="1100"/>
              </a:spcBef>
            </a:pPr>
            <a:r>
              <a:rPr sz="2800" dirty="0">
                <a:solidFill>
                  <a:srgbClr val="292934"/>
                </a:solidFill>
                <a:latin typeface="Times New Roman"/>
                <a:cs typeface="Times New Roman"/>
              </a:rPr>
              <a:t>Intrinsic</a:t>
            </a:r>
            <a:r>
              <a:rPr sz="2800" spc="-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292934"/>
                </a:solidFill>
                <a:latin typeface="Times New Roman"/>
                <a:cs typeface="Times New Roman"/>
              </a:rPr>
              <a:t>Bioremediation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31470" marR="5080" indent="-331470">
              <a:spcBef>
                <a:spcPts val="860"/>
              </a:spcBef>
              <a:buFont typeface="Wingdings"/>
              <a:buChar char=""/>
              <a:tabLst>
                <a:tab pos="331470" algn="l"/>
              </a:tabLst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Simply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allow biodegradation</a:t>
            </a:r>
            <a:r>
              <a:rPr sz="2400" spc="-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to  occur under natural</a:t>
            </a:r>
            <a:r>
              <a:rPr sz="2400" spc="-9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conditions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40"/>
              </a:spcBef>
            </a:pP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126615"/>
            <a:r>
              <a:rPr spc="-35" dirty="0">
                <a:solidFill>
                  <a:srgbClr val="292934"/>
                </a:solidFill>
                <a:latin typeface="Times New Roman"/>
                <a:cs typeface="Times New Roman"/>
              </a:rPr>
              <a:t>(Wood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TK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,</a:t>
            </a:r>
            <a:r>
              <a:rPr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2008)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28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99629" y="3145358"/>
            <a:ext cx="209168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solidFill>
                  <a:srgbClr val="FF0000"/>
                </a:solidFill>
                <a:latin typeface="Times New Roman"/>
                <a:cs typeface="Times New Roman"/>
              </a:rPr>
              <a:t>Doing</a:t>
            </a:r>
            <a:r>
              <a:rPr sz="2800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0000"/>
                </a:solidFill>
                <a:latin typeface="Times New Roman"/>
                <a:cs typeface="Times New Roman"/>
              </a:rPr>
              <a:t>nothing</a:t>
            </a:r>
            <a:endParaRPr sz="28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0" y="618490"/>
            <a:ext cx="761746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4000" spc="-105" dirty="0">
                <a:solidFill>
                  <a:srgbClr val="D2523B"/>
                </a:solidFill>
              </a:rPr>
              <a:t>INTRODUCTIO</a:t>
            </a:r>
            <a:r>
              <a:rPr sz="4000" spc="-5" dirty="0">
                <a:solidFill>
                  <a:srgbClr val="D2523B"/>
                </a:solidFill>
              </a:rPr>
              <a:t>N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2059941" y="1470406"/>
            <a:ext cx="8074659" cy="5104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marR="7620" indent="-182880">
              <a:spcBef>
                <a:spcPts val="100"/>
              </a:spcBef>
              <a:buClr>
                <a:srgbClr val="92A199"/>
              </a:buClr>
              <a:buSzPct val="85416"/>
              <a:buFont typeface="Arial"/>
              <a:buChar char="•"/>
              <a:tabLst>
                <a:tab pos="195580" algn="l"/>
                <a:tab pos="882650" algn="l"/>
                <a:tab pos="1350645" algn="l"/>
                <a:tab pos="2609850" algn="l"/>
                <a:tab pos="4037965" algn="l"/>
                <a:tab pos="5215890" algn="l"/>
                <a:tab pos="5667375" algn="l"/>
                <a:tab pos="6778625" algn="l"/>
                <a:tab pos="7246620" algn="l"/>
              </a:tabLst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Use	</a:t>
            </a:r>
            <a:r>
              <a:rPr sz="2400" spc="10" dirty="0">
                <a:solidFill>
                  <a:srgbClr val="292934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f	di</a:t>
            </a:r>
            <a:r>
              <a:rPr sz="2400" spc="-40" dirty="0">
                <a:solidFill>
                  <a:srgbClr val="292934"/>
                </a:solidFill>
                <a:latin typeface="Times New Roman"/>
                <a:cs typeface="Times New Roman"/>
              </a:rPr>
              <a:t>f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ferent	</a:t>
            </a: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b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l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gic</a:t>
            </a: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l	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sys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e</a:t>
            </a:r>
            <a:r>
              <a:rPr sz="2400" spc="-20" dirty="0">
                <a:solidFill>
                  <a:srgbClr val="292934"/>
                </a:solidFill>
                <a:latin typeface="Times New Roman"/>
                <a:cs typeface="Times New Roman"/>
              </a:rPr>
              <a:t>m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s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400" spc="5" dirty="0">
                <a:solidFill>
                  <a:srgbClr val="292934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o	destroy	or	reduce  concentrations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contaminants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from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polluted</a:t>
            </a:r>
            <a:r>
              <a:rPr sz="2400" spc="-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sites.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marR="9525" indent="-182880">
              <a:spcBef>
                <a:spcPts val="580"/>
              </a:spcBef>
              <a:buClr>
                <a:srgbClr val="92A199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Manages microbes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and plants to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reduce, eliminate, contain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or  transform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contaminants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present in soils,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sediments,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water or</a:t>
            </a:r>
            <a:r>
              <a:rPr sz="2400" spc="-8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292934"/>
                </a:solidFill>
                <a:latin typeface="Times New Roman"/>
                <a:cs typeface="Times New Roman"/>
              </a:rPr>
              <a:t>air.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marR="8255" indent="-182880">
              <a:spcBef>
                <a:spcPts val="575"/>
              </a:spcBef>
              <a:buClr>
                <a:srgbClr val="92A199"/>
              </a:buClr>
              <a:buSzPct val="85416"/>
              <a:buFont typeface="Arial"/>
              <a:buChar char="•"/>
              <a:tabLst>
                <a:tab pos="195580" algn="l"/>
                <a:tab pos="1481455" algn="l"/>
                <a:tab pos="2054860" algn="l"/>
                <a:tab pos="2917825" algn="l"/>
                <a:tab pos="3624579" algn="l"/>
                <a:tab pos="3894454" algn="l"/>
                <a:tab pos="4872990" algn="l"/>
                <a:tab pos="6205220" algn="l"/>
                <a:tab pos="6575425" algn="l"/>
                <a:tab pos="7807325" algn="l"/>
              </a:tabLst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M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icr</a:t>
            </a:r>
            <a:r>
              <a:rPr sz="2400" spc="5" dirty="0">
                <a:solidFill>
                  <a:srgbClr val="292934"/>
                </a:solidFill>
                <a:latin typeface="Times New Roman"/>
                <a:cs typeface="Times New Roman"/>
              </a:rPr>
              <a:t>o</a:t>
            </a: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b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es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nd	plants	</a:t>
            </a: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h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ave	a	n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tural	ca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p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a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b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il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ty	</a:t>
            </a:r>
            <a:r>
              <a:rPr sz="2400" spc="5" dirty="0">
                <a:solidFill>
                  <a:srgbClr val="292934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o	attenua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e	</a:t>
            </a: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or 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reduce: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indent="-182880">
              <a:spcBef>
                <a:spcPts val="575"/>
              </a:spcBef>
              <a:buClr>
                <a:srgbClr val="92A199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Mass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indent="-182880">
              <a:spcBef>
                <a:spcPts val="580"/>
              </a:spcBef>
              <a:buClr>
                <a:srgbClr val="92A199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25" dirty="0">
                <a:solidFill>
                  <a:srgbClr val="292934"/>
                </a:solidFill>
                <a:latin typeface="Times New Roman"/>
                <a:cs typeface="Times New Roman"/>
              </a:rPr>
              <a:t>Toxicity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indent="-182880">
              <a:spcBef>
                <a:spcPts val="575"/>
              </a:spcBef>
              <a:buClr>
                <a:srgbClr val="92A199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60" dirty="0">
                <a:solidFill>
                  <a:srgbClr val="292934"/>
                </a:solidFill>
                <a:latin typeface="Times New Roman"/>
                <a:cs typeface="Times New Roman"/>
              </a:rPr>
              <a:t>Volume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marR="4288790" indent="-182880">
              <a:lnSpc>
                <a:spcPct val="120000"/>
              </a:lnSpc>
              <a:buClr>
                <a:srgbClr val="92A199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Concentration of pollutants 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without human</a:t>
            </a:r>
            <a:r>
              <a:rPr sz="2400" spc="-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interventions.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4585335">
              <a:spcBef>
                <a:spcPts val="2115"/>
              </a:spcBef>
            </a:pP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(Rittmann, B. E, </a:t>
            </a:r>
            <a:r>
              <a:rPr spc="-15" dirty="0">
                <a:solidFill>
                  <a:srgbClr val="292934"/>
                </a:solidFill>
                <a:latin typeface="Times New Roman"/>
                <a:cs typeface="Times New Roman"/>
              </a:rPr>
              <a:t>McCarty, </a:t>
            </a:r>
            <a:r>
              <a:rPr spc="-110" dirty="0">
                <a:solidFill>
                  <a:srgbClr val="292934"/>
                </a:solidFill>
                <a:latin typeface="Times New Roman"/>
                <a:cs typeface="Times New Roman"/>
              </a:rPr>
              <a:t>P.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L.</a:t>
            </a:r>
            <a:r>
              <a:rPr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2001)</a:t>
            </a:r>
            <a:endParaRPr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24010" y="57403"/>
            <a:ext cx="1250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2740" y="240919"/>
            <a:ext cx="4219575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90" dirty="0"/>
              <a:t>Intrinsic</a:t>
            </a:r>
            <a:r>
              <a:rPr sz="3600" spc="-285" dirty="0"/>
              <a:t> </a:t>
            </a:r>
            <a:r>
              <a:rPr sz="3600" spc="-95" dirty="0"/>
              <a:t>Bioremediation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602739" y="1083309"/>
            <a:ext cx="8728710" cy="56586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7955" indent="-135255">
              <a:spcBef>
                <a:spcPts val="105"/>
              </a:spcBef>
              <a:buFontTx/>
              <a:buChar char="-"/>
              <a:tabLst>
                <a:tab pos="148590" algn="l"/>
              </a:tabLst>
            </a:pPr>
            <a:r>
              <a:rPr sz="2000" i="1" spc="-25" dirty="0">
                <a:solidFill>
                  <a:srgbClr val="292934"/>
                </a:solidFill>
                <a:latin typeface="Trebuchet MS"/>
                <a:cs typeface="Trebuchet MS"/>
              </a:rPr>
              <a:t>a </a:t>
            </a:r>
            <a:r>
              <a:rPr sz="2000" i="1" spc="-110" dirty="0">
                <a:solidFill>
                  <a:srgbClr val="292934"/>
                </a:solidFill>
                <a:latin typeface="Trebuchet MS"/>
                <a:cs typeface="Trebuchet MS"/>
              </a:rPr>
              <a:t>bioremediation </a:t>
            </a:r>
            <a:r>
              <a:rPr sz="2000" i="1" spc="-105" dirty="0">
                <a:solidFill>
                  <a:srgbClr val="292934"/>
                </a:solidFill>
                <a:latin typeface="Trebuchet MS"/>
                <a:cs typeface="Trebuchet MS"/>
              </a:rPr>
              <a:t>under </a:t>
            </a:r>
            <a:r>
              <a:rPr sz="2000" i="1" spc="-100" dirty="0">
                <a:solidFill>
                  <a:srgbClr val="292934"/>
                </a:solidFill>
                <a:latin typeface="Trebuchet MS"/>
                <a:cs typeface="Trebuchet MS"/>
              </a:rPr>
              <a:t>natural</a:t>
            </a:r>
            <a:r>
              <a:rPr sz="2000" i="1" spc="-470" dirty="0">
                <a:solidFill>
                  <a:srgbClr val="292934"/>
                </a:solidFill>
                <a:latin typeface="Trebuchet MS"/>
                <a:cs typeface="Trebuchet MS"/>
              </a:rPr>
              <a:t> </a:t>
            </a:r>
            <a:r>
              <a:rPr sz="2000" i="1" spc="-95" dirty="0">
                <a:solidFill>
                  <a:srgbClr val="292934"/>
                </a:solidFill>
                <a:latin typeface="Trebuchet MS"/>
                <a:cs typeface="Trebuchet MS"/>
              </a:rPr>
              <a:t>conditions</a:t>
            </a:r>
            <a:endParaRPr sz="2000">
              <a:solidFill>
                <a:prstClr val="black"/>
              </a:solidFill>
              <a:latin typeface="Trebuchet MS"/>
              <a:cs typeface="Trebuchet MS"/>
            </a:endParaRPr>
          </a:p>
          <a:p>
            <a:pPr>
              <a:spcBef>
                <a:spcPts val="40"/>
              </a:spcBef>
              <a:buClr>
                <a:srgbClr val="292934"/>
              </a:buClr>
              <a:buFont typeface="Trebuchet MS"/>
              <a:buChar char="-"/>
            </a:pPr>
            <a:endParaRPr sz="21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71780" marR="4241800" lvl="1" indent="-182880" algn="just">
              <a:spcBef>
                <a:spcPts val="5"/>
              </a:spcBef>
              <a:buClr>
                <a:srgbClr val="92A199"/>
              </a:buClr>
              <a:buSzPct val="85000"/>
              <a:buFont typeface="Arial"/>
              <a:buChar char="•"/>
              <a:tabLst>
                <a:tab pos="271780" algn="l"/>
              </a:tabLst>
            </a:pPr>
            <a:r>
              <a:rPr sz="2000" b="1" spc="-5" dirty="0">
                <a:solidFill>
                  <a:srgbClr val="292934"/>
                </a:solidFill>
                <a:latin typeface="Times New Roman"/>
                <a:cs typeface="Times New Roman"/>
              </a:rPr>
              <a:t>Intrinsic bioremediation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uses 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microorganisms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already present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in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the 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environment to biodegrade harmful  contaminant.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1">
              <a:buClr>
                <a:srgbClr val="92A199"/>
              </a:buClr>
              <a:buFont typeface="Arial"/>
              <a:buChar char="•"/>
            </a:pP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1">
              <a:spcBef>
                <a:spcPts val="15"/>
              </a:spcBef>
              <a:buClr>
                <a:srgbClr val="92A199"/>
              </a:buClr>
              <a:buFont typeface="Arial"/>
              <a:buChar char="•"/>
            </a:pP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71780" marR="4241800" lvl="1" indent="-182880" algn="just">
              <a:lnSpc>
                <a:spcPts val="1920"/>
              </a:lnSpc>
              <a:buClr>
                <a:srgbClr val="92A199"/>
              </a:buClr>
              <a:buSzPct val="85000"/>
              <a:buFont typeface="Arial"/>
              <a:buChar char="•"/>
              <a:tabLst>
                <a:tab pos="271780" algn="l"/>
              </a:tabLst>
            </a:pP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There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is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no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human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intervention involved  in this type of bioremediation, and since  it is the cheapest means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of 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bioremediation available, it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is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the most  commonly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used.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1">
              <a:buClr>
                <a:srgbClr val="92A199"/>
              </a:buClr>
              <a:buFont typeface="Arial"/>
              <a:buChar char="•"/>
            </a:pP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lvl="1">
              <a:spcBef>
                <a:spcPts val="50"/>
              </a:spcBef>
              <a:buClr>
                <a:srgbClr val="92A199"/>
              </a:buClr>
              <a:buFont typeface="Arial"/>
              <a:buChar char="•"/>
            </a:pPr>
            <a:endParaRPr sz="23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71780" marR="4241165" lvl="1" indent="-182880" algn="just">
              <a:lnSpc>
                <a:spcPts val="1920"/>
              </a:lnSpc>
              <a:spcBef>
                <a:spcPts val="5"/>
              </a:spcBef>
              <a:buClr>
                <a:srgbClr val="92A199"/>
              </a:buClr>
              <a:buSzPct val="85000"/>
              <a:buFont typeface="Arial"/>
              <a:buChar char="•"/>
              <a:tabLst>
                <a:tab pos="271780" algn="l"/>
              </a:tabLst>
            </a:pP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When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intrinsic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bioremediation </a:t>
            </a:r>
            <a:r>
              <a:rPr sz="2000" spc="-15" dirty="0">
                <a:solidFill>
                  <a:srgbClr val="292934"/>
                </a:solidFill>
                <a:latin typeface="Times New Roman"/>
                <a:cs typeface="Times New Roman"/>
              </a:rPr>
              <a:t>isn’t 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feasible, scientists turn next </a:t>
            </a:r>
            <a:r>
              <a:rPr sz="2000" spc="-20" dirty="0">
                <a:solidFill>
                  <a:srgbClr val="292934"/>
                </a:solidFill>
                <a:latin typeface="Times New Roman"/>
                <a:cs typeface="Times New Roman"/>
              </a:rPr>
              <a:t>to 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engineered</a:t>
            </a:r>
            <a:r>
              <a:rPr sz="2000" spc="-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bioremediation.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423535">
              <a:spcBef>
                <a:spcPts val="140"/>
              </a:spcBef>
            </a:pP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(Barathi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S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and </a:t>
            </a:r>
            <a:r>
              <a:rPr spc="-25" dirty="0">
                <a:solidFill>
                  <a:srgbClr val="292934"/>
                </a:solidFill>
                <a:latin typeface="Times New Roman"/>
                <a:cs typeface="Times New Roman"/>
              </a:rPr>
              <a:t>Vasudevan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N.,</a:t>
            </a:r>
            <a:r>
              <a:rPr spc="-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2001)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24601" y="0"/>
            <a:ext cx="4343399" cy="624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29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8589" y="618490"/>
            <a:ext cx="567309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0" dirty="0">
                <a:latin typeface="Times New Roman"/>
                <a:cs typeface="Times New Roman"/>
              </a:rPr>
              <a:t>Engineered</a:t>
            </a:r>
            <a:r>
              <a:rPr sz="4000" b="1" spc="-295" dirty="0">
                <a:latin typeface="Times New Roman"/>
                <a:cs typeface="Times New Roman"/>
              </a:rPr>
              <a:t> </a:t>
            </a:r>
            <a:r>
              <a:rPr sz="4000" b="1" spc="-100" dirty="0">
                <a:latin typeface="Times New Roman"/>
                <a:cs typeface="Times New Roman"/>
              </a:rPr>
              <a:t>Bioremediation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13636" y="1495323"/>
            <a:ext cx="8448040" cy="5080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8255" indent="-283210" algn="just">
              <a:lnSpc>
                <a:spcPct val="140100"/>
              </a:lnSpc>
              <a:spcBef>
                <a:spcPts val="100"/>
              </a:spcBef>
              <a:buClr>
                <a:srgbClr val="92A199"/>
              </a:buClr>
              <a:buSzPct val="84090"/>
              <a:buFont typeface="Arial"/>
              <a:buChar char=""/>
              <a:tabLst>
                <a:tab pos="296545" algn="l"/>
              </a:tabLst>
            </a:pP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The second approach involves the introduction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200" spc="-45" dirty="0">
                <a:solidFill>
                  <a:srgbClr val="292934"/>
                </a:solidFill>
                <a:latin typeface="Times New Roman"/>
                <a:cs typeface="Times New Roman"/>
              </a:rPr>
              <a:t>certain 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microorganisms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to the site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of</a:t>
            </a:r>
            <a:r>
              <a:rPr sz="2200" spc="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contamination.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95910" marR="5080" indent="-283210" algn="just">
              <a:lnSpc>
                <a:spcPct val="14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Arial"/>
              <a:buChar char=""/>
              <a:tabLst>
                <a:tab pos="296545" algn="l"/>
              </a:tabLst>
            </a:pP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When site conditions are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not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suitable, engineered systems have to </a:t>
            </a:r>
            <a:r>
              <a:rPr sz="2200" spc="-330" dirty="0">
                <a:solidFill>
                  <a:srgbClr val="292934"/>
                </a:solidFill>
                <a:latin typeface="Times New Roman"/>
                <a:cs typeface="Times New Roman"/>
              </a:rPr>
              <a:t>be 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introduced to that particular</a:t>
            </a:r>
            <a:r>
              <a:rPr sz="2200" spc="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site.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95910" marR="5715" indent="-283210" algn="just">
              <a:lnSpc>
                <a:spcPct val="14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Arial"/>
              <a:buChar char=""/>
              <a:tabLst>
                <a:tab pos="296545" algn="l"/>
              </a:tabLst>
            </a:pP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Engineered in situ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bioremediation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accelerates the degradation </a:t>
            </a:r>
            <a:r>
              <a:rPr sz="2200" spc="-55" dirty="0">
                <a:solidFill>
                  <a:srgbClr val="292934"/>
                </a:solidFill>
                <a:latin typeface="Times New Roman"/>
                <a:cs typeface="Times New Roman"/>
              </a:rPr>
              <a:t>process 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by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enhancing the physicochemical conditions to encourage the growth 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microorganisms.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95910" marR="6985" indent="-283210" algn="just">
              <a:lnSpc>
                <a:spcPct val="140000"/>
              </a:lnSpc>
              <a:spcBef>
                <a:spcPts val="530"/>
              </a:spcBef>
              <a:buClr>
                <a:srgbClr val="92A199"/>
              </a:buClr>
              <a:buSzPct val="84090"/>
              <a:buFont typeface="Arial"/>
              <a:buChar char=""/>
              <a:tabLst>
                <a:tab pos="296545" algn="l"/>
              </a:tabLst>
            </a:pP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Oxygen, electron acceptors and nutrients (nitrogen and </a:t>
            </a:r>
            <a:r>
              <a:rPr sz="2200" spc="-35" dirty="0">
                <a:solidFill>
                  <a:srgbClr val="292934"/>
                </a:solidFill>
                <a:latin typeface="Times New Roman"/>
                <a:cs typeface="Times New Roman"/>
              </a:rPr>
              <a:t>phosphorus) 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promote microbial</a:t>
            </a:r>
            <a:r>
              <a:rPr sz="2200"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growth.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15"/>
              </a:spcBef>
            </a:pP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213985"/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(Barathi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S, </a:t>
            </a:r>
            <a:r>
              <a:rPr spc="-25" dirty="0">
                <a:solidFill>
                  <a:srgbClr val="292934"/>
                </a:solidFill>
                <a:latin typeface="Times New Roman"/>
                <a:cs typeface="Times New Roman"/>
              </a:rPr>
              <a:t>Vasudevan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N.,</a:t>
            </a:r>
            <a:r>
              <a:rPr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2001)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30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28800" y="381000"/>
            <a:ext cx="8382000" cy="76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8800" y="438835"/>
            <a:ext cx="8382000" cy="646331"/>
          </a:xfrm>
          <a:prstGeom prst="rect">
            <a:avLst/>
          </a:prstGeom>
          <a:ln w="9144">
            <a:solidFill>
              <a:srgbClr val="AC8F67"/>
            </a:solidFill>
          </a:ln>
        </p:spPr>
        <p:txBody>
          <a:bodyPr vert="horz" wrap="square" lIns="0" tIns="91440" rIns="0" bIns="0" rtlCol="0" anchor="ctr">
            <a:spAutoFit/>
          </a:bodyPr>
          <a:lstStyle/>
          <a:p>
            <a:pPr marL="584200">
              <a:lnSpc>
                <a:spcPct val="100000"/>
              </a:lnSpc>
              <a:spcBef>
                <a:spcPts val="720"/>
              </a:spcBef>
            </a:pPr>
            <a:r>
              <a:rPr sz="3600" b="1" spc="-85" dirty="0">
                <a:latin typeface="Times New Roman"/>
                <a:cs typeface="Times New Roman"/>
              </a:rPr>
              <a:t>Insitu </a:t>
            </a:r>
            <a:r>
              <a:rPr sz="3600" b="1" spc="-100" dirty="0">
                <a:latin typeface="Times New Roman"/>
                <a:cs typeface="Times New Roman"/>
              </a:rPr>
              <a:t>Engineered bioremediation</a:t>
            </a:r>
            <a:r>
              <a:rPr sz="3600" b="1" spc="-520" dirty="0">
                <a:latin typeface="Times New Roman"/>
                <a:cs typeface="Times New Roman"/>
              </a:rPr>
              <a:t> </a:t>
            </a:r>
            <a:r>
              <a:rPr sz="3600" b="1" spc="-80" dirty="0">
                <a:latin typeface="Times New Roman"/>
                <a:cs typeface="Times New Roman"/>
              </a:rPr>
              <a:t>types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7541" y="1092455"/>
            <a:ext cx="8072755" cy="126936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spcBef>
                <a:spcPts val="675"/>
              </a:spcBef>
            </a:pPr>
            <a:r>
              <a:rPr sz="2400" b="1" spc="-90" dirty="0">
                <a:solidFill>
                  <a:srgbClr val="C00000"/>
                </a:solidFill>
                <a:latin typeface="Times New Roman"/>
                <a:cs typeface="Times New Roman"/>
              </a:rPr>
              <a:t>Bioventing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marR="5080">
              <a:spcBef>
                <a:spcPts val="575"/>
              </a:spcBef>
              <a:tabLst>
                <a:tab pos="1510665" algn="l"/>
                <a:tab pos="2994025" algn="l"/>
                <a:tab pos="3597275" algn="l"/>
                <a:tab pos="4319905" algn="l"/>
                <a:tab pos="5665470" algn="l"/>
                <a:tab pos="6896100" algn="l"/>
                <a:tab pos="7821295" algn="l"/>
              </a:tabLst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inv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lves	</a:t>
            </a: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s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upplying	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a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ir	and	n</a:t>
            </a: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u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trie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n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ts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	th</a:t>
            </a:r>
            <a:r>
              <a:rPr sz="2400" spc="5" dirty="0">
                <a:solidFill>
                  <a:srgbClr val="292934"/>
                </a:solidFill>
                <a:latin typeface="Times New Roman"/>
                <a:cs typeface="Times New Roman"/>
              </a:rPr>
              <a:t>r</a:t>
            </a: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ugh	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wells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400" spc="5" dirty="0">
                <a:solidFill>
                  <a:srgbClr val="292934"/>
                </a:solidFill>
                <a:latin typeface="Times New Roman"/>
                <a:cs typeface="Times New Roman"/>
              </a:rPr>
              <a:t>to 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contaminated soil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to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stimulate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the indigenous</a:t>
            </a:r>
            <a:r>
              <a:rPr sz="2400" spc="-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bacteria.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36533" y="6439306"/>
            <a:ext cx="1623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0" dirty="0">
                <a:solidFill>
                  <a:srgbClr val="292934"/>
                </a:solidFill>
                <a:latin typeface="Times New Roman"/>
                <a:cs typeface="Times New Roman"/>
              </a:rPr>
              <a:t>(Vidali,M.,</a:t>
            </a:r>
            <a:r>
              <a:rPr spc="-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2001)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52600" y="2667000"/>
            <a:ext cx="8534400" cy="3733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31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5141" y="223216"/>
            <a:ext cx="2266315" cy="5746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0" dirty="0">
                <a:latin typeface="Times New Roman"/>
                <a:cs typeface="Times New Roman"/>
              </a:rPr>
              <a:t>B</a:t>
            </a:r>
            <a:r>
              <a:rPr sz="3600" b="1" spc="-105" dirty="0">
                <a:latin typeface="Times New Roman"/>
                <a:cs typeface="Times New Roman"/>
              </a:rPr>
              <a:t>i</a:t>
            </a:r>
            <a:r>
              <a:rPr sz="3600" b="1" spc="-100" dirty="0">
                <a:latin typeface="Times New Roman"/>
                <a:cs typeface="Times New Roman"/>
              </a:rPr>
              <a:t>o</a:t>
            </a:r>
            <a:r>
              <a:rPr sz="3600" b="1" spc="-95" dirty="0">
                <a:latin typeface="Times New Roman"/>
                <a:cs typeface="Times New Roman"/>
              </a:rPr>
              <a:t>sp</a:t>
            </a:r>
            <a:r>
              <a:rPr sz="3600" b="1" spc="-100" dirty="0">
                <a:latin typeface="Times New Roman"/>
                <a:cs typeface="Times New Roman"/>
              </a:rPr>
              <a:t>a</a:t>
            </a:r>
            <a:r>
              <a:rPr sz="3600" b="1" spc="-105" dirty="0">
                <a:latin typeface="Times New Roman"/>
                <a:cs typeface="Times New Roman"/>
              </a:rPr>
              <a:t>r</a:t>
            </a:r>
            <a:r>
              <a:rPr sz="3600" b="1" spc="-100" dirty="0">
                <a:latin typeface="Times New Roman"/>
                <a:cs typeface="Times New Roman"/>
              </a:rPr>
              <a:t>g</a:t>
            </a:r>
            <a:r>
              <a:rPr sz="3600" b="1" spc="-105" dirty="0">
                <a:latin typeface="Times New Roman"/>
                <a:cs typeface="Times New Roman"/>
              </a:rPr>
              <a:t>i</a:t>
            </a:r>
            <a:r>
              <a:rPr sz="3600" b="1" spc="-95" dirty="0">
                <a:latin typeface="Times New Roman"/>
                <a:cs typeface="Times New Roman"/>
              </a:rPr>
              <a:t>n</a:t>
            </a:r>
            <a:r>
              <a:rPr sz="3600" b="1" dirty="0">
                <a:latin typeface="Times New Roman"/>
                <a:cs typeface="Times New Roman"/>
              </a:rPr>
              <a:t>g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90420" y="1089406"/>
            <a:ext cx="788987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involves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the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injection 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air under pressure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below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the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water  table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to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increase groundwater oxygen concentrations and  enhance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the rate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of biological degradation of contaminants by 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naturally occurring</a:t>
            </a:r>
            <a:r>
              <a:rPr sz="2400" spc="-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bacteria.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52600" y="2743200"/>
            <a:ext cx="8305800" cy="3886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62720" y="6515506"/>
            <a:ext cx="1511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0" dirty="0">
                <a:solidFill>
                  <a:srgbClr val="292934"/>
                </a:solidFill>
                <a:latin typeface="Times New Roman"/>
                <a:cs typeface="Times New Roman"/>
              </a:rPr>
              <a:t>(Vidali,M.2001)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32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38020" y="690117"/>
            <a:ext cx="793305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involves practice of adding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specialized microbes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or their</a:t>
            </a:r>
            <a:r>
              <a:rPr sz="2400" spc="-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enzyme 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preparation to polluted sites to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accumulate transformation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or 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stabilization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of specific</a:t>
            </a:r>
            <a:r>
              <a:rPr sz="2400" spc="-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pollutants.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05000" y="2514600"/>
            <a:ext cx="8458200" cy="39883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09029" y="6515506"/>
            <a:ext cx="36607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(Rittmann B.E and </a:t>
            </a:r>
            <a:r>
              <a:rPr spc="-15" dirty="0">
                <a:solidFill>
                  <a:srgbClr val="292934"/>
                </a:solidFill>
                <a:latin typeface="Times New Roman"/>
                <a:cs typeface="Times New Roman"/>
              </a:rPr>
              <a:t>McCarty, </a:t>
            </a:r>
            <a:r>
              <a:rPr spc="-55" dirty="0">
                <a:solidFill>
                  <a:srgbClr val="292934"/>
                </a:solidFill>
                <a:latin typeface="Times New Roman"/>
                <a:cs typeface="Times New Roman"/>
              </a:rPr>
              <a:t>P.L.</a:t>
            </a:r>
            <a:r>
              <a:rPr spc="-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2001)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55141" y="74168"/>
            <a:ext cx="2271395" cy="5434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>
              <a:lnSpc>
                <a:spcPts val="1415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  <a:p>
            <a:pPr marL="195580" indent="-182880">
              <a:lnSpc>
                <a:spcPts val="2855"/>
              </a:lnSpc>
              <a:buClr>
                <a:srgbClr val="92A199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b="1" spc="-95" dirty="0">
                <a:solidFill>
                  <a:srgbClr val="C00000"/>
                </a:solidFill>
                <a:latin typeface="Times New Roman"/>
                <a:cs typeface="Times New Roman"/>
              </a:rPr>
              <a:t>Bioaugmentation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33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84526" y="272391"/>
            <a:ext cx="7235190" cy="1029128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0" dirty="0">
                <a:latin typeface="Times New Roman"/>
                <a:cs typeface="Times New Roman"/>
              </a:rPr>
              <a:t>Ex</a:t>
            </a:r>
            <a:r>
              <a:rPr b="1" spc="-210" dirty="0">
                <a:latin typeface="Times New Roman"/>
                <a:cs typeface="Times New Roman"/>
              </a:rPr>
              <a:t> </a:t>
            </a:r>
            <a:r>
              <a:rPr b="1" spc="-75" dirty="0">
                <a:latin typeface="Times New Roman"/>
                <a:cs typeface="Times New Roman"/>
              </a:rPr>
              <a:t>situ</a:t>
            </a:r>
            <a:r>
              <a:rPr b="1" spc="-225" dirty="0">
                <a:latin typeface="Times New Roman"/>
                <a:cs typeface="Times New Roman"/>
              </a:rPr>
              <a:t> </a:t>
            </a:r>
            <a:r>
              <a:rPr b="1" spc="-95" dirty="0">
                <a:latin typeface="Times New Roman"/>
                <a:cs typeface="Times New Roman"/>
              </a:rPr>
              <a:t>engineered</a:t>
            </a:r>
            <a:r>
              <a:rPr b="1" spc="-235" dirty="0">
                <a:latin typeface="Times New Roman"/>
                <a:cs typeface="Times New Roman"/>
              </a:rPr>
              <a:t> </a:t>
            </a:r>
            <a:r>
              <a:rPr b="1" spc="-100" dirty="0">
                <a:latin typeface="Times New Roman"/>
                <a:cs typeface="Times New Roman"/>
              </a:rPr>
              <a:t>bioremediation</a:t>
            </a:r>
            <a:r>
              <a:rPr b="1" spc="-240" dirty="0">
                <a:latin typeface="Times New Roman"/>
                <a:cs typeface="Times New Roman"/>
              </a:rPr>
              <a:t> </a:t>
            </a:r>
            <a:r>
              <a:rPr b="1" spc="-90" dirty="0">
                <a:latin typeface="Times New Roman"/>
                <a:cs typeface="Times New Roman"/>
              </a:rPr>
              <a:t>Strategies</a:t>
            </a:r>
          </a:p>
        </p:txBody>
      </p:sp>
      <p:sp>
        <p:nvSpPr>
          <p:cNvPr id="3" name="object 3"/>
          <p:cNvSpPr/>
          <p:nvPr/>
        </p:nvSpPr>
        <p:spPr>
          <a:xfrm>
            <a:off x="1821180" y="1447800"/>
            <a:ext cx="8556749" cy="480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16609" y="1443228"/>
            <a:ext cx="8627745" cy="4810125"/>
          </a:xfrm>
          <a:custGeom>
            <a:avLst/>
            <a:gdLst/>
            <a:ahLst/>
            <a:cxnLst/>
            <a:rect l="l" t="t" r="r" b="b"/>
            <a:pathLst>
              <a:path w="8627745" h="4810125">
                <a:moveTo>
                  <a:pt x="0" y="4809744"/>
                </a:moveTo>
                <a:lnTo>
                  <a:pt x="8627364" y="4809744"/>
                </a:lnTo>
                <a:lnTo>
                  <a:pt x="8627364" y="0"/>
                </a:lnTo>
                <a:lnTo>
                  <a:pt x="0" y="0"/>
                </a:lnTo>
                <a:lnTo>
                  <a:pt x="0" y="4809744"/>
                </a:lnTo>
                <a:close/>
              </a:path>
            </a:pathLst>
          </a:custGeom>
          <a:ln w="9144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07994" y="6363106"/>
            <a:ext cx="51523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solidFill>
                  <a:srgbClr val="292934"/>
                </a:solidFill>
                <a:latin typeface="Times New Roman"/>
                <a:cs typeface="Times New Roman"/>
                <a:hlinkClick r:id="rId3"/>
              </a:rPr>
              <a:t>(Source: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  <a:hlinkClick r:id="rId3"/>
              </a:rPr>
              <a:t> http://ndpublisher.in/ndpjournal.php?j=IJAEB)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34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3275" y="488138"/>
            <a:ext cx="7458709" cy="57467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85" dirty="0">
                <a:solidFill>
                  <a:srgbClr val="E84325"/>
                </a:solidFill>
              </a:rPr>
              <a:t>Solid</a:t>
            </a:r>
            <a:r>
              <a:rPr sz="3600" spc="-225" dirty="0">
                <a:solidFill>
                  <a:srgbClr val="E84325"/>
                </a:solidFill>
              </a:rPr>
              <a:t> </a:t>
            </a:r>
            <a:r>
              <a:rPr sz="3600" spc="-80" dirty="0">
                <a:solidFill>
                  <a:srgbClr val="E84325"/>
                </a:solidFill>
              </a:rPr>
              <a:t>phase</a:t>
            </a:r>
            <a:r>
              <a:rPr sz="3600" spc="-215" dirty="0">
                <a:solidFill>
                  <a:srgbClr val="E84325"/>
                </a:solidFill>
              </a:rPr>
              <a:t> </a:t>
            </a:r>
            <a:r>
              <a:rPr sz="3600" spc="-85" dirty="0">
                <a:solidFill>
                  <a:srgbClr val="E84325"/>
                </a:solidFill>
              </a:rPr>
              <a:t>system</a:t>
            </a:r>
            <a:r>
              <a:rPr sz="3600" spc="-225" dirty="0">
                <a:solidFill>
                  <a:srgbClr val="E84325"/>
                </a:solidFill>
              </a:rPr>
              <a:t> </a:t>
            </a:r>
            <a:r>
              <a:rPr sz="3600" spc="-55" dirty="0">
                <a:solidFill>
                  <a:srgbClr val="E84325"/>
                </a:solidFill>
              </a:rPr>
              <a:t>Ex</a:t>
            </a:r>
            <a:r>
              <a:rPr sz="3600" spc="-210" dirty="0">
                <a:solidFill>
                  <a:srgbClr val="E84325"/>
                </a:solidFill>
              </a:rPr>
              <a:t> </a:t>
            </a:r>
            <a:r>
              <a:rPr sz="3600" spc="-80" dirty="0">
                <a:solidFill>
                  <a:srgbClr val="E84325"/>
                </a:solidFill>
              </a:rPr>
              <a:t>Situ</a:t>
            </a:r>
            <a:r>
              <a:rPr sz="3600" spc="-210" dirty="0">
                <a:solidFill>
                  <a:srgbClr val="E84325"/>
                </a:solidFill>
              </a:rPr>
              <a:t> </a:t>
            </a:r>
            <a:r>
              <a:rPr sz="3600" spc="-95" dirty="0">
                <a:solidFill>
                  <a:srgbClr val="E84325"/>
                </a:solidFill>
              </a:rPr>
              <a:t>Bioremediation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761236" y="1234185"/>
            <a:ext cx="22339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i="1" spc="-5" dirty="0">
                <a:solidFill>
                  <a:srgbClr val="006600"/>
                </a:solidFill>
                <a:latin typeface="Times New Roman"/>
                <a:cs typeface="Times New Roman"/>
              </a:rPr>
              <a:t>Composting</a:t>
            </a:r>
            <a:endParaRPr sz="3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51122" y="1436878"/>
            <a:ext cx="59067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is</a:t>
            </a:r>
            <a:r>
              <a:rPr sz="2000" spc="1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a</a:t>
            </a:r>
            <a:r>
              <a:rPr sz="2000" spc="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technique</a:t>
            </a:r>
            <a:r>
              <a:rPr sz="2000" spc="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that</a:t>
            </a:r>
            <a:r>
              <a:rPr sz="2000" spc="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involves</a:t>
            </a:r>
            <a:r>
              <a:rPr sz="2000" spc="1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combining</a:t>
            </a:r>
            <a:r>
              <a:rPr sz="2000" spc="1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contaminated</a:t>
            </a:r>
            <a:r>
              <a:rPr sz="2000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soil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44701" y="1727910"/>
            <a:ext cx="8011795" cy="9715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spcBef>
                <a:spcPts val="345"/>
              </a:spcBef>
            </a:pP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with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organic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compounds such as agricultural</a:t>
            </a:r>
            <a:r>
              <a:rPr sz="2000" spc="-1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wastes.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5080">
              <a:lnSpc>
                <a:spcPts val="2160"/>
              </a:lnSpc>
              <a:spcBef>
                <a:spcPts val="515"/>
              </a:spcBef>
            </a:pP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presence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these organic materials supports the development of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a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rich  microbial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population and elevated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temperature characteristic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of</a:t>
            </a:r>
            <a:r>
              <a:rPr sz="2000" spc="-1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composting.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905000" y="2924186"/>
            <a:ext cx="8153400" cy="33912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7541" y="6351219"/>
            <a:ext cx="63900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(Source:</a:t>
            </a:r>
            <a:r>
              <a:rPr spc="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https:/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  <a:hlinkClick r:id="rId3"/>
              </a:rPr>
              <a:t>/ww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w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  <a:hlinkClick r:id="rId3"/>
              </a:rPr>
              <a:t>.google.co.in/search?q=bioremediation+images)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35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0" y="694690"/>
            <a:ext cx="469900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80" dirty="0">
                <a:solidFill>
                  <a:srgbClr val="D2523B"/>
                </a:solidFill>
              </a:rPr>
              <a:t>Land </a:t>
            </a:r>
            <a:r>
              <a:rPr sz="4000" spc="-90" dirty="0">
                <a:solidFill>
                  <a:srgbClr val="D2523B"/>
                </a:solidFill>
              </a:rPr>
              <a:t>farming</a:t>
            </a:r>
            <a:r>
              <a:rPr sz="4000" spc="-400" dirty="0">
                <a:solidFill>
                  <a:srgbClr val="D2523B"/>
                </a:solidFill>
              </a:rPr>
              <a:t> </a:t>
            </a:r>
            <a:r>
              <a:rPr sz="4000" spc="-90" dirty="0">
                <a:solidFill>
                  <a:srgbClr val="D2523B"/>
                </a:solidFill>
              </a:rPr>
              <a:t>Operation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2214393" y="3325649"/>
            <a:ext cx="7925147" cy="31390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7540" y="1793494"/>
            <a:ext cx="822579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</a:pP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Land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farming is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a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simple technique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in which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contaminated soil </a:t>
            </a:r>
            <a:r>
              <a:rPr spc="-10" dirty="0">
                <a:solidFill>
                  <a:srgbClr val="292934"/>
                </a:solidFill>
                <a:latin typeface="Times New Roman"/>
                <a:cs typeface="Times New Roman"/>
              </a:rPr>
              <a:t>is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excavated and spread  over a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prepared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bed and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periodically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tilled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until pollutants are degraded.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The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practice </a:t>
            </a:r>
            <a:r>
              <a:rPr spc="-15" dirty="0">
                <a:solidFill>
                  <a:srgbClr val="292934"/>
                </a:solidFill>
                <a:latin typeface="Times New Roman"/>
                <a:cs typeface="Times New Roman"/>
              </a:rPr>
              <a:t>is 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limited to the treatment of superficial 10–35 cm of</a:t>
            </a:r>
            <a:r>
              <a:rPr spc="-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soil.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15125" y="6515811"/>
            <a:ext cx="37185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(Rittmann, B.E and </a:t>
            </a:r>
            <a:r>
              <a:rPr spc="-15" dirty="0">
                <a:solidFill>
                  <a:srgbClr val="292934"/>
                </a:solidFill>
                <a:latin typeface="Times New Roman"/>
                <a:cs typeface="Times New Roman"/>
              </a:rPr>
              <a:t>McCarty, </a:t>
            </a:r>
            <a:r>
              <a:rPr spc="-55" dirty="0">
                <a:solidFill>
                  <a:srgbClr val="292934"/>
                </a:solidFill>
                <a:latin typeface="Times New Roman"/>
                <a:cs typeface="Times New Roman"/>
              </a:rPr>
              <a:t>P.L,</a:t>
            </a:r>
            <a:r>
              <a:rPr spc="-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2001)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36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7540" y="345694"/>
            <a:ext cx="2669540" cy="57404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90" dirty="0">
                <a:solidFill>
                  <a:srgbClr val="D2523B"/>
                </a:solidFill>
              </a:rPr>
              <a:t>Biopile</a:t>
            </a:r>
            <a:r>
              <a:rPr sz="3600" spc="-265" dirty="0">
                <a:solidFill>
                  <a:srgbClr val="D2523B"/>
                </a:solidFill>
              </a:rPr>
              <a:t> </a:t>
            </a:r>
            <a:r>
              <a:rPr sz="3600" spc="-85" dirty="0">
                <a:solidFill>
                  <a:srgbClr val="D2523B"/>
                </a:solidFill>
              </a:rPr>
              <a:t>System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1990350" y="3382408"/>
            <a:ext cx="8154142" cy="3227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58162" y="991361"/>
            <a:ext cx="8229600" cy="2438400"/>
          </a:xfrm>
          <a:custGeom>
            <a:avLst/>
            <a:gdLst/>
            <a:ahLst/>
            <a:cxnLst/>
            <a:rect l="l" t="t" r="r" b="b"/>
            <a:pathLst>
              <a:path w="8229600" h="2438400">
                <a:moveTo>
                  <a:pt x="0" y="2438400"/>
                </a:moveTo>
                <a:lnTo>
                  <a:pt x="8229600" y="2438400"/>
                </a:lnTo>
                <a:lnTo>
                  <a:pt x="8229600" y="0"/>
                </a:lnTo>
                <a:lnTo>
                  <a:pt x="0" y="0"/>
                </a:lnTo>
                <a:lnTo>
                  <a:pt x="0" y="2438400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36140" y="1136650"/>
            <a:ext cx="8073390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spcBef>
                <a:spcPts val="105"/>
              </a:spcBef>
            </a:pP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Biopiles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are a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hybrid of land farming and composting. </a:t>
            </a:r>
            <a:r>
              <a:rPr sz="2000" spc="-15" dirty="0">
                <a:solidFill>
                  <a:srgbClr val="292934"/>
                </a:solidFill>
                <a:latin typeface="Times New Roman"/>
                <a:cs typeface="Times New Roman"/>
              </a:rPr>
              <a:t>Essentially,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engineered  cells are constructed as aerated composted piles. </a:t>
            </a:r>
            <a:r>
              <a:rPr sz="2000" spc="-20" dirty="0">
                <a:solidFill>
                  <a:srgbClr val="292934"/>
                </a:solidFill>
                <a:latin typeface="Times New Roman"/>
                <a:cs typeface="Times New Roman"/>
              </a:rPr>
              <a:t>Typically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used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for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treatment 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surface contamination with petroleum hydrocarbons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they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are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a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refined  version of land farming that tend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to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control physical losses of the contaminants 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by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leaching and volatilization. Biopiles provide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a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favorable environment for 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indigenous aerobic and anaerobic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microorganisms.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13828" y="6515506"/>
            <a:ext cx="355155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(Rittmann,B.E and</a:t>
            </a:r>
            <a:r>
              <a:rPr spc="-6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pc="-20" dirty="0">
                <a:solidFill>
                  <a:srgbClr val="292934"/>
                </a:solidFill>
                <a:latin typeface="Times New Roman"/>
                <a:cs typeface="Times New Roman"/>
              </a:rPr>
              <a:t>McCarty,P.L.2001)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37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3740" y="313690"/>
            <a:ext cx="535432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80" dirty="0"/>
              <a:t>Case </a:t>
            </a:r>
            <a:r>
              <a:rPr sz="4000" spc="-85" dirty="0"/>
              <a:t>study: </a:t>
            </a:r>
            <a:r>
              <a:rPr sz="4000" spc="-70" dirty="0"/>
              <a:t>Oil</a:t>
            </a:r>
            <a:r>
              <a:rPr sz="4000" spc="-509" dirty="0"/>
              <a:t> </a:t>
            </a:r>
            <a:r>
              <a:rPr sz="4000" spc="-95" dirty="0"/>
              <a:t>degradation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831341" y="1038504"/>
            <a:ext cx="8303259" cy="5323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5580" marR="7620" indent="-182880" algn="just">
              <a:lnSpc>
                <a:spcPct val="140100"/>
              </a:lnSpc>
              <a:spcBef>
                <a:spcPts val="95"/>
              </a:spcBef>
              <a:buClr>
                <a:srgbClr val="92A199"/>
              </a:buClr>
              <a:buSzPct val="79545"/>
              <a:buFont typeface="Wingdings"/>
              <a:buChar char=""/>
              <a:tabLst>
                <a:tab pos="200660" algn="l"/>
              </a:tabLst>
            </a:pP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Oil-metabolizing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bacteria were known to exist,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but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when introduced  into an oil spill, competed with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each </a:t>
            </a:r>
            <a:r>
              <a:rPr sz="2200" spc="-20" dirty="0">
                <a:solidFill>
                  <a:srgbClr val="292934"/>
                </a:solidFill>
                <a:latin typeface="Times New Roman"/>
                <a:cs typeface="Times New Roman"/>
              </a:rPr>
              <a:t>other,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limiting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amount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crude  oil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that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they degraded.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marR="5080" indent="-182880" algn="just">
              <a:lnSpc>
                <a:spcPct val="140000"/>
              </a:lnSpc>
              <a:spcBef>
                <a:spcPts val="530"/>
              </a:spcBef>
              <a:buClr>
                <a:srgbClr val="92A199"/>
              </a:buClr>
              <a:buSzPct val="79545"/>
              <a:buFont typeface="Wingdings"/>
              <a:buChar char=""/>
              <a:tabLst>
                <a:tab pos="200660" algn="l"/>
              </a:tabLst>
            </a:pPr>
            <a:r>
              <a:rPr sz="2200" dirty="0">
                <a:solidFill>
                  <a:srgbClr val="C00000"/>
                </a:solidFill>
                <a:latin typeface="Times New Roman"/>
                <a:cs typeface="Times New Roman"/>
              </a:rPr>
              <a:t>Prof. </a:t>
            </a:r>
            <a:r>
              <a:rPr sz="2200" spc="-5" dirty="0">
                <a:solidFill>
                  <a:srgbClr val="C00000"/>
                </a:solidFill>
                <a:latin typeface="Times New Roman"/>
                <a:cs typeface="Times New Roman"/>
              </a:rPr>
              <a:t>Chakrabarty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discovered a method for genetic cross-linking that  fixed all four plasmid genes in place and produced a </a:t>
            </a:r>
            <a:r>
              <a:rPr sz="2200" spc="-40" dirty="0">
                <a:solidFill>
                  <a:srgbClr val="292934"/>
                </a:solidFill>
                <a:latin typeface="Times New Roman"/>
                <a:cs typeface="Times New Roman"/>
              </a:rPr>
              <a:t>new,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stable,  bacteria species (now called </a:t>
            </a:r>
            <a:r>
              <a:rPr sz="2200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pseudomonas putida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) capable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of 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consuming oil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one or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two orders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magnitude faster than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the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previous  four strains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oil-eating</a:t>
            </a:r>
            <a:r>
              <a:rPr sz="2200" spc="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microbes.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marR="6350" indent="-182880" algn="just">
              <a:lnSpc>
                <a:spcPct val="140000"/>
              </a:lnSpc>
              <a:spcBef>
                <a:spcPts val="530"/>
              </a:spcBef>
              <a:buClr>
                <a:srgbClr val="92A199"/>
              </a:buClr>
              <a:buSzPct val="79545"/>
              <a:buFont typeface="Wingdings"/>
              <a:buChar char=""/>
              <a:tabLst>
                <a:tab pos="200660" algn="l"/>
              </a:tabLst>
            </a:pP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The new microbe,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which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Chakrabarty called </a:t>
            </a:r>
            <a:r>
              <a:rPr sz="2200" spc="-5" dirty="0">
                <a:solidFill>
                  <a:srgbClr val="C00000"/>
                </a:solidFill>
                <a:latin typeface="Times New Roman"/>
                <a:cs typeface="Times New Roman"/>
              </a:rPr>
              <a:t>"multi-plasmid  hydrocarbon-degrading </a:t>
            </a:r>
            <a:r>
              <a:rPr sz="2200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Pseudomonas</a:t>
            </a:r>
            <a:r>
              <a:rPr sz="2200" spc="-5" dirty="0">
                <a:solidFill>
                  <a:srgbClr val="C00000"/>
                </a:solidFill>
                <a:latin typeface="Times New Roman"/>
                <a:cs typeface="Times New Roman"/>
              </a:rPr>
              <a:t>,"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could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digest about </a:t>
            </a:r>
            <a:r>
              <a:rPr sz="2200" spc="-5" dirty="0">
                <a:solidFill>
                  <a:srgbClr val="C00000"/>
                </a:solidFill>
                <a:latin typeface="Times New Roman"/>
                <a:cs typeface="Times New Roman"/>
              </a:rPr>
              <a:t>two-thirds </a:t>
            </a:r>
            <a:r>
              <a:rPr sz="2200" dirty="0">
                <a:solidFill>
                  <a:srgbClr val="C00000"/>
                </a:solidFill>
                <a:latin typeface="Times New Roman"/>
                <a:cs typeface="Times New Roman"/>
              </a:rPr>
              <a:t>of  </a:t>
            </a:r>
            <a:r>
              <a:rPr sz="2200" spc="-5" dirty="0">
                <a:solidFill>
                  <a:srgbClr val="C00000"/>
                </a:solidFill>
                <a:latin typeface="Times New Roman"/>
                <a:cs typeface="Times New Roman"/>
              </a:rPr>
              <a:t>the </a:t>
            </a:r>
            <a:r>
              <a:rPr sz="2200" dirty="0">
                <a:solidFill>
                  <a:srgbClr val="C00000"/>
                </a:solidFill>
                <a:latin typeface="Times New Roman"/>
                <a:cs typeface="Times New Roman"/>
              </a:rPr>
              <a:t>hydrocarbons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that would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be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found in a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typical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oil</a:t>
            </a:r>
            <a:r>
              <a:rPr sz="2200" spc="-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spill.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39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58695" y="562355"/>
            <a:ext cx="8391144" cy="1121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9941" y="694690"/>
            <a:ext cx="776160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95" dirty="0">
                <a:solidFill>
                  <a:srgbClr val="856C48"/>
                </a:solidFill>
                <a:latin typeface="Times New Roman"/>
                <a:cs typeface="Times New Roman"/>
              </a:rPr>
              <a:t>Conventional </a:t>
            </a:r>
            <a:r>
              <a:rPr sz="4000" b="1" spc="-90" dirty="0">
                <a:solidFill>
                  <a:srgbClr val="856C48"/>
                </a:solidFill>
                <a:latin typeface="Times New Roman"/>
                <a:cs typeface="Times New Roman"/>
              </a:rPr>
              <a:t>methods </a:t>
            </a:r>
            <a:r>
              <a:rPr sz="4000" b="1" spc="-50" dirty="0">
                <a:solidFill>
                  <a:srgbClr val="856C48"/>
                </a:solidFill>
                <a:latin typeface="Times New Roman"/>
                <a:cs typeface="Times New Roman"/>
              </a:rPr>
              <a:t>of</a:t>
            </a:r>
            <a:r>
              <a:rPr sz="4000" b="1" spc="-470" dirty="0">
                <a:solidFill>
                  <a:srgbClr val="856C48"/>
                </a:solidFill>
                <a:latin typeface="Times New Roman"/>
                <a:cs typeface="Times New Roman"/>
              </a:rPr>
              <a:t> </a:t>
            </a:r>
            <a:r>
              <a:rPr sz="4000" b="1" spc="-100" dirty="0">
                <a:solidFill>
                  <a:srgbClr val="856C48"/>
                </a:solidFill>
                <a:latin typeface="Times New Roman"/>
                <a:cs typeface="Times New Roman"/>
              </a:rPr>
              <a:t>remediation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7541" y="2080386"/>
            <a:ext cx="409447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Dig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up and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remove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it to a</a:t>
            </a:r>
            <a:r>
              <a:rPr sz="2400" spc="-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landfill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013455" y="1512188"/>
            <a:ext cx="2087245" cy="579120"/>
          </a:xfrm>
          <a:custGeom>
            <a:avLst/>
            <a:gdLst/>
            <a:ahLst/>
            <a:cxnLst/>
            <a:rect l="l" t="t" r="r" b="b"/>
            <a:pathLst>
              <a:path w="2087245" h="579119">
                <a:moveTo>
                  <a:pt x="84835" y="462152"/>
                </a:moveTo>
                <a:lnTo>
                  <a:pt x="79756" y="467233"/>
                </a:lnTo>
                <a:lnTo>
                  <a:pt x="0" y="545973"/>
                </a:lnTo>
                <a:lnTo>
                  <a:pt x="107822" y="576707"/>
                </a:lnTo>
                <a:lnTo>
                  <a:pt x="114681" y="578738"/>
                </a:lnTo>
                <a:lnTo>
                  <a:pt x="121919" y="574675"/>
                </a:lnTo>
                <a:lnTo>
                  <a:pt x="123825" y="567816"/>
                </a:lnTo>
                <a:lnTo>
                  <a:pt x="125856" y="560959"/>
                </a:lnTo>
                <a:lnTo>
                  <a:pt x="121793" y="553720"/>
                </a:lnTo>
                <a:lnTo>
                  <a:pt x="116306" y="552196"/>
                </a:lnTo>
                <a:lnTo>
                  <a:pt x="28066" y="552196"/>
                </a:lnTo>
                <a:lnTo>
                  <a:pt x="21589" y="527050"/>
                </a:lnTo>
                <a:lnTo>
                  <a:pt x="68144" y="515132"/>
                </a:lnTo>
                <a:lnTo>
                  <a:pt x="98043" y="485648"/>
                </a:lnTo>
                <a:lnTo>
                  <a:pt x="103123" y="480568"/>
                </a:lnTo>
                <a:lnTo>
                  <a:pt x="103123" y="472439"/>
                </a:lnTo>
                <a:lnTo>
                  <a:pt x="98043" y="467233"/>
                </a:lnTo>
                <a:lnTo>
                  <a:pt x="93090" y="462280"/>
                </a:lnTo>
                <a:lnTo>
                  <a:pt x="84835" y="462152"/>
                </a:lnTo>
                <a:close/>
              </a:path>
              <a:path w="2087245" h="579119">
                <a:moveTo>
                  <a:pt x="68144" y="515132"/>
                </a:moveTo>
                <a:lnTo>
                  <a:pt x="21589" y="527050"/>
                </a:lnTo>
                <a:lnTo>
                  <a:pt x="28066" y="552196"/>
                </a:lnTo>
                <a:lnTo>
                  <a:pt x="40966" y="548894"/>
                </a:lnTo>
                <a:lnTo>
                  <a:pt x="33908" y="548894"/>
                </a:lnTo>
                <a:lnTo>
                  <a:pt x="28447" y="527176"/>
                </a:lnTo>
                <a:lnTo>
                  <a:pt x="55931" y="527176"/>
                </a:lnTo>
                <a:lnTo>
                  <a:pt x="68144" y="515132"/>
                </a:lnTo>
                <a:close/>
              </a:path>
              <a:path w="2087245" h="579119">
                <a:moveTo>
                  <a:pt x="74525" y="540303"/>
                </a:moveTo>
                <a:lnTo>
                  <a:pt x="28066" y="552196"/>
                </a:lnTo>
                <a:lnTo>
                  <a:pt x="116306" y="552196"/>
                </a:lnTo>
                <a:lnTo>
                  <a:pt x="74525" y="540303"/>
                </a:lnTo>
                <a:close/>
              </a:path>
              <a:path w="2087245" h="579119">
                <a:moveTo>
                  <a:pt x="28447" y="527176"/>
                </a:moveTo>
                <a:lnTo>
                  <a:pt x="33908" y="548894"/>
                </a:lnTo>
                <a:lnTo>
                  <a:pt x="49771" y="533251"/>
                </a:lnTo>
                <a:lnTo>
                  <a:pt x="28447" y="527176"/>
                </a:lnTo>
                <a:close/>
              </a:path>
              <a:path w="2087245" h="579119">
                <a:moveTo>
                  <a:pt x="49771" y="533251"/>
                </a:moveTo>
                <a:lnTo>
                  <a:pt x="33908" y="548894"/>
                </a:lnTo>
                <a:lnTo>
                  <a:pt x="40966" y="548894"/>
                </a:lnTo>
                <a:lnTo>
                  <a:pt x="74525" y="540303"/>
                </a:lnTo>
                <a:lnTo>
                  <a:pt x="49771" y="533251"/>
                </a:lnTo>
                <a:close/>
              </a:path>
              <a:path w="2087245" h="579119">
                <a:moveTo>
                  <a:pt x="2080513" y="0"/>
                </a:moveTo>
                <a:lnTo>
                  <a:pt x="68144" y="515132"/>
                </a:lnTo>
                <a:lnTo>
                  <a:pt x="49771" y="533251"/>
                </a:lnTo>
                <a:lnTo>
                  <a:pt x="74525" y="540303"/>
                </a:lnTo>
                <a:lnTo>
                  <a:pt x="2086991" y="25146"/>
                </a:lnTo>
                <a:lnTo>
                  <a:pt x="2080513" y="0"/>
                </a:lnTo>
                <a:close/>
              </a:path>
              <a:path w="2087245" h="579119">
                <a:moveTo>
                  <a:pt x="55931" y="527176"/>
                </a:moveTo>
                <a:lnTo>
                  <a:pt x="28447" y="527176"/>
                </a:lnTo>
                <a:lnTo>
                  <a:pt x="49771" y="533251"/>
                </a:lnTo>
                <a:lnTo>
                  <a:pt x="55931" y="527176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088508" y="1408049"/>
            <a:ext cx="3010535" cy="2479040"/>
          </a:xfrm>
          <a:custGeom>
            <a:avLst/>
            <a:gdLst/>
            <a:ahLst/>
            <a:cxnLst/>
            <a:rect l="l" t="t" r="r" b="b"/>
            <a:pathLst>
              <a:path w="3010534" h="2479040">
                <a:moveTo>
                  <a:pt x="2896616" y="2434082"/>
                </a:moveTo>
                <a:lnTo>
                  <a:pt x="2889885" y="2438781"/>
                </a:lnTo>
                <a:lnTo>
                  <a:pt x="2887598" y="2453005"/>
                </a:lnTo>
                <a:lnTo>
                  <a:pt x="2892424" y="2459609"/>
                </a:lnTo>
                <a:lnTo>
                  <a:pt x="3010281" y="2478659"/>
                </a:lnTo>
                <a:lnTo>
                  <a:pt x="3007929" y="2472309"/>
                </a:lnTo>
                <a:lnTo>
                  <a:pt x="2982214" y="2472309"/>
                </a:lnTo>
                <a:lnTo>
                  <a:pt x="2945302" y="2441956"/>
                </a:lnTo>
                <a:lnTo>
                  <a:pt x="2896616" y="2434082"/>
                </a:lnTo>
                <a:close/>
              </a:path>
              <a:path w="3010534" h="2479040">
                <a:moveTo>
                  <a:pt x="2945302" y="2441956"/>
                </a:moveTo>
                <a:lnTo>
                  <a:pt x="2982214" y="2472309"/>
                </a:lnTo>
                <a:lnTo>
                  <a:pt x="2986672" y="2466848"/>
                </a:lnTo>
                <a:lnTo>
                  <a:pt x="2978276" y="2466848"/>
                </a:lnTo>
                <a:lnTo>
                  <a:pt x="2970578" y="2446037"/>
                </a:lnTo>
                <a:lnTo>
                  <a:pt x="2945302" y="2441956"/>
                </a:lnTo>
                <a:close/>
              </a:path>
              <a:path w="3010534" h="2479040">
                <a:moveTo>
                  <a:pt x="2961386" y="2363343"/>
                </a:moveTo>
                <a:lnTo>
                  <a:pt x="2954654" y="2365756"/>
                </a:lnTo>
                <a:lnTo>
                  <a:pt x="2947923" y="2368296"/>
                </a:lnTo>
                <a:lnTo>
                  <a:pt x="2944494" y="2375662"/>
                </a:lnTo>
                <a:lnTo>
                  <a:pt x="2947035" y="2382393"/>
                </a:lnTo>
                <a:lnTo>
                  <a:pt x="2961628" y="2421842"/>
                </a:lnTo>
                <a:lnTo>
                  <a:pt x="2998596" y="2452243"/>
                </a:lnTo>
                <a:lnTo>
                  <a:pt x="2982214" y="2472309"/>
                </a:lnTo>
                <a:lnTo>
                  <a:pt x="3007929" y="2472309"/>
                </a:lnTo>
                <a:lnTo>
                  <a:pt x="2971291" y="2373376"/>
                </a:lnTo>
                <a:lnTo>
                  <a:pt x="2968878" y="2366772"/>
                </a:lnTo>
                <a:lnTo>
                  <a:pt x="2961386" y="2363343"/>
                </a:lnTo>
                <a:close/>
              </a:path>
              <a:path w="3010534" h="2479040">
                <a:moveTo>
                  <a:pt x="2970578" y="2446037"/>
                </a:moveTo>
                <a:lnTo>
                  <a:pt x="2978276" y="2466848"/>
                </a:lnTo>
                <a:lnTo>
                  <a:pt x="2992500" y="2449576"/>
                </a:lnTo>
                <a:lnTo>
                  <a:pt x="2970578" y="2446037"/>
                </a:lnTo>
                <a:close/>
              </a:path>
              <a:path w="3010534" h="2479040">
                <a:moveTo>
                  <a:pt x="2961628" y="2421842"/>
                </a:moveTo>
                <a:lnTo>
                  <a:pt x="2970578" y="2446037"/>
                </a:lnTo>
                <a:lnTo>
                  <a:pt x="2992500" y="2449576"/>
                </a:lnTo>
                <a:lnTo>
                  <a:pt x="2978276" y="2466848"/>
                </a:lnTo>
                <a:lnTo>
                  <a:pt x="2986672" y="2466848"/>
                </a:lnTo>
                <a:lnTo>
                  <a:pt x="2998596" y="2452243"/>
                </a:lnTo>
                <a:lnTo>
                  <a:pt x="2961628" y="2421842"/>
                </a:lnTo>
                <a:close/>
              </a:path>
              <a:path w="3010534" h="2479040">
                <a:moveTo>
                  <a:pt x="16509" y="0"/>
                </a:moveTo>
                <a:lnTo>
                  <a:pt x="0" y="20065"/>
                </a:lnTo>
                <a:lnTo>
                  <a:pt x="2945302" y="2441956"/>
                </a:lnTo>
                <a:lnTo>
                  <a:pt x="2970578" y="2446037"/>
                </a:lnTo>
                <a:lnTo>
                  <a:pt x="2961628" y="2421842"/>
                </a:lnTo>
                <a:lnTo>
                  <a:pt x="16509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80175" y="3909441"/>
            <a:ext cx="3774440" cy="8362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2900">
              <a:spcBef>
                <a:spcPts val="100"/>
              </a:spcBef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Cap and</a:t>
            </a:r>
            <a:r>
              <a:rPr sz="2400" spc="-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contain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1345"/>
              </a:spcBef>
            </a:pP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Maintain it in the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same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land but isolate</a:t>
            </a:r>
            <a:r>
              <a:rPr spc="-9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it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26179" y="5963410"/>
            <a:ext cx="5234940" cy="8945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65195" y="6065927"/>
            <a:ext cx="47263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b="1" dirty="0">
                <a:solidFill>
                  <a:srgbClr val="00AF50"/>
                </a:solidFill>
                <a:latin typeface="Times New Roman"/>
                <a:cs typeface="Times New Roman"/>
              </a:rPr>
              <a:t>Is </a:t>
            </a:r>
            <a:r>
              <a:rPr sz="3200" b="1" spc="-10" dirty="0">
                <a:solidFill>
                  <a:srgbClr val="00AF50"/>
                </a:solidFill>
                <a:latin typeface="Times New Roman"/>
                <a:cs typeface="Times New Roman"/>
              </a:rPr>
              <a:t>there </a:t>
            </a:r>
            <a:r>
              <a:rPr sz="3200" b="1" dirty="0">
                <a:solidFill>
                  <a:srgbClr val="00AF50"/>
                </a:solidFill>
                <a:latin typeface="Times New Roman"/>
                <a:cs typeface="Times New Roman"/>
              </a:rPr>
              <a:t>a </a:t>
            </a:r>
            <a:r>
              <a:rPr sz="32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better</a:t>
            </a:r>
            <a:r>
              <a:rPr sz="3200" b="1" spc="-12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3200" b="1" spc="-5" dirty="0">
                <a:solidFill>
                  <a:srgbClr val="00AF50"/>
                </a:solidFill>
                <a:latin typeface="Times New Roman"/>
                <a:cs typeface="Times New Roman"/>
              </a:rPr>
              <a:t>approach?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07183" y="5436819"/>
            <a:ext cx="68408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Products </a:t>
            </a:r>
            <a:r>
              <a:rPr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are </a:t>
            </a:r>
            <a:r>
              <a:rPr b="1" spc="-5" dirty="0">
                <a:solidFill>
                  <a:srgbClr val="FF0000"/>
                </a:solidFill>
                <a:latin typeface="Times New Roman"/>
                <a:cs typeface="Times New Roman"/>
              </a:rPr>
              <a:t>not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converted into harmless </a:t>
            </a:r>
            <a:r>
              <a:rPr b="1" spc="-5" dirty="0">
                <a:solidFill>
                  <a:srgbClr val="FF0000"/>
                </a:solidFill>
                <a:latin typeface="Times New Roman"/>
                <a:cs typeface="Times New Roman"/>
              </a:rPr>
              <a:t>substances.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Stay </a:t>
            </a:r>
            <a:r>
              <a:rPr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as </a:t>
            </a:r>
            <a:r>
              <a:rPr b="1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b="1" spc="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threat!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224010" y="57403"/>
            <a:ext cx="1250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609599"/>
            <a:ext cx="9144000" cy="6248400"/>
          </a:xfrm>
          <a:custGeom>
            <a:avLst/>
            <a:gdLst/>
            <a:ahLst/>
            <a:cxnLst/>
            <a:rect l="l" t="t" r="r" b="b"/>
            <a:pathLst>
              <a:path w="9144000" h="6248400">
                <a:moveTo>
                  <a:pt x="0" y="6248400"/>
                </a:moveTo>
                <a:lnTo>
                  <a:pt x="9144000" y="6248400"/>
                </a:lnTo>
                <a:lnTo>
                  <a:pt x="9144000" y="0"/>
                </a:lnTo>
                <a:lnTo>
                  <a:pt x="0" y="0"/>
                </a:lnTo>
                <a:lnTo>
                  <a:pt x="0" y="6248400"/>
                </a:lnTo>
                <a:close/>
              </a:path>
            </a:pathLst>
          </a:custGeom>
          <a:solidFill>
            <a:srgbClr val="E9EBEB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85036" y="566064"/>
            <a:ext cx="6003290" cy="76327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>
              <a:spcBef>
                <a:spcPts val="365"/>
              </a:spcBef>
              <a:tabLst>
                <a:tab pos="438784" algn="l"/>
              </a:tabLst>
            </a:pP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a).	Plasmid</a:t>
            </a:r>
            <a:r>
              <a:rPr sz="2200" spc="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transfer: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260"/>
              </a:spcBef>
              <a:tabLst>
                <a:tab pos="295910" algn="l"/>
                <a:tab pos="2673350" algn="l"/>
                <a:tab pos="5417185" algn="l"/>
              </a:tabLst>
            </a:pPr>
            <a:r>
              <a:rPr sz="1850" spc="-470" dirty="0">
                <a:solidFill>
                  <a:srgbClr val="92A199"/>
                </a:solidFill>
                <a:latin typeface="Arial"/>
                <a:cs typeface="Arial"/>
              </a:rPr>
              <a:t>	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CA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M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OCT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	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XYL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919210" y="969010"/>
            <a:ext cx="62928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NAH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85036" y="2078864"/>
            <a:ext cx="204470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600" dirty="0">
                <a:solidFill>
                  <a:srgbClr val="292934"/>
                </a:solidFill>
                <a:latin typeface="Times New Roman"/>
                <a:cs typeface="Times New Roman"/>
              </a:rPr>
              <a:t>Reco</a:t>
            </a:r>
            <a:r>
              <a:rPr sz="2600" spc="-15" dirty="0">
                <a:solidFill>
                  <a:srgbClr val="292934"/>
                </a:solidFill>
                <a:latin typeface="Times New Roman"/>
                <a:cs typeface="Times New Roman"/>
              </a:rPr>
              <a:t>m</a:t>
            </a:r>
            <a:r>
              <a:rPr sz="2600" dirty="0">
                <a:solidFill>
                  <a:srgbClr val="292934"/>
                </a:solidFill>
                <a:latin typeface="Times New Roman"/>
                <a:cs typeface="Times New Roman"/>
              </a:rPr>
              <a:t>bi</a:t>
            </a:r>
            <a:r>
              <a:rPr sz="2600" spc="5" dirty="0">
                <a:solidFill>
                  <a:srgbClr val="292934"/>
                </a:solidFill>
                <a:latin typeface="Times New Roman"/>
                <a:cs typeface="Times New Roman"/>
              </a:rPr>
              <a:t>n</a:t>
            </a:r>
            <a:r>
              <a:rPr sz="2600" dirty="0">
                <a:solidFill>
                  <a:srgbClr val="292934"/>
                </a:solidFill>
                <a:latin typeface="Times New Roman"/>
                <a:cs typeface="Times New Roman"/>
              </a:rPr>
              <a:t>a</a:t>
            </a:r>
            <a:r>
              <a:rPr sz="2600" spc="-10" dirty="0">
                <a:solidFill>
                  <a:srgbClr val="292934"/>
                </a:solidFill>
                <a:latin typeface="Times New Roman"/>
                <a:cs typeface="Times New Roman"/>
              </a:rPr>
              <a:t>t</a:t>
            </a:r>
            <a:r>
              <a:rPr sz="2600" dirty="0">
                <a:solidFill>
                  <a:srgbClr val="292934"/>
                </a:solidFill>
                <a:latin typeface="Times New Roman"/>
                <a:cs typeface="Times New Roman"/>
              </a:rPr>
              <a:t>ion</a:t>
            </a:r>
            <a:endParaRPr sz="2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75375" y="2078864"/>
            <a:ext cx="261366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600" dirty="0">
                <a:solidFill>
                  <a:srgbClr val="292934"/>
                </a:solidFill>
                <a:latin typeface="Times New Roman"/>
                <a:cs typeface="Times New Roman"/>
              </a:rPr>
              <a:t>N</a:t>
            </a:r>
            <a:r>
              <a:rPr sz="2600" spc="5" dirty="0">
                <a:solidFill>
                  <a:srgbClr val="292934"/>
                </a:solidFill>
                <a:latin typeface="Times New Roman"/>
                <a:cs typeface="Times New Roman"/>
              </a:rPr>
              <a:t>o</a:t>
            </a:r>
            <a:r>
              <a:rPr sz="2600" spc="10" dirty="0">
                <a:solidFill>
                  <a:srgbClr val="292934"/>
                </a:solidFill>
                <a:latin typeface="Times New Roman"/>
                <a:cs typeface="Times New Roman"/>
              </a:rPr>
              <a:t>n</a:t>
            </a:r>
            <a:r>
              <a:rPr sz="2600" spc="-5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2600" dirty="0">
                <a:solidFill>
                  <a:srgbClr val="292934"/>
                </a:solidFill>
                <a:latin typeface="Times New Roman"/>
                <a:cs typeface="Times New Roman"/>
              </a:rPr>
              <a:t>re</a:t>
            </a:r>
            <a:r>
              <a:rPr sz="2600" spc="-15" dirty="0">
                <a:solidFill>
                  <a:srgbClr val="292934"/>
                </a:solidFill>
                <a:latin typeface="Times New Roman"/>
                <a:cs typeface="Times New Roman"/>
              </a:rPr>
              <a:t>c</a:t>
            </a:r>
            <a:r>
              <a:rPr sz="2600" dirty="0">
                <a:solidFill>
                  <a:srgbClr val="292934"/>
                </a:solidFill>
                <a:latin typeface="Times New Roman"/>
                <a:cs typeface="Times New Roman"/>
              </a:rPr>
              <a:t>ombin</a:t>
            </a:r>
            <a:r>
              <a:rPr sz="2600" spc="-15" dirty="0">
                <a:solidFill>
                  <a:srgbClr val="292934"/>
                </a:solidFill>
                <a:latin typeface="Times New Roman"/>
                <a:cs typeface="Times New Roman"/>
              </a:rPr>
              <a:t>a</a:t>
            </a:r>
            <a:r>
              <a:rPr sz="2600" dirty="0">
                <a:solidFill>
                  <a:srgbClr val="292934"/>
                </a:solidFill>
                <a:latin typeface="Times New Roman"/>
                <a:cs typeface="Times New Roman"/>
              </a:rPr>
              <a:t>t</a:t>
            </a:r>
            <a:r>
              <a:rPr sz="2600" spc="-10" dirty="0">
                <a:solidFill>
                  <a:srgbClr val="292934"/>
                </a:solidFill>
                <a:latin typeface="Times New Roman"/>
                <a:cs typeface="Times New Roman"/>
              </a:rPr>
              <a:t>i</a:t>
            </a:r>
            <a:r>
              <a:rPr sz="2600" dirty="0">
                <a:solidFill>
                  <a:srgbClr val="292934"/>
                </a:solidFill>
                <a:latin typeface="Times New Roman"/>
                <a:cs typeface="Times New Roman"/>
              </a:rPr>
              <a:t>on</a:t>
            </a:r>
            <a:endParaRPr sz="2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5036" y="3822573"/>
            <a:ext cx="179070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600" dirty="0">
                <a:solidFill>
                  <a:srgbClr val="292934"/>
                </a:solidFill>
                <a:latin typeface="Times New Roman"/>
                <a:cs typeface="Times New Roman"/>
              </a:rPr>
              <a:t>CAM +</a:t>
            </a:r>
            <a:r>
              <a:rPr sz="2600" spc="-9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292934"/>
                </a:solidFill>
                <a:latin typeface="Times New Roman"/>
                <a:cs typeface="Times New Roman"/>
              </a:rPr>
              <a:t>OCT</a:t>
            </a:r>
            <a:endParaRPr sz="2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04428" y="3822573"/>
            <a:ext cx="175895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600" dirty="0">
                <a:solidFill>
                  <a:srgbClr val="292934"/>
                </a:solidFill>
                <a:latin typeface="Times New Roman"/>
                <a:cs typeface="Times New Roman"/>
              </a:rPr>
              <a:t>XYL +</a:t>
            </a:r>
            <a:r>
              <a:rPr sz="2600" spc="-1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292934"/>
                </a:solidFill>
                <a:latin typeface="Times New Roman"/>
                <a:cs typeface="Times New Roman"/>
              </a:rPr>
              <a:t>NAH</a:t>
            </a:r>
            <a:endParaRPr sz="2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68500" y="6002224"/>
            <a:ext cx="182753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600" b="1" dirty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sz="2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sz="2600" b="1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6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600" b="1" dirty="0">
                <a:solidFill>
                  <a:srgbClr val="FF0000"/>
                </a:solidFill>
                <a:latin typeface="Times New Roman"/>
                <a:cs typeface="Times New Roman"/>
              </a:rPr>
              <a:t>RBUG</a:t>
            </a:r>
            <a:endParaRPr sz="2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05761" y="1296161"/>
            <a:ext cx="990600" cy="914400"/>
          </a:xfrm>
          <a:custGeom>
            <a:avLst/>
            <a:gdLst/>
            <a:ahLst/>
            <a:cxnLst/>
            <a:rect l="l" t="t" r="r" b="b"/>
            <a:pathLst>
              <a:path w="990600" h="914400">
                <a:moveTo>
                  <a:pt x="495300" y="0"/>
                </a:moveTo>
                <a:lnTo>
                  <a:pt x="444658" y="2360"/>
                </a:lnTo>
                <a:lnTo>
                  <a:pt x="395480" y="9289"/>
                </a:lnTo>
                <a:lnTo>
                  <a:pt x="348013" y="20557"/>
                </a:lnTo>
                <a:lnTo>
                  <a:pt x="302507" y="35933"/>
                </a:lnTo>
                <a:lnTo>
                  <a:pt x="259211" y="55187"/>
                </a:lnTo>
                <a:lnTo>
                  <a:pt x="218373" y="78090"/>
                </a:lnTo>
                <a:lnTo>
                  <a:pt x="180243" y="104411"/>
                </a:lnTo>
                <a:lnTo>
                  <a:pt x="145070" y="133921"/>
                </a:lnTo>
                <a:lnTo>
                  <a:pt x="113102" y="166390"/>
                </a:lnTo>
                <a:lnTo>
                  <a:pt x="84589" y="201587"/>
                </a:lnTo>
                <a:lnTo>
                  <a:pt x="59780" y="239283"/>
                </a:lnTo>
                <a:lnTo>
                  <a:pt x="38923" y="279249"/>
                </a:lnTo>
                <a:lnTo>
                  <a:pt x="22267" y="321253"/>
                </a:lnTo>
                <a:lnTo>
                  <a:pt x="10062" y="365066"/>
                </a:lnTo>
                <a:lnTo>
                  <a:pt x="2557" y="410458"/>
                </a:lnTo>
                <a:lnTo>
                  <a:pt x="0" y="457200"/>
                </a:lnTo>
                <a:lnTo>
                  <a:pt x="2557" y="503941"/>
                </a:lnTo>
                <a:lnTo>
                  <a:pt x="10062" y="549333"/>
                </a:lnTo>
                <a:lnTo>
                  <a:pt x="22267" y="593146"/>
                </a:lnTo>
                <a:lnTo>
                  <a:pt x="38923" y="635150"/>
                </a:lnTo>
                <a:lnTo>
                  <a:pt x="59780" y="675116"/>
                </a:lnTo>
                <a:lnTo>
                  <a:pt x="84589" y="712812"/>
                </a:lnTo>
                <a:lnTo>
                  <a:pt x="113102" y="748009"/>
                </a:lnTo>
                <a:lnTo>
                  <a:pt x="145070" y="780478"/>
                </a:lnTo>
                <a:lnTo>
                  <a:pt x="180243" y="809988"/>
                </a:lnTo>
                <a:lnTo>
                  <a:pt x="218373" y="836309"/>
                </a:lnTo>
                <a:lnTo>
                  <a:pt x="259211" y="859212"/>
                </a:lnTo>
                <a:lnTo>
                  <a:pt x="302507" y="878466"/>
                </a:lnTo>
                <a:lnTo>
                  <a:pt x="348013" y="893842"/>
                </a:lnTo>
                <a:lnTo>
                  <a:pt x="395480" y="905110"/>
                </a:lnTo>
                <a:lnTo>
                  <a:pt x="444658" y="912039"/>
                </a:lnTo>
                <a:lnTo>
                  <a:pt x="495300" y="914400"/>
                </a:lnTo>
                <a:lnTo>
                  <a:pt x="545941" y="912039"/>
                </a:lnTo>
                <a:lnTo>
                  <a:pt x="595119" y="905110"/>
                </a:lnTo>
                <a:lnTo>
                  <a:pt x="642586" y="893842"/>
                </a:lnTo>
                <a:lnTo>
                  <a:pt x="688092" y="878466"/>
                </a:lnTo>
                <a:lnTo>
                  <a:pt x="731388" y="859212"/>
                </a:lnTo>
                <a:lnTo>
                  <a:pt x="772226" y="836309"/>
                </a:lnTo>
                <a:lnTo>
                  <a:pt x="810356" y="809988"/>
                </a:lnTo>
                <a:lnTo>
                  <a:pt x="845529" y="780478"/>
                </a:lnTo>
                <a:lnTo>
                  <a:pt x="877497" y="748009"/>
                </a:lnTo>
                <a:lnTo>
                  <a:pt x="906010" y="712812"/>
                </a:lnTo>
                <a:lnTo>
                  <a:pt x="930819" y="675116"/>
                </a:lnTo>
                <a:lnTo>
                  <a:pt x="951676" y="635150"/>
                </a:lnTo>
                <a:lnTo>
                  <a:pt x="968332" y="593146"/>
                </a:lnTo>
                <a:lnTo>
                  <a:pt x="980537" y="549333"/>
                </a:lnTo>
                <a:lnTo>
                  <a:pt x="988042" y="503941"/>
                </a:lnTo>
                <a:lnTo>
                  <a:pt x="990600" y="457200"/>
                </a:lnTo>
                <a:lnTo>
                  <a:pt x="988042" y="410458"/>
                </a:lnTo>
                <a:lnTo>
                  <a:pt x="980537" y="365066"/>
                </a:lnTo>
                <a:lnTo>
                  <a:pt x="968332" y="321253"/>
                </a:lnTo>
                <a:lnTo>
                  <a:pt x="951676" y="279249"/>
                </a:lnTo>
                <a:lnTo>
                  <a:pt x="930819" y="239283"/>
                </a:lnTo>
                <a:lnTo>
                  <a:pt x="906010" y="201587"/>
                </a:lnTo>
                <a:lnTo>
                  <a:pt x="877497" y="166390"/>
                </a:lnTo>
                <a:lnTo>
                  <a:pt x="845529" y="133921"/>
                </a:lnTo>
                <a:lnTo>
                  <a:pt x="810356" y="104411"/>
                </a:lnTo>
                <a:lnTo>
                  <a:pt x="772226" y="78090"/>
                </a:lnTo>
                <a:lnTo>
                  <a:pt x="731388" y="55187"/>
                </a:lnTo>
                <a:lnTo>
                  <a:pt x="688092" y="35933"/>
                </a:lnTo>
                <a:lnTo>
                  <a:pt x="642586" y="20557"/>
                </a:lnTo>
                <a:lnTo>
                  <a:pt x="595119" y="9289"/>
                </a:lnTo>
                <a:lnTo>
                  <a:pt x="545941" y="2360"/>
                </a:lnTo>
                <a:lnTo>
                  <a:pt x="49530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5761" y="1296161"/>
            <a:ext cx="990600" cy="914400"/>
          </a:xfrm>
          <a:custGeom>
            <a:avLst/>
            <a:gdLst/>
            <a:ahLst/>
            <a:cxnLst/>
            <a:rect l="l" t="t" r="r" b="b"/>
            <a:pathLst>
              <a:path w="990600" h="914400">
                <a:moveTo>
                  <a:pt x="0" y="457200"/>
                </a:moveTo>
                <a:lnTo>
                  <a:pt x="2557" y="410458"/>
                </a:lnTo>
                <a:lnTo>
                  <a:pt x="10062" y="365066"/>
                </a:lnTo>
                <a:lnTo>
                  <a:pt x="22267" y="321253"/>
                </a:lnTo>
                <a:lnTo>
                  <a:pt x="38923" y="279249"/>
                </a:lnTo>
                <a:lnTo>
                  <a:pt x="59780" y="239283"/>
                </a:lnTo>
                <a:lnTo>
                  <a:pt x="84589" y="201587"/>
                </a:lnTo>
                <a:lnTo>
                  <a:pt x="113102" y="166390"/>
                </a:lnTo>
                <a:lnTo>
                  <a:pt x="145070" y="133921"/>
                </a:lnTo>
                <a:lnTo>
                  <a:pt x="180243" y="104411"/>
                </a:lnTo>
                <a:lnTo>
                  <a:pt x="218373" y="78090"/>
                </a:lnTo>
                <a:lnTo>
                  <a:pt x="259211" y="55187"/>
                </a:lnTo>
                <a:lnTo>
                  <a:pt x="302507" y="35933"/>
                </a:lnTo>
                <a:lnTo>
                  <a:pt x="348013" y="20557"/>
                </a:lnTo>
                <a:lnTo>
                  <a:pt x="395480" y="9289"/>
                </a:lnTo>
                <a:lnTo>
                  <a:pt x="444658" y="2360"/>
                </a:lnTo>
                <a:lnTo>
                  <a:pt x="495300" y="0"/>
                </a:lnTo>
                <a:lnTo>
                  <a:pt x="545941" y="2360"/>
                </a:lnTo>
                <a:lnTo>
                  <a:pt x="595119" y="9289"/>
                </a:lnTo>
                <a:lnTo>
                  <a:pt x="642586" y="20557"/>
                </a:lnTo>
                <a:lnTo>
                  <a:pt x="688092" y="35933"/>
                </a:lnTo>
                <a:lnTo>
                  <a:pt x="731388" y="55187"/>
                </a:lnTo>
                <a:lnTo>
                  <a:pt x="772226" y="78090"/>
                </a:lnTo>
                <a:lnTo>
                  <a:pt x="810356" y="104411"/>
                </a:lnTo>
                <a:lnTo>
                  <a:pt x="845529" y="133921"/>
                </a:lnTo>
                <a:lnTo>
                  <a:pt x="877497" y="166390"/>
                </a:lnTo>
                <a:lnTo>
                  <a:pt x="906010" y="201587"/>
                </a:lnTo>
                <a:lnTo>
                  <a:pt x="930819" y="239283"/>
                </a:lnTo>
                <a:lnTo>
                  <a:pt x="951676" y="279249"/>
                </a:lnTo>
                <a:lnTo>
                  <a:pt x="968332" y="321253"/>
                </a:lnTo>
                <a:lnTo>
                  <a:pt x="980537" y="365066"/>
                </a:lnTo>
                <a:lnTo>
                  <a:pt x="988042" y="410458"/>
                </a:lnTo>
                <a:lnTo>
                  <a:pt x="990600" y="457200"/>
                </a:lnTo>
                <a:lnTo>
                  <a:pt x="988042" y="503941"/>
                </a:lnTo>
                <a:lnTo>
                  <a:pt x="980537" y="549333"/>
                </a:lnTo>
                <a:lnTo>
                  <a:pt x="968332" y="593146"/>
                </a:lnTo>
                <a:lnTo>
                  <a:pt x="951676" y="635150"/>
                </a:lnTo>
                <a:lnTo>
                  <a:pt x="930819" y="675116"/>
                </a:lnTo>
                <a:lnTo>
                  <a:pt x="906010" y="712812"/>
                </a:lnTo>
                <a:lnTo>
                  <a:pt x="877497" y="748009"/>
                </a:lnTo>
                <a:lnTo>
                  <a:pt x="845529" y="780478"/>
                </a:lnTo>
                <a:lnTo>
                  <a:pt x="810356" y="809988"/>
                </a:lnTo>
                <a:lnTo>
                  <a:pt x="772226" y="836309"/>
                </a:lnTo>
                <a:lnTo>
                  <a:pt x="731388" y="859212"/>
                </a:lnTo>
                <a:lnTo>
                  <a:pt x="688092" y="878466"/>
                </a:lnTo>
                <a:lnTo>
                  <a:pt x="642586" y="893842"/>
                </a:lnTo>
                <a:lnTo>
                  <a:pt x="595119" y="905110"/>
                </a:lnTo>
                <a:lnTo>
                  <a:pt x="545941" y="912039"/>
                </a:lnTo>
                <a:lnTo>
                  <a:pt x="495300" y="914400"/>
                </a:lnTo>
                <a:lnTo>
                  <a:pt x="444658" y="912039"/>
                </a:lnTo>
                <a:lnTo>
                  <a:pt x="395480" y="905110"/>
                </a:lnTo>
                <a:lnTo>
                  <a:pt x="348013" y="893842"/>
                </a:lnTo>
                <a:lnTo>
                  <a:pt x="302507" y="878466"/>
                </a:lnTo>
                <a:lnTo>
                  <a:pt x="259211" y="859212"/>
                </a:lnTo>
                <a:lnTo>
                  <a:pt x="218373" y="836309"/>
                </a:lnTo>
                <a:lnTo>
                  <a:pt x="180243" y="809988"/>
                </a:lnTo>
                <a:lnTo>
                  <a:pt x="145070" y="780478"/>
                </a:lnTo>
                <a:lnTo>
                  <a:pt x="113102" y="748009"/>
                </a:lnTo>
                <a:lnTo>
                  <a:pt x="84589" y="712812"/>
                </a:lnTo>
                <a:lnTo>
                  <a:pt x="59780" y="675116"/>
                </a:lnTo>
                <a:lnTo>
                  <a:pt x="38923" y="635150"/>
                </a:lnTo>
                <a:lnTo>
                  <a:pt x="22267" y="593146"/>
                </a:lnTo>
                <a:lnTo>
                  <a:pt x="10062" y="549333"/>
                </a:lnTo>
                <a:lnTo>
                  <a:pt x="2557" y="503941"/>
                </a:lnTo>
                <a:lnTo>
                  <a:pt x="0" y="4572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39361" y="1448561"/>
            <a:ext cx="1143000" cy="762000"/>
          </a:xfrm>
          <a:custGeom>
            <a:avLst/>
            <a:gdLst/>
            <a:ahLst/>
            <a:cxnLst/>
            <a:rect l="l" t="t" r="r" b="b"/>
            <a:pathLst>
              <a:path w="1143000" h="762000">
                <a:moveTo>
                  <a:pt x="1016000" y="0"/>
                </a:moveTo>
                <a:lnTo>
                  <a:pt x="127000" y="0"/>
                </a:lnTo>
                <a:lnTo>
                  <a:pt x="77581" y="9985"/>
                </a:lnTo>
                <a:lnTo>
                  <a:pt x="37211" y="37211"/>
                </a:lnTo>
                <a:lnTo>
                  <a:pt x="9985" y="77581"/>
                </a:lnTo>
                <a:lnTo>
                  <a:pt x="0" y="127000"/>
                </a:lnTo>
                <a:lnTo>
                  <a:pt x="0" y="635000"/>
                </a:lnTo>
                <a:lnTo>
                  <a:pt x="9985" y="684418"/>
                </a:lnTo>
                <a:lnTo>
                  <a:pt x="37210" y="724788"/>
                </a:lnTo>
                <a:lnTo>
                  <a:pt x="77581" y="752014"/>
                </a:lnTo>
                <a:lnTo>
                  <a:pt x="127000" y="762000"/>
                </a:lnTo>
                <a:lnTo>
                  <a:pt x="1016000" y="762000"/>
                </a:lnTo>
                <a:lnTo>
                  <a:pt x="1065418" y="752014"/>
                </a:lnTo>
                <a:lnTo>
                  <a:pt x="1105789" y="724788"/>
                </a:lnTo>
                <a:lnTo>
                  <a:pt x="1133014" y="684418"/>
                </a:lnTo>
                <a:lnTo>
                  <a:pt x="1143000" y="635000"/>
                </a:lnTo>
                <a:lnTo>
                  <a:pt x="1143000" y="127000"/>
                </a:lnTo>
                <a:lnTo>
                  <a:pt x="1133014" y="77581"/>
                </a:lnTo>
                <a:lnTo>
                  <a:pt x="1105789" y="37211"/>
                </a:lnTo>
                <a:lnTo>
                  <a:pt x="1065418" y="9985"/>
                </a:lnTo>
                <a:lnTo>
                  <a:pt x="101600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039361" y="1448561"/>
            <a:ext cx="1143000" cy="762000"/>
          </a:xfrm>
          <a:custGeom>
            <a:avLst/>
            <a:gdLst/>
            <a:ahLst/>
            <a:cxnLst/>
            <a:rect l="l" t="t" r="r" b="b"/>
            <a:pathLst>
              <a:path w="1143000" h="762000">
                <a:moveTo>
                  <a:pt x="0" y="127000"/>
                </a:moveTo>
                <a:lnTo>
                  <a:pt x="9985" y="77581"/>
                </a:lnTo>
                <a:lnTo>
                  <a:pt x="37211" y="37211"/>
                </a:lnTo>
                <a:lnTo>
                  <a:pt x="77581" y="9985"/>
                </a:lnTo>
                <a:lnTo>
                  <a:pt x="127000" y="0"/>
                </a:lnTo>
                <a:lnTo>
                  <a:pt x="1016000" y="0"/>
                </a:lnTo>
                <a:lnTo>
                  <a:pt x="1065418" y="9985"/>
                </a:lnTo>
                <a:lnTo>
                  <a:pt x="1105789" y="37211"/>
                </a:lnTo>
                <a:lnTo>
                  <a:pt x="1133014" y="77581"/>
                </a:lnTo>
                <a:lnTo>
                  <a:pt x="1143000" y="127000"/>
                </a:lnTo>
                <a:lnTo>
                  <a:pt x="1143000" y="635000"/>
                </a:lnTo>
                <a:lnTo>
                  <a:pt x="1133014" y="684418"/>
                </a:lnTo>
                <a:lnTo>
                  <a:pt x="1105789" y="724788"/>
                </a:lnTo>
                <a:lnTo>
                  <a:pt x="1065418" y="752014"/>
                </a:lnTo>
                <a:lnTo>
                  <a:pt x="1016000" y="762000"/>
                </a:lnTo>
                <a:lnTo>
                  <a:pt x="127000" y="762000"/>
                </a:lnTo>
                <a:lnTo>
                  <a:pt x="77581" y="752014"/>
                </a:lnTo>
                <a:lnTo>
                  <a:pt x="37210" y="724788"/>
                </a:lnTo>
                <a:lnTo>
                  <a:pt x="9985" y="684418"/>
                </a:lnTo>
                <a:lnTo>
                  <a:pt x="0" y="635000"/>
                </a:lnTo>
                <a:lnTo>
                  <a:pt x="0" y="1270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858761" y="1448561"/>
            <a:ext cx="1295400" cy="685800"/>
          </a:xfrm>
          <a:custGeom>
            <a:avLst/>
            <a:gdLst/>
            <a:ahLst/>
            <a:cxnLst/>
            <a:rect l="l" t="t" r="r" b="b"/>
            <a:pathLst>
              <a:path w="1295400" h="685800">
                <a:moveTo>
                  <a:pt x="1181099" y="0"/>
                </a:moveTo>
                <a:lnTo>
                  <a:pt x="114300" y="0"/>
                </a:ln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0" y="685800"/>
                </a:lnTo>
                <a:lnTo>
                  <a:pt x="1295399" y="685800"/>
                </a:lnTo>
                <a:lnTo>
                  <a:pt x="1295399" y="114300"/>
                </a:lnTo>
                <a:lnTo>
                  <a:pt x="1286416" y="69812"/>
                </a:lnTo>
                <a:lnTo>
                  <a:pt x="1261919" y="33480"/>
                </a:lnTo>
                <a:lnTo>
                  <a:pt x="1225587" y="8983"/>
                </a:lnTo>
                <a:lnTo>
                  <a:pt x="1181099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858761" y="1448561"/>
            <a:ext cx="1295400" cy="685800"/>
          </a:xfrm>
          <a:custGeom>
            <a:avLst/>
            <a:gdLst/>
            <a:ahLst/>
            <a:cxnLst/>
            <a:rect l="l" t="t" r="r" b="b"/>
            <a:pathLst>
              <a:path w="1295400" h="685800">
                <a:moveTo>
                  <a:pt x="114300" y="0"/>
                </a:moveTo>
                <a:lnTo>
                  <a:pt x="1181099" y="0"/>
                </a:lnTo>
                <a:lnTo>
                  <a:pt x="1225587" y="8983"/>
                </a:lnTo>
                <a:lnTo>
                  <a:pt x="1261919" y="33480"/>
                </a:lnTo>
                <a:lnTo>
                  <a:pt x="1286416" y="69812"/>
                </a:lnTo>
                <a:lnTo>
                  <a:pt x="1295399" y="114300"/>
                </a:lnTo>
                <a:lnTo>
                  <a:pt x="1295399" y="685800"/>
                </a:lnTo>
                <a:lnTo>
                  <a:pt x="0" y="685800"/>
                </a:lnTo>
                <a:lnTo>
                  <a:pt x="0" y="114300"/>
                </a:lnTo>
                <a:lnTo>
                  <a:pt x="8983" y="69812"/>
                </a:lnTo>
                <a:lnTo>
                  <a:pt x="33480" y="33480"/>
                </a:lnTo>
                <a:lnTo>
                  <a:pt x="69812" y="8983"/>
                </a:lnTo>
                <a:lnTo>
                  <a:pt x="114300" y="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992361" y="1372361"/>
            <a:ext cx="1066800" cy="838200"/>
          </a:xfrm>
          <a:custGeom>
            <a:avLst/>
            <a:gdLst/>
            <a:ahLst/>
            <a:cxnLst/>
            <a:rect l="l" t="t" r="r" b="b"/>
            <a:pathLst>
              <a:path w="1066800" h="838200">
                <a:moveTo>
                  <a:pt x="533400" y="0"/>
                </a:moveTo>
                <a:lnTo>
                  <a:pt x="0" y="320166"/>
                </a:lnTo>
                <a:lnTo>
                  <a:pt x="203708" y="838200"/>
                </a:lnTo>
                <a:lnTo>
                  <a:pt x="863092" y="838200"/>
                </a:lnTo>
                <a:lnTo>
                  <a:pt x="1066800" y="320166"/>
                </a:lnTo>
                <a:lnTo>
                  <a:pt x="53340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992361" y="1372361"/>
            <a:ext cx="1066800" cy="838200"/>
          </a:xfrm>
          <a:custGeom>
            <a:avLst/>
            <a:gdLst/>
            <a:ahLst/>
            <a:cxnLst/>
            <a:rect l="l" t="t" r="r" b="b"/>
            <a:pathLst>
              <a:path w="1066800" h="838200">
                <a:moveTo>
                  <a:pt x="0" y="320166"/>
                </a:moveTo>
                <a:lnTo>
                  <a:pt x="533400" y="0"/>
                </a:lnTo>
                <a:lnTo>
                  <a:pt x="1066800" y="320166"/>
                </a:lnTo>
                <a:lnTo>
                  <a:pt x="863092" y="838200"/>
                </a:lnTo>
                <a:lnTo>
                  <a:pt x="203708" y="838200"/>
                </a:lnTo>
                <a:lnTo>
                  <a:pt x="0" y="320166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971800" y="1777111"/>
            <a:ext cx="914400" cy="103505"/>
          </a:xfrm>
          <a:custGeom>
            <a:avLst/>
            <a:gdLst/>
            <a:ahLst/>
            <a:cxnLst/>
            <a:rect l="l" t="t" r="r" b="b"/>
            <a:pathLst>
              <a:path w="914400" h="103505">
                <a:moveTo>
                  <a:pt x="88646" y="0"/>
                </a:moveTo>
                <a:lnTo>
                  <a:pt x="0" y="51688"/>
                </a:lnTo>
                <a:lnTo>
                  <a:pt x="88646" y="103377"/>
                </a:lnTo>
                <a:lnTo>
                  <a:pt x="92456" y="102362"/>
                </a:lnTo>
                <a:lnTo>
                  <a:pt x="96012" y="96265"/>
                </a:lnTo>
                <a:lnTo>
                  <a:pt x="94996" y="92455"/>
                </a:lnTo>
                <a:lnTo>
                  <a:pt x="35995" y="58038"/>
                </a:lnTo>
                <a:lnTo>
                  <a:pt x="12572" y="58038"/>
                </a:lnTo>
                <a:lnTo>
                  <a:pt x="12572" y="45338"/>
                </a:lnTo>
                <a:lnTo>
                  <a:pt x="35995" y="45338"/>
                </a:lnTo>
                <a:lnTo>
                  <a:pt x="94996" y="10922"/>
                </a:lnTo>
                <a:lnTo>
                  <a:pt x="96012" y="7112"/>
                </a:lnTo>
                <a:lnTo>
                  <a:pt x="92456" y="1015"/>
                </a:lnTo>
                <a:lnTo>
                  <a:pt x="88646" y="0"/>
                </a:lnTo>
                <a:close/>
              </a:path>
              <a:path w="914400" h="103505">
                <a:moveTo>
                  <a:pt x="889290" y="51688"/>
                </a:moveTo>
                <a:lnTo>
                  <a:pt x="819404" y="92455"/>
                </a:lnTo>
                <a:lnTo>
                  <a:pt x="818388" y="96265"/>
                </a:lnTo>
                <a:lnTo>
                  <a:pt x="821944" y="102362"/>
                </a:lnTo>
                <a:lnTo>
                  <a:pt x="825754" y="103377"/>
                </a:lnTo>
                <a:lnTo>
                  <a:pt x="903509" y="58038"/>
                </a:lnTo>
                <a:lnTo>
                  <a:pt x="901826" y="58038"/>
                </a:lnTo>
                <a:lnTo>
                  <a:pt x="901826" y="57150"/>
                </a:lnTo>
                <a:lnTo>
                  <a:pt x="898651" y="57150"/>
                </a:lnTo>
                <a:lnTo>
                  <a:pt x="889290" y="51688"/>
                </a:lnTo>
                <a:close/>
              </a:path>
              <a:path w="914400" h="103505">
                <a:moveTo>
                  <a:pt x="35995" y="45338"/>
                </a:moveTo>
                <a:lnTo>
                  <a:pt x="12572" y="45338"/>
                </a:lnTo>
                <a:lnTo>
                  <a:pt x="12572" y="58038"/>
                </a:lnTo>
                <a:lnTo>
                  <a:pt x="35995" y="58038"/>
                </a:lnTo>
                <a:lnTo>
                  <a:pt x="34471" y="57150"/>
                </a:lnTo>
                <a:lnTo>
                  <a:pt x="15747" y="57150"/>
                </a:lnTo>
                <a:lnTo>
                  <a:pt x="15747" y="46227"/>
                </a:lnTo>
                <a:lnTo>
                  <a:pt x="34471" y="46227"/>
                </a:lnTo>
                <a:lnTo>
                  <a:pt x="35995" y="45338"/>
                </a:lnTo>
                <a:close/>
              </a:path>
              <a:path w="914400" h="103505">
                <a:moveTo>
                  <a:pt x="878404" y="45338"/>
                </a:moveTo>
                <a:lnTo>
                  <a:pt x="35995" y="45338"/>
                </a:lnTo>
                <a:lnTo>
                  <a:pt x="25109" y="51688"/>
                </a:lnTo>
                <a:lnTo>
                  <a:pt x="35995" y="58038"/>
                </a:lnTo>
                <a:lnTo>
                  <a:pt x="878404" y="58038"/>
                </a:lnTo>
                <a:lnTo>
                  <a:pt x="889290" y="51688"/>
                </a:lnTo>
                <a:lnTo>
                  <a:pt x="878404" y="45338"/>
                </a:lnTo>
                <a:close/>
              </a:path>
              <a:path w="914400" h="103505">
                <a:moveTo>
                  <a:pt x="903509" y="45338"/>
                </a:moveTo>
                <a:lnTo>
                  <a:pt x="901826" y="45338"/>
                </a:lnTo>
                <a:lnTo>
                  <a:pt x="901826" y="58038"/>
                </a:lnTo>
                <a:lnTo>
                  <a:pt x="903509" y="58038"/>
                </a:lnTo>
                <a:lnTo>
                  <a:pt x="914400" y="51688"/>
                </a:lnTo>
                <a:lnTo>
                  <a:pt x="903509" y="45338"/>
                </a:lnTo>
                <a:close/>
              </a:path>
              <a:path w="914400" h="103505">
                <a:moveTo>
                  <a:pt x="15747" y="46227"/>
                </a:moveTo>
                <a:lnTo>
                  <a:pt x="15747" y="57150"/>
                </a:lnTo>
                <a:lnTo>
                  <a:pt x="25109" y="51688"/>
                </a:lnTo>
                <a:lnTo>
                  <a:pt x="15747" y="46227"/>
                </a:lnTo>
                <a:close/>
              </a:path>
              <a:path w="914400" h="103505">
                <a:moveTo>
                  <a:pt x="25109" y="51688"/>
                </a:moveTo>
                <a:lnTo>
                  <a:pt x="15747" y="57150"/>
                </a:lnTo>
                <a:lnTo>
                  <a:pt x="34471" y="57150"/>
                </a:lnTo>
                <a:lnTo>
                  <a:pt x="25109" y="51688"/>
                </a:lnTo>
                <a:close/>
              </a:path>
              <a:path w="914400" h="103505">
                <a:moveTo>
                  <a:pt x="898651" y="46227"/>
                </a:moveTo>
                <a:lnTo>
                  <a:pt x="889290" y="51688"/>
                </a:lnTo>
                <a:lnTo>
                  <a:pt x="898651" y="57150"/>
                </a:lnTo>
                <a:lnTo>
                  <a:pt x="898651" y="46227"/>
                </a:lnTo>
                <a:close/>
              </a:path>
              <a:path w="914400" h="103505">
                <a:moveTo>
                  <a:pt x="901826" y="46227"/>
                </a:moveTo>
                <a:lnTo>
                  <a:pt x="898651" y="46227"/>
                </a:lnTo>
                <a:lnTo>
                  <a:pt x="898651" y="57150"/>
                </a:lnTo>
                <a:lnTo>
                  <a:pt x="901826" y="57150"/>
                </a:lnTo>
                <a:lnTo>
                  <a:pt x="901826" y="46227"/>
                </a:lnTo>
                <a:close/>
              </a:path>
              <a:path w="914400" h="103505">
                <a:moveTo>
                  <a:pt x="34471" y="46227"/>
                </a:moveTo>
                <a:lnTo>
                  <a:pt x="15747" y="46227"/>
                </a:lnTo>
                <a:lnTo>
                  <a:pt x="25109" y="51688"/>
                </a:lnTo>
                <a:lnTo>
                  <a:pt x="34471" y="46227"/>
                </a:lnTo>
                <a:close/>
              </a:path>
              <a:path w="914400" h="103505">
                <a:moveTo>
                  <a:pt x="825754" y="0"/>
                </a:moveTo>
                <a:lnTo>
                  <a:pt x="821944" y="1015"/>
                </a:lnTo>
                <a:lnTo>
                  <a:pt x="818388" y="7112"/>
                </a:lnTo>
                <a:lnTo>
                  <a:pt x="819404" y="10922"/>
                </a:lnTo>
                <a:lnTo>
                  <a:pt x="889290" y="51688"/>
                </a:lnTo>
                <a:lnTo>
                  <a:pt x="898651" y="46227"/>
                </a:lnTo>
                <a:lnTo>
                  <a:pt x="901826" y="46227"/>
                </a:lnTo>
                <a:lnTo>
                  <a:pt x="901826" y="45338"/>
                </a:lnTo>
                <a:lnTo>
                  <a:pt x="903509" y="45338"/>
                </a:lnTo>
                <a:lnTo>
                  <a:pt x="825754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305800" y="2081911"/>
            <a:ext cx="609600" cy="103505"/>
          </a:xfrm>
          <a:custGeom>
            <a:avLst/>
            <a:gdLst/>
            <a:ahLst/>
            <a:cxnLst/>
            <a:rect l="l" t="t" r="r" b="b"/>
            <a:pathLst>
              <a:path w="609600" h="103505">
                <a:moveTo>
                  <a:pt x="88646" y="0"/>
                </a:moveTo>
                <a:lnTo>
                  <a:pt x="0" y="51688"/>
                </a:lnTo>
                <a:lnTo>
                  <a:pt x="88646" y="103377"/>
                </a:lnTo>
                <a:lnTo>
                  <a:pt x="92455" y="102362"/>
                </a:lnTo>
                <a:lnTo>
                  <a:pt x="96011" y="96265"/>
                </a:lnTo>
                <a:lnTo>
                  <a:pt x="94996" y="92455"/>
                </a:lnTo>
                <a:lnTo>
                  <a:pt x="35995" y="58038"/>
                </a:lnTo>
                <a:lnTo>
                  <a:pt x="12573" y="58038"/>
                </a:lnTo>
                <a:lnTo>
                  <a:pt x="12573" y="45338"/>
                </a:lnTo>
                <a:lnTo>
                  <a:pt x="35995" y="45338"/>
                </a:lnTo>
                <a:lnTo>
                  <a:pt x="94996" y="10922"/>
                </a:lnTo>
                <a:lnTo>
                  <a:pt x="96011" y="7112"/>
                </a:lnTo>
                <a:lnTo>
                  <a:pt x="92455" y="1015"/>
                </a:lnTo>
                <a:lnTo>
                  <a:pt x="88646" y="0"/>
                </a:lnTo>
                <a:close/>
              </a:path>
              <a:path w="609600" h="103505">
                <a:moveTo>
                  <a:pt x="584490" y="51688"/>
                </a:moveTo>
                <a:lnTo>
                  <a:pt x="514603" y="92455"/>
                </a:lnTo>
                <a:lnTo>
                  <a:pt x="513588" y="96265"/>
                </a:lnTo>
                <a:lnTo>
                  <a:pt x="517144" y="102362"/>
                </a:lnTo>
                <a:lnTo>
                  <a:pt x="520953" y="103377"/>
                </a:lnTo>
                <a:lnTo>
                  <a:pt x="598709" y="58038"/>
                </a:lnTo>
                <a:lnTo>
                  <a:pt x="597026" y="58038"/>
                </a:lnTo>
                <a:lnTo>
                  <a:pt x="597026" y="57150"/>
                </a:lnTo>
                <a:lnTo>
                  <a:pt x="593851" y="57150"/>
                </a:lnTo>
                <a:lnTo>
                  <a:pt x="584490" y="51688"/>
                </a:lnTo>
                <a:close/>
              </a:path>
              <a:path w="609600" h="103505">
                <a:moveTo>
                  <a:pt x="35995" y="45338"/>
                </a:moveTo>
                <a:lnTo>
                  <a:pt x="12573" y="45338"/>
                </a:lnTo>
                <a:lnTo>
                  <a:pt x="12573" y="58038"/>
                </a:lnTo>
                <a:lnTo>
                  <a:pt x="35995" y="58038"/>
                </a:lnTo>
                <a:lnTo>
                  <a:pt x="34471" y="57150"/>
                </a:lnTo>
                <a:lnTo>
                  <a:pt x="15748" y="57150"/>
                </a:lnTo>
                <a:lnTo>
                  <a:pt x="15748" y="46227"/>
                </a:lnTo>
                <a:lnTo>
                  <a:pt x="34471" y="46227"/>
                </a:lnTo>
                <a:lnTo>
                  <a:pt x="35995" y="45338"/>
                </a:lnTo>
                <a:close/>
              </a:path>
              <a:path w="609600" h="103505">
                <a:moveTo>
                  <a:pt x="573604" y="45338"/>
                </a:moveTo>
                <a:lnTo>
                  <a:pt x="35995" y="45338"/>
                </a:lnTo>
                <a:lnTo>
                  <a:pt x="25109" y="51688"/>
                </a:lnTo>
                <a:lnTo>
                  <a:pt x="35995" y="58038"/>
                </a:lnTo>
                <a:lnTo>
                  <a:pt x="573604" y="58038"/>
                </a:lnTo>
                <a:lnTo>
                  <a:pt x="584490" y="51688"/>
                </a:lnTo>
                <a:lnTo>
                  <a:pt x="573604" y="45338"/>
                </a:lnTo>
                <a:close/>
              </a:path>
              <a:path w="609600" h="103505">
                <a:moveTo>
                  <a:pt x="598709" y="45338"/>
                </a:moveTo>
                <a:lnTo>
                  <a:pt x="597026" y="45338"/>
                </a:lnTo>
                <a:lnTo>
                  <a:pt x="597026" y="58038"/>
                </a:lnTo>
                <a:lnTo>
                  <a:pt x="598709" y="58038"/>
                </a:lnTo>
                <a:lnTo>
                  <a:pt x="609600" y="51688"/>
                </a:lnTo>
                <a:lnTo>
                  <a:pt x="598709" y="45338"/>
                </a:lnTo>
                <a:close/>
              </a:path>
              <a:path w="609600" h="103505">
                <a:moveTo>
                  <a:pt x="15748" y="46227"/>
                </a:moveTo>
                <a:lnTo>
                  <a:pt x="15748" y="57150"/>
                </a:lnTo>
                <a:lnTo>
                  <a:pt x="25109" y="51688"/>
                </a:lnTo>
                <a:lnTo>
                  <a:pt x="15748" y="46227"/>
                </a:lnTo>
                <a:close/>
              </a:path>
              <a:path w="609600" h="103505">
                <a:moveTo>
                  <a:pt x="25109" y="51688"/>
                </a:moveTo>
                <a:lnTo>
                  <a:pt x="15748" y="57150"/>
                </a:lnTo>
                <a:lnTo>
                  <a:pt x="34471" y="57150"/>
                </a:lnTo>
                <a:lnTo>
                  <a:pt x="25109" y="51688"/>
                </a:lnTo>
                <a:close/>
              </a:path>
              <a:path w="609600" h="103505">
                <a:moveTo>
                  <a:pt x="593851" y="46227"/>
                </a:moveTo>
                <a:lnTo>
                  <a:pt x="584490" y="51688"/>
                </a:lnTo>
                <a:lnTo>
                  <a:pt x="593851" y="57150"/>
                </a:lnTo>
                <a:lnTo>
                  <a:pt x="593851" y="46227"/>
                </a:lnTo>
                <a:close/>
              </a:path>
              <a:path w="609600" h="103505">
                <a:moveTo>
                  <a:pt x="597026" y="46227"/>
                </a:moveTo>
                <a:lnTo>
                  <a:pt x="593851" y="46227"/>
                </a:lnTo>
                <a:lnTo>
                  <a:pt x="593851" y="57150"/>
                </a:lnTo>
                <a:lnTo>
                  <a:pt x="597026" y="57150"/>
                </a:lnTo>
                <a:lnTo>
                  <a:pt x="597026" y="46227"/>
                </a:lnTo>
                <a:close/>
              </a:path>
              <a:path w="609600" h="103505">
                <a:moveTo>
                  <a:pt x="34471" y="46227"/>
                </a:moveTo>
                <a:lnTo>
                  <a:pt x="15748" y="46227"/>
                </a:lnTo>
                <a:lnTo>
                  <a:pt x="25109" y="51688"/>
                </a:lnTo>
                <a:lnTo>
                  <a:pt x="34471" y="46227"/>
                </a:lnTo>
                <a:close/>
              </a:path>
              <a:path w="609600" h="103505">
                <a:moveTo>
                  <a:pt x="520953" y="0"/>
                </a:moveTo>
                <a:lnTo>
                  <a:pt x="517144" y="1015"/>
                </a:lnTo>
                <a:lnTo>
                  <a:pt x="513588" y="7112"/>
                </a:lnTo>
                <a:lnTo>
                  <a:pt x="514603" y="10922"/>
                </a:lnTo>
                <a:lnTo>
                  <a:pt x="584490" y="51688"/>
                </a:lnTo>
                <a:lnTo>
                  <a:pt x="593851" y="46227"/>
                </a:lnTo>
                <a:lnTo>
                  <a:pt x="597026" y="46227"/>
                </a:lnTo>
                <a:lnTo>
                  <a:pt x="597026" y="45338"/>
                </a:lnTo>
                <a:lnTo>
                  <a:pt x="598709" y="45338"/>
                </a:lnTo>
                <a:lnTo>
                  <a:pt x="520953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377311" y="1830323"/>
            <a:ext cx="103505" cy="1980564"/>
          </a:xfrm>
          <a:custGeom>
            <a:avLst/>
            <a:gdLst/>
            <a:ahLst/>
            <a:cxnLst/>
            <a:rect l="l" t="t" r="r" b="b"/>
            <a:pathLst>
              <a:path w="103505" h="1980564">
                <a:moveTo>
                  <a:pt x="7112" y="1884299"/>
                </a:moveTo>
                <a:lnTo>
                  <a:pt x="1015" y="1887855"/>
                </a:lnTo>
                <a:lnTo>
                  <a:pt x="0" y="1891792"/>
                </a:lnTo>
                <a:lnTo>
                  <a:pt x="51688" y="1980438"/>
                </a:lnTo>
                <a:lnTo>
                  <a:pt x="59020" y="1967864"/>
                </a:lnTo>
                <a:lnTo>
                  <a:pt x="45338" y="1967864"/>
                </a:lnTo>
                <a:lnTo>
                  <a:pt x="45348" y="1944424"/>
                </a:lnTo>
                <a:lnTo>
                  <a:pt x="12412" y="1887855"/>
                </a:lnTo>
                <a:lnTo>
                  <a:pt x="11049" y="1885442"/>
                </a:lnTo>
                <a:lnTo>
                  <a:pt x="7112" y="1884299"/>
                </a:lnTo>
                <a:close/>
              </a:path>
              <a:path w="103505" h="1980564">
                <a:moveTo>
                  <a:pt x="45348" y="1944424"/>
                </a:moveTo>
                <a:lnTo>
                  <a:pt x="45338" y="1967864"/>
                </a:lnTo>
                <a:lnTo>
                  <a:pt x="58038" y="1967864"/>
                </a:lnTo>
                <a:lnTo>
                  <a:pt x="58040" y="1964689"/>
                </a:lnTo>
                <a:lnTo>
                  <a:pt x="46227" y="1964689"/>
                </a:lnTo>
                <a:lnTo>
                  <a:pt x="51693" y="1955320"/>
                </a:lnTo>
                <a:lnTo>
                  <a:pt x="45348" y="1944424"/>
                </a:lnTo>
                <a:close/>
              </a:path>
              <a:path w="103505" h="1980564">
                <a:moveTo>
                  <a:pt x="96393" y="1884426"/>
                </a:moveTo>
                <a:lnTo>
                  <a:pt x="92456" y="1885442"/>
                </a:lnTo>
                <a:lnTo>
                  <a:pt x="58049" y="1944424"/>
                </a:lnTo>
                <a:lnTo>
                  <a:pt x="58038" y="1967864"/>
                </a:lnTo>
                <a:lnTo>
                  <a:pt x="59020" y="1967864"/>
                </a:lnTo>
                <a:lnTo>
                  <a:pt x="103377" y="1891792"/>
                </a:lnTo>
                <a:lnTo>
                  <a:pt x="102362" y="1887982"/>
                </a:lnTo>
                <a:lnTo>
                  <a:pt x="99313" y="1886203"/>
                </a:lnTo>
                <a:lnTo>
                  <a:pt x="96393" y="1884426"/>
                </a:lnTo>
                <a:close/>
              </a:path>
              <a:path w="103505" h="1980564">
                <a:moveTo>
                  <a:pt x="51693" y="1955320"/>
                </a:moveTo>
                <a:lnTo>
                  <a:pt x="46227" y="1964689"/>
                </a:lnTo>
                <a:lnTo>
                  <a:pt x="57150" y="1964689"/>
                </a:lnTo>
                <a:lnTo>
                  <a:pt x="51693" y="1955320"/>
                </a:lnTo>
                <a:close/>
              </a:path>
              <a:path w="103505" h="1980564">
                <a:moveTo>
                  <a:pt x="58048" y="1944427"/>
                </a:moveTo>
                <a:lnTo>
                  <a:pt x="51693" y="1955320"/>
                </a:lnTo>
                <a:lnTo>
                  <a:pt x="57150" y="1964689"/>
                </a:lnTo>
                <a:lnTo>
                  <a:pt x="58040" y="1964689"/>
                </a:lnTo>
                <a:lnTo>
                  <a:pt x="58048" y="1944427"/>
                </a:lnTo>
                <a:close/>
              </a:path>
              <a:path w="103505" h="1980564">
                <a:moveTo>
                  <a:pt x="58800" y="0"/>
                </a:moveTo>
                <a:lnTo>
                  <a:pt x="46100" y="0"/>
                </a:lnTo>
                <a:lnTo>
                  <a:pt x="45349" y="1944427"/>
                </a:lnTo>
                <a:lnTo>
                  <a:pt x="51693" y="1955320"/>
                </a:lnTo>
                <a:lnTo>
                  <a:pt x="58048" y="1944427"/>
                </a:lnTo>
                <a:lnTo>
                  <a:pt x="5880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482711" y="2362200"/>
            <a:ext cx="103505" cy="838200"/>
          </a:xfrm>
          <a:custGeom>
            <a:avLst/>
            <a:gdLst/>
            <a:ahLst/>
            <a:cxnLst/>
            <a:rect l="l" t="t" r="r" b="b"/>
            <a:pathLst>
              <a:path w="103504" h="838200">
                <a:moveTo>
                  <a:pt x="7112" y="742188"/>
                </a:moveTo>
                <a:lnTo>
                  <a:pt x="1016" y="745744"/>
                </a:lnTo>
                <a:lnTo>
                  <a:pt x="0" y="749553"/>
                </a:lnTo>
                <a:lnTo>
                  <a:pt x="51689" y="838200"/>
                </a:lnTo>
                <a:lnTo>
                  <a:pt x="59020" y="825626"/>
                </a:lnTo>
                <a:lnTo>
                  <a:pt x="45339" y="825626"/>
                </a:lnTo>
                <a:lnTo>
                  <a:pt x="45339" y="802204"/>
                </a:lnTo>
                <a:lnTo>
                  <a:pt x="10922" y="743203"/>
                </a:lnTo>
                <a:lnTo>
                  <a:pt x="7112" y="742188"/>
                </a:lnTo>
                <a:close/>
              </a:path>
              <a:path w="103504" h="838200">
                <a:moveTo>
                  <a:pt x="45339" y="802204"/>
                </a:moveTo>
                <a:lnTo>
                  <a:pt x="45339" y="825626"/>
                </a:lnTo>
                <a:lnTo>
                  <a:pt x="58039" y="825626"/>
                </a:lnTo>
                <a:lnTo>
                  <a:pt x="58039" y="822451"/>
                </a:lnTo>
                <a:lnTo>
                  <a:pt x="46228" y="822451"/>
                </a:lnTo>
                <a:lnTo>
                  <a:pt x="51689" y="813090"/>
                </a:lnTo>
                <a:lnTo>
                  <a:pt x="45339" y="802204"/>
                </a:lnTo>
                <a:close/>
              </a:path>
              <a:path w="103504" h="838200">
                <a:moveTo>
                  <a:pt x="96266" y="742188"/>
                </a:moveTo>
                <a:lnTo>
                  <a:pt x="92456" y="743203"/>
                </a:lnTo>
                <a:lnTo>
                  <a:pt x="58039" y="802204"/>
                </a:lnTo>
                <a:lnTo>
                  <a:pt x="58039" y="825626"/>
                </a:lnTo>
                <a:lnTo>
                  <a:pt x="59020" y="825626"/>
                </a:lnTo>
                <a:lnTo>
                  <a:pt x="103378" y="749553"/>
                </a:lnTo>
                <a:lnTo>
                  <a:pt x="102362" y="745744"/>
                </a:lnTo>
                <a:lnTo>
                  <a:pt x="96266" y="742188"/>
                </a:lnTo>
                <a:close/>
              </a:path>
              <a:path w="103504" h="838200">
                <a:moveTo>
                  <a:pt x="51689" y="813090"/>
                </a:moveTo>
                <a:lnTo>
                  <a:pt x="46228" y="822451"/>
                </a:lnTo>
                <a:lnTo>
                  <a:pt x="57150" y="822451"/>
                </a:lnTo>
                <a:lnTo>
                  <a:pt x="51689" y="813090"/>
                </a:lnTo>
                <a:close/>
              </a:path>
              <a:path w="103504" h="838200">
                <a:moveTo>
                  <a:pt x="58039" y="802204"/>
                </a:moveTo>
                <a:lnTo>
                  <a:pt x="51689" y="813090"/>
                </a:lnTo>
                <a:lnTo>
                  <a:pt x="57150" y="822451"/>
                </a:lnTo>
                <a:lnTo>
                  <a:pt x="58039" y="822451"/>
                </a:lnTo>
                <a:lnTo>
                  <a:pt x="58039" y="802204"/>
                </a:lnTo>
                <a:close/>
              </a:path>
              <a:path w="103504" h="838200">
                <a:moveTo>
                  <a:pt x="58039" y="0"/>
                </a:moveTo>
                <a:lnTo>
                  <a:pt x="45339" y="0"/>
                </a:lnTo>
                <a:lnTo>
                  <a:pt x="45339" y="802204"/>
                </a:lnTo>
                <a:lnTo>
                  <a:pt x="51689" y="813090"/>
                </a:lnTo>
                <a:lnTo>
                  <a:pt x="58039" y="802204"/>
                </a:lnTo>
                <a:lnTo>
                  <a:pt x="58039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505961" y="3886961"/>
            <a:ext cx="1981200" cy="762000"/>
          </a:xfrm>
          <a:custGeom>
            <a:avLst/>
            <a:gdLst/>
            <a:ahLst/>
            <a:cxnLst/>
            <a:rect l="l" t="t" r="r" b="b"/>
            <a:pathLst>
              <a:path w="1981200" h="762000">
                <a:moveTo>
                  <a:pt x="1981200" y="0"/>
                </a:moveTo>
                <a:lnTo>
                  <a:pt x="190500" y="0"/>
                </a:lnTo>
                <a:lnTo>
                  <a:pt x="0" y="762000"/>
                </a:lnTo>
                <a:lnTo>
                  <a:pt x="1790700" y="762000"/>
                </a:lnTo>
                <a:lnTo>
                  <a:pt x="198120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505961" y="3886961"/>
            <a:ext cx="1981200" cy="762000"/>
          </a:xfrm>
          <a:custGeom>
            <a:avLst/>
            <a:gdLst/>
            <a:ahLst/>
            <a:cxnLst/>
            <a:rect l="l" t="t" r="r" b="b"/>
            <a:pathLst>
              <a:path w="1981200" h="762000">
                <a:moveTo>
                  <a:pt x="0" y="762000"/>
                </a:moveTo>
                <a:lnTo>
                  <a:pt x="190500" y="0"/>
                </a:lnTo>
                <a:lnTo>
                  <a:pt x="1981200" y="0"/>
                </a:lnTo>
                <a:lnTo>
                  <a:pt x="1790700" y="762000"/>
                </a:lnTo>
                <a:lnTo>
                  <a:pt x="0" y="7620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934961" y="3658361"/>
            <a:ext cx="1143000" cy="990600"/>
          </a:xfrm>
          <a:custGeom>
            <a:avLst/>
            <a:gdLst/>
            <a:ahLst/>
            <a:cxnLst/>
            <a:rect l="l" t="t" r="r" b="b"/>
            <a:pathLst>
              <a:path w="1143000" h="990600">
                <a:moveTo>
                  <a:pt x="895350" y="0"/>
                </a:moveTo>
                <a:lnTo>
                  <a:pt x="247650" y="0"/>
                </a:lnTo>
                <a:lnTo>
                  <a:pt x="0" y="990600"/>
                </a:lnTo>
                <a:lnTo>
                  <a:pt x="1142999" y="990600"/>
                </a:lnTo>
                <a:lnTo>
                  <a:pt x="895350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934961" y="3658361"/>
            <a:ext cx="1143000" cy="990600"/>
          </a:xfrm>
          <a:custGeom>
            <a:avLst/>
            <a:gdLst/>
            <a:ahLst/>
            <a:cxnLst/>
            <a:rect l="l" t="t" r="r" b="b"/>
            <a:pathLst>
              <a:path w="1143000" h="990600">
                <a:moveTo>
                  <a:pt x="0" y="990600"/>
                </a:moveTo>
                <a:lnTo>
                  <a:pt x="247650" y="0"/>
                </a:lnTo>
                <a:lnTo>
                  <a:pt x="895350" y="0"/>
                </a:lnTo>
                <a:lnTo>
                  <a:pt x="1142999" y="990600"/>
                </a:lnTo>
                <a:lnTo>
                  <a:pt x="0" y="9906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486400" y="4139439"/>
            <a:ext cx="1524000" cy="104775"/>
          </a:xfrm>
          <a:custGeom>
            <a:avLst/>
            <a:gdLst/>
            <a:ahLst/>
            <a:cxnLst/>
            <a:rect l="l" t="t" r="r" b="b"/>
            <a:pathLst>
              <a:path w="1524000" h="104775">
                <a:moveTo>
                  <a:pt x="1435480" y="1397"/>
                </a:moveTo>
                <a:lnTo>
                  <a:pt x="1431544" y="2412"/>
                </a:lnTo>
                <a:lnTo>
                  <a:pt x="1429765" y="5461"/>
                </a:lnTo>
                <a:lnTo>
                  <a:pt x="1427988" y="8381"/>
                </a:lnTo>
                <a:lnTo>
                  <a:pt x="1429003" y="12318"/>
                </a:lnTo>
                <a:lnTo>
                  <a:pt x="1487801" y="46711"/>
                </a:lnTo>
                <a:lnTo>
                  <a:pt x="1511427" y="46736"/>
                </a:lnTo>
                <a:lnTo>
                  <a:pt x="1511427" y="59436"/>
                </a:lnTo>
                <a:lnTo>
                  <a:pt x="1487970" y="59436"/>
                </a:lnTo>
                <a:lnTo>
                  <a:pt x="1431925" y="92075"/>
                </a:lnTo>
                <a:lnTo>
                  <a:pt x="1429003" y="93725"/>
                </a:lnTo>
                <a:lnTo>
                  <a:pt x="1427988" y="97662"/>
                </a:lnTo>
                <a:lnTo>
                  <a:pt x="1429639" y="100711"/>
                </a:lnTo>
                <a:lnTo>
                  <a:pt x="1431416" y="103759"/>
                </a:lnTo>
                <a:lnTo>
                  <a:pt x="1435353" y="104775"/>
                </a:lnTo>
                <a:lnTo>
                  <a:pt x="1513109" y="59436"/>
                </a:lnTo>
                <a:lnTo>
                  <a:pt x="1511427" y="59436"/>
                </a:lnTo>
                <a:lnTo>
                  <a:pt x="1513150" y="59412"/>
                </a:lnTo>
                <a:lnTo>
                  <a:pt x="1524000" y="53086"/>
                </a:lnTo>
                <a:lnTo>
                  <a:pt x="1435480" y="1397"/>
                </a:lnTo>
                <a:close/>
              </a:path>
              <a:path w="1524000" h="104775">
                <a:moveTo>
                  <a:pt x="88646" y="0"/>
                </a:moveTo>
                <a:lnTo>
                  <a:pt x="0" y="51562"/>
                </a:lnTo>
                <a:lnTo>
                  <a:pt x="88519" y="103378"/>
                </a:lnTo>
                <a:lnTo>
                  <a:pt x="92455" y="102362"/>
                </a:lnTo>
                <a:lnTo>
                  <a:pt x="96012" y="96266"/>
                </a:lnTo>
                <a:lnTo>
                  <a:pt x="94996" y="92329"/>
                </a:lnTo>
                <a:lnTo>
                  <a:pt x="91948" y="90678"/>
                </a:lnTo>
                <a:lnTo>
                  <a:pt x="35978" y="57935"/>
                </a:lnTo>
                <a:lnTo>
                  <a:pt x="12573" y="57912"/>
                </a:lnTo>
                <a:lnTo>
                  <a:pt x="12573" y="45212"/>
                </a:lnTo>
                <a:lnTo>
                  <a:pt x="36087" y="45212"/>
                </a:lnTo>
                <a:lnTo>
                  <a:pt x="92075" y="12700"/>
                </a:lnTo>
                <a:lnTo>
                  <a:pt x="94996" y="10922"/>
                </a:lnTo>
                <a:lnTo>
                  <a:pt x="96012" y="6985"/>
                </a:lnTo>
                <a:lnTo>
                  <a:pt x="94361" y="4063"/>
                </a:lnTo>
                <a:lnTo>
                  <a:pt x="92583" y="1016"/>
                </a:lnTo>
                <a:lnTo>
                  <a:pt x="88646" y="0"/>
                </a:lnTo>
                <a:close/>
              </a:path>
              <a:path w="1524000" h="104775">
                <a:moveTo>
                  <a:pt x="1498786" y="53137"/>
                </a:moveTo>
                <a:lnTo>
                  <a:pt x="1488011" y="59412"/>
                </a:lnTo>
                <a:lnTo>
                  <a:pt x="1511427" y="59436"/>
                </a:lnTo>
                <a:lnTo>
                  <a:pt x="1511427" y="58674"/>
                </a:lnTo>
                <a:lnTo>
                  <a:pt x="1508252" y="58674"/>
                </a:lnTo>
                <a:lnTo>
                  <a:pt x="1498786" y="53137"/>
                </a:lnTo>
                <a:close/>
              </a:path>
              <a:path w="1524000" h="104775">
                <a:moveTo>
                  <a:pt x="36046" y="45235"/>
                </a:moveTo>
                <a:lnTo>
                  <a:pt x="25117" y="51582"/>
                </a:lnTo>
                <a:lnTo>
                  <a:pt x="35978" y="57935"/>
                </a:lnTo>
                <a:lnTo>
                  <a:pt x="1488011" y="59412"/>
                </a:lnTo>
                <a:lnTo>
                  <a:pt x="1498786" y="53137"/>
                </a:lnTo>
                <a:lnTo>
                  <a:pt x="1487801" y="46711"/>
                </a:lnTo>
                <a:lnTo>
                  <a:pt x="36046" y="45235"/>
                </a:lnTo>
                <a:close/>
              </a:path>
              <a:path w="1524000" h="104775">
                <a:moveTo>
                  <a:pt x="1508252" y="47625"/>
                </a:moveTo>
                <a:lnTo>
                  <a:pt x="1498786" y="53137"/>
                </a:lnTo>
                <a:lnTo>
                  <a:pt x="1508252" y="58674"/>
                </a:lnTo>
                <a:lnTo>
                  <a:pt x="1508252" y="47625"/>
                </a:lnTo>
                <a:close/>
              </a:path>
              <a:path w="1524000" h="104775">
                <a:moveTo>
                  <a:pt x="1511427" y="47625"/>
                </a:moveTo>
                <a:lnTo>
                  <a:pt x="1508252" y="47625"/>
                </a:lnTo>
                <a:lnTo>
                  <a:pt x="1508252" y="58674"/>
                </a:lnTo>
                <a:lnTo>
                  <a:pt x="1511427" y="58674"/>
                </a:lnTo>
                <a:lnTo>
                  <a:pt x="1511427" y="47625"/>
                </a:lnTo>
                <a:close/>
              </a:path>
              <a:path w="1524000" h="104775">
                <a:moveTo>
                  <a:pt x="12573" y="45212"/>
                </a:moveTo>
                <a:lnTo>
                  <a:pt x="12573" y="57912"/>
                </a:lnTo>
                <a:lnTo>
                  <a:pt x="35978" y="57935"/>
                </a:lnTo>
                <a:lnTo>
                  <a:pt x="34418" y="57023"/>
                </a:lnTo>
                <a:lnTo>
                  <a:pt x="15748" y="57023"/>
                </a:lnTo>
                <a:lnTo>
                  <a:pt x="15748" y="46100"/>
                </a:lnTo>
                <a:lnTo>
                  <a:pt x="34556" y="46100"/>
                </a:lnTo>
                <a:lnTo>
                  <a:pt x="36046" y="45235"/>
                </a:lnTo>
                <a:lnTo>
                  <a:pt x="12573" y="45212"/>
                </a:lnTo>
                <a:close/>
              </a:path>
              <a:path w="1524000" h="104775">
                <a:moveTo>
                  <a:pt x="15748" y="46100"/>
                </a:moveTo>
                <a:lnTo>
                  <a:pt x="15748" y="57023"/>
                </a:lnTo>
                <a:lnTo>
                  <a:pt x="25117" y="51582"/>
                </a:lnTo>
                <a:lnTo>
                  <a:pt x="15748" y="46100"/>
                </a:lnTo>
                <a:close/>
              </a:path>
              <a:path w="1524000" h="104775">
                <a:moveTo>
                  <a:pt x="25117" y="51582"/>
                </a:moveTo>
                <a:lnTo>
                  <a:pt x="15748" y="57023"/>
                </a:lnTo>
                <a:lnTo>
                  <a:pt x="34418" y="57023"/>
                </a:lnTo>
                <a:lnTo>
                  <a:pt x="25117" y="51582"/>
                </a:lnTo>
                <a:close/>
              </a:path>
              <a:path w="1524000" h="104775">
                <a:moveTo>
                  <a:pt x="1487801" y="46711"/>
                </a:moveTo>
                <a:lnTo>
                  <a:pt x="1498786" y="53137"/>
                </a:lnTo>
                <a:lnTo>
                  <a:pt x="1508252" y="47625"/>
                </a:lnTo>
                <a:lnTo>
                  <a:pt x="1511427" y="47625"/>
                </a:lnTo>
                <a:lnTo>
                  <a:pt x="1511427" y="46736"/>
                </a:lnTo>
                <a:lnTo>
                  <a:pt x="1487801" y="46711"/>
                </a:lnTo>
                <a:close/>
              </a:path>
              <a:path w="1524000" h="104775">
                <a:moveTo>
                  <a:pt x="34556" y="46100"/>
                </a:moveTo>
                <a:lnTo>
                  <a:pt x="15748" y="46100"/>
                </a:lnTo>
                <a:lnTo>
                  <a:pt x="25117" y="51582"/>
                </a:lnTo>
                <a:lnTo>
                  <a:pt x="34556" y="46100"/>
                </a:lnTo>
                <a:close/>
              </a:path>
              <a:path w="1524000" h="104775">
                <a:moveTo>
                  <a:pt x="36087" y="45212"/>
                </a:moveTo>
                <a:lnTo>
                  <a:pt x="12573" y="45212"/>
                </a:lnTo>
                <a:lnTo>
                  <a:pt x="36046" y="45235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496561" y="6315709"/>
            <a:ext cx="3657600" cy="162560"/>
          </a:xfrm>
          <a:custGeom>
            <a:avLst/>
            <a:gdLst/>
            <a:ahLst/>
            <a:cxnLst/>
            <a:rect l="l" t="t" r="r" b="b"/>
            <a:pathLst>
              <a:path w="3657600" h="162560">
                <a:moveTo>
                  <a:pt x="0" y="162559"/>
                </a:moveTo>
                <a:lnTo>
                  <a:pt x="3657599" y="162559"/>
                </a:lnTo>
                <a:lnTo>
                  <a:pt x="3657599" y="0"/>
                </a:lnTo>
                <a:lnTo>
                  <a:pt x="0" y="0"/>
                </a:lnTo>
                <a:lnTo>
                  <a:pt x="0" y="162559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496562" y="5344159"/>
            <a:ext cx="161925" cy="971550"/>
          </a:xfrm>
          <a:custGeom>
            <a:avLst/>
            <a:gdLst/>
            <a:ahLst/>
            <a:cxnLst/>
            <a:rect l="l" t="t" r="r" b="b"/>
            <a:pathLst>
              <a:path w="161925" h="971550">
                <a:moveTo>
                  <a:pt x="0" y="971549"/>
                </a:moveTo>
                <a:lnTo>
                  <a:pt x="161925" y="971549"/>
                </a:lnTo>
                <a:lnTo>
                  <a:pt x="161925" y="0"/>
                </a:lnTo>
                <a:lnTo>
                  <a:pt x="0" y="0"/>
                </a:lnTo>
                <a:lnTo>
                  <a:pt x="0" y="971549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96561" y="5182870"/>
            <a:ext cx="3657600" cy="161290"/>
          </a:xfrm>
          <a:custGeom>
            <a:avLst/>
            <a:gdLst/>
            <a:ahLst/>
            <a:cxnLst/>
            <a:rect l="l" t="t" r="r" b="b"/>
            <a:pathLst>
              <a:path w="3657600" h="161289">
                <a:moveTo>
                  <a:pt x="0" y="161289"/>
                </a:moveTo>
                <a:lnTo>
                  <a:pt x="3657599" y="161289"/>
                </a:lnTo>
                <a:lnTo>
                  <a:pt x="3657599" y="0"/>
                </a:lnTo>
                <a:lnTo>
                  <a:pt x="0" y="0"/>
                </a:lnTo>
                <a:lnTo>
                  <a:pt x="0" y="161289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992237" y="5344286"/>
            <a:ext cx="161925" cy="971550"/>
          </a:xfrm>
          <a:custGeom>
            <a:avLst/>
            <a:gdLst/>
            <a:ahLst/>
            <a:cxnLst/>
            <a:rect l="l" t="t" r="r" b="b"/>
            <a:pathLst>
              <a:path w="161925" h="971550">
                <a:moveTo>
                  <a:pt x="161924" y="0"/>
                </a:moveTo>
                <a:lnTo>
                  <a:pt x="0" y="0"/>
                </a:lnTo>
                <a:lnTo>
                  <a:pt x="0" y="971550"/>
                </a:lnTo>
                <a:lnTo>
                  <a:pt x="161924" y="971549"/>
                </a:lnTo>
                <a:lnTo>
                  <a:pt x="161924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496561" y="5182361"/>
            <a:ext cx="3657600" cy="1295400"/>
          </a:xfrm>
          <a:custGeom>
            <a:avLst/>
            <a:gdLst/>
            <a:ahLst/>
            <a:cxnLst/>
            <a:rect l="l" t="t" r="r" b="b"/>
            <a:pathLst>
              <a:path w="3657600" h="1295400">
                <a:moveTo>
                  <a:pt x="0" y="0"/>
                </a:moveTo>
                <a:lnTo>
                  <a:pt x="3657599" y="0"/>
                </a:lnTo>
                <a:lnTo>
                  <a:pt x="3657599" y="1295400"/>
                </a:lnTo>
                <a:lnTo>
                  <a:pt x="0" y="1295400"/>
                </a:lnTo>
                <a:lnTo>
                  <a:pt x="0" y="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658486" y="5344286"/>
            <a:ext cx="3333750" cy="971550"/>
          </a:xfrm>
          <a:custGeom>
            <a:avLst/>
            <a:gdLst/>
            <a:ahLst/>
            <a:cxnLst/>
            <a:rect l="l" t="t" r="r" b="b"/>
            <a:pathLst>
              <a:path w="3333750" h="971550">
                <a:moveTo>
                  <a:pt x="0" y="0"/>
                </a:moveTo>
                <a:lnTo>
                  <a:pt x="0" y="971550"/>
                </a:lnTo>
                <a:lnTo>
                  <a:pt x="3333750" y="971550"/>
                </a:lnTo>
                <a:lnTo>
                  <a:pt x="3333750" y="0"/>
                </a:lnTo>
                <a:lnTo>
                  <a:pt x="0" y="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163561" y="41155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152400" y="0"/>
                </a:moveTo>
                <a:lnTo>
                  <a:pt x="111874" y="6808"/>
                </a:lnTo>
                <a:lnTo>
                  <a:pt x="75466" y="26020"/>
                </a:lnTo>
                <a:lnTo>
                  <a:pt x="44624" y="55816"/>
                </a:lnTo>
                <a:lnTo>
                  <a:pt x="20799" y="94375"/>
                </a:lnTo>
                <a:lnTo>
                  <a:pt x="5441" y="139876"/>
                </a:lnTo>
                <a:lnTo>
                  <a:pt x="0" y="190500"/>
                </a:lnTo>
                <a:lnTo>
                  <a:pt x="5441" y="241123"/>
                </a:lnTo>
                <a:lnTo>
                  <a:pt x="20799" y="286624"/>
                </a:lnTo>
                <a:lnTo>
                  <a:pt x="44624" y="325183"/>
                </a:lnTo>
                <a:lnTo>
                  <a:pt x="75466" y="354979"/>
                </a:lnTo>
                <a:lnTo>
                  <a:pt x="111874" y="374191"/>
                </a:lnTo>
                <a:lnTo>
                  <a:pt x="152400" y="381000"/>
                </a:lnTo>
                <a:lnTo>
                  <a:pt x="192925" y="374191"/>
                </a:lnTo>
                <a:lnTo>
                  <a:pt x="229333" y="354979"/>
                </a:lnTo>
                <a:lnTo>
                  <a:pt x="260175" y="325183"/>
                </a:lnTo>
                <a:lnTo>
                  <a:pt x="272770" y="304800"/>
                </a:lnTo>
                <a:lnTo>
                  <a:pt x="152400" y="304800"/>
                </a:lnTo>
                <a:lnTo>
                  <a:pt x="122759" y="295816"/>
                </a:lnTo>
                <a:lnTo>
                  <a:pt x="98536" y="271319"/>
                </a:lnTo>
                <a:lnTo>
                  <a:pt x="82194" y="234987"/>
                </a:lnTo>
                <a:lnTo>
                  <a:pt x="76200" y="190500"/>
                </a:lnTo>
                <a:lnTo>
                  <a:pt x="82194" y="146012"/>
                </a:lnTo>
                <a:lnTo>
                  <a:pt x="98536" y="109680"/>
                </a:lnTo>
                <a:lnTo>
                  <a:pt x="122759" y="85183"/>
                </a:lnTo>
                <a:lnTo>
                  <a:pt x="152400" y="76200"/>
                </a:lnTo>
                <a:lnTo>
                  <a:pt x="272770" y="76200"/>
                </a:lnTo>
                <a:lnTo>
                  <a:pt x="260175" y="55816"/>
                </a:lnTo>
                <a:lnTo>
                  <a:pt x="229333" y="26020"/>
                </a:lnTo>
                <a:lnTo>
                  <a:pt x="192925" y="6808"/>
                </a:lnTo>
                <a:lnTo>
                  <a:pt x="152400" y="0"/>
                </a:lnTo>
                <a:close/>
              </a:path>
              <a:path w="304800" h="381000">
                <a:moveTo>
                  <a:pt x="272770" y="76200"/>
                </a:moveTo>
                <a:lnTo>
                  <a:pt x="152400" y="76200"/>
                </a:lnTo>
                <a:lnTo>
                  <a:pt x="182040" y="85183"/>
                </a:lnTo>
                <a:lnTo>
                  <a:pt x="206263" y="109680"/>
                </a:lnTo>
                <a:lnTo>
                  <a:pt x="222605" y="146012"/>
                </a:lnTo>
                <a:lnTo>
                  <a:pt x="228600" y="190500"/>
                </a:lnTo>
                <a:lnTo>
                  <a:pt x="222605" y="234987"/>
                </a:lnTo>
                <a:lnTo>
                  <a:pt x="206263" y="271319"/>
                </a:lnTo>
                <a:lnTo>
                  <a:pt x="182040" y="295816"/>
                </a:lnTo>
                <a:lnTo>
                  <a:pt x="152400" y="304800"/>
                </a:lnTo>
                <a:lnTo>
                  <a:pt x="272770" y="304800"/>
                </a:lnTo>
                <a:lnTo>
                  <a:pt x="284000" y="286624"/>
                </a:lnTo>
                <a:lnTo>
                  <a:pt x="299358" y="241123"/>
                </a:lnTo>
                <a:lnTo>
                  <a:pt x="304800" y="190500"/>
                </a:lnTo>
                <a:lnTo>
                  <a:pt x="299358" y="139876"/>
                </a:lnTo>
                <a:lnTo>
                  <a:pt x="284000" y="94375"/>
                </a:lnTo>
                <a:lnTo>
                  <a:pt x="272770" y="76200"/>
                </a:lnTo>
                <a:close/>
              </a:path>
            </a:pathLst>
          </a:custGeom>
          <a:solidFill>
            <a:srgbClr val="E3978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163561" y="41155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0" y="190500"/>
                </a:moveTo>
                <a:lnTo>
                  <a:pt x="5441" y="139876"/>
                </a:lnTo>
                <a:lnTo>
                  <a:pt x="20799" y="94375"/>
                </a:lnTo>
                <a:lnTo>
                  <a:pt x="44624" y="55816"/>
                </a:lnTo>
                <a:lnTo>
                  <a:pt x="75466" y="26020"/>
                </a:lnTo>
                <a:lnTo>
                  <a:pt x="111874" y="6808"/>
                </a:lnTo>
                <a:lnTo>
                  <a:pt x="152400" y="0"/>
                </a:lnTo>
                <a:lnTo>
                  <a:pt x="192925" y="6808"/>
                </a:lnTo>
                <a:lnTo>
                  <a:pt x="229333" y="26020"/>
                </a:lnTo>
                <a:lnTo>
                  <a:pt x="260175" y="55816"/>
                </a:lnTo>
                <a:lnTo>
                  <a:pt x="284000" y="94375"/>
                </a:lnTo>
                <a:lnTo>
                  <a:pt x="299358" y="139876"/>
                </a:lnTo>
                <a:lnTo>
                  <a:pt x="304800" y="190500"/>
                </a:lnTo>
                <a:lnTo>
                  <a:pt x="299358" y="241123"/>
                </a:lnTo>
                <a:lnTo>
                  <a:pt x="284000" y="286624"/>
                </a:lnTo>
                <a:lnTo>
                  <a:pt x="260175" y="325183"/>
                </a:lnTo>
                <a:lnTo>
                  <a:pt x="229333" y="354979"/>
                </a:lnTo>
                <a:lnTo>
                  <a:pt x="192925" y="374191"/>
                </a:lnTo>
                <a:lnTo>
                  <a:pt x="152400" y="381000"/>
                </a:lnTo>
                <a:lnTo>
                  <a:pt x="111874" y="374191"/>
                </a:lnTo>
                <a:lnTo>
                  <a:pt x="75466" y="354979"/>
                </a:lnTo>
                <a:lnTo>
                  <a:pt x="44624" y="325183"/>
                </a:lnTo>
                <a:lnTo>
                  <a:pt x="20799" y="286624"/>
                </a:lnTo>
                <a:lnTo>
                  <a:pt x="5441" y="241123"/>
                </a:lnTo>
                <a:lnTo>
                  <a:pt x="0" y="1905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7239761" y="4191761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114300"/>
                </a:moveTo>
                <a:lnTo>
                  <a:pt x="5994" y="158787"/>
                </a:lnTo>
                <a:lnTo>
                  <a:pt x="22336" y="195119"/>
                </a:lnTo>
                <a:lnTo>
                  <a:pt x="46559" y="219616"/>
                </a:lnTo>
                <a:lnTo>
                  <a:pt x="76200" y="228600"/>
                </a:lnTo>
                <a:lnTo>
                  <a:pt x="105840" y="219616"/>
                </a:lnTo>
                <a:lnTo>
                  <a:pt x="130063" y="195119"/>
                </a:lnTo>
                <a:lnTo>
                  <a:pt x="146405" y="158787"/>
                </a:lnTo>
                <a:lnTo>
                  <a:pt x="152400" y="114300"/>
                </a:lnTo>
                <a:lnTo>
                  <a:pt x="146405" y="69812"/>
                </a:lnTo>
                <a:lnTo>
                  <a:pt x="130063" y="33480"/>
                </a:lnTo>
                <a:lnTo>
                  <a:pt x="105840" y="8983"/>
                </a:lnTo>
                <a:lnTo>
                  <a:pt x="76200" y="0"/>
                </a:lnTo>
                <a:lnTo>
                  <a:pt x="46559" y="8983"/>
                </a:lnTo>
                <a:lnTo>
                  <a:pt x="22336" y="33480"/>
                </a:lnTo>
                <a:lnTo>
                  <a:pt x="5994" y="69812"/>
                </a:lnTo>
                <a:lnTo>
                  <a:pt x="0" y="1143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7468361" y="38107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152400" y="0"/>
                </a:moveTo>
                <a:lnTo>
                  <a:pt x="111874" y="6808"/>
                </a:lnTo>
                <a:lnTo>
                  <a:pt x="75466" y="26020"/>
                </a:lnTo>
                <a:lnTo>
                  <a:pt x="44624" y="55816"/>
                </a:lnTo>
                <a:lnTo>
                  <a:pt x="20799" y="94375"/>
                </a:lnTo>
                <a:lnTo>
                  <a:pt x="5441" y="139876"/>
                </a:lnTo>
                <a:lnTo>
                  <a:pt x="0" y="190500"/>
                </a:lnTo>
                <a:lnTo>
                  <a:pt x="5441" y="241123"/>
                </a:lnTo>
                <a:lnTo>
                  <a:pt x="20799" y="286624"/>
                </a:lnTo>
                <a:lnTo>
                  <a:pt x="44624" y="325183"/>
                </a:lnTo>
                <a:lnTo>
                  <a:pt x="75466" y="354979"/>
                </a:lnTo>
                <a:lnTo>
                  <a:pt x="111874" y="374191"/>
                </a:lnTo>
                <a:lnTo>
                  <a:pt x="152400" y="381000"/>
                </a:lnTo>
                <a:lnTo>
                  <a:pt x="192925" y="374191"/>
                </a:lnTo>
                <a:lnTo>
                  <a:pt x="229333" y="354979"/>
                </a:lnTo>
                <a:lnTo>
                  <a:pt x="260175" y="325183"/>
                </a:lnTo>
                <a:lnTo>
                  <a:pt x="272770" y="304800"/>
                </a:lnTo>
                <a:lnTo>
                  <a:pt x="152400" y="304800"/>
                </a:lnTo>
                <a:lnTo>
                  <a:pt x="122759" y="295816"/>
                </a:lnTo>
                <a:lnTo>
                  <a:pt x="98536" y="271319"/>
                </a:lnTo>
                <a:lnTo>
                  <a:pt x="82194" y="234987"/>
                </a:lnTo>
                <a:lnTo>
                  <a:pt x="76200" y="190500"/>
                </a:lnTo>
                <a:lnTo>
                  <a:pt x="82194" y="146012"/>
                </a:lnTo>
                <a:lnTo>
                  <a:pt x="98536" y="109680"/>
                </a:lnTo>
                <a:lnTo>
                  <a:pt x="122759" y="85183"/>
                </a:lnTo>
                <a:lnTo>
                  <a:pt x="152400" y="76200"/>
                </a:lnTo>
                <a:lnTo>
                  <a:pt x="272770" y="76200"/>
                </a:lnTo>
                <a:lnTo>
                  <a:pt x="260175" y="55816"/>
                </a:lnTo>
                <a:lnTo>
                  <a:pt x="229333" y="26020"/>
                </a:lnTo>
                <a:lnTo>
                  <a:pt x="192925" y="6808"/>
                </a:lnTo>
                <a:lnTo>
                  <a:pt x="152400" y="0"/>
                </a:lnTo>
                <a:close/>
              </a:path>
              <a:path w="304800" h="381000">
                <a:moveTo>
                  <a:pt x="272770" y="76200"/>
                </a:moveTo>
                <a:lnTo>
                  <a:pt x="152400" y="76200"/>
                </a:lnTo>
                <a:lnTo>
                  <a:pt x="182040" y="85183"/>
                </a:lnTo>
                <a:lnTo>
                  <a:pt x="206263" y="109680"/>
                </a:lnTo>
                <a:lnTo>
                  <a:pt x="222605" y="146012"/>
                </a:lnTo>
                <a:lnTo>
                  <a:pt x="228600" y="190500"/>
                </a:lnTo>
                <a:lnTo>
                  <a:pt x="222605" y="234987"/>
                </a:lnTo>
                <a:lnTo>
                  <a:pt x="206263" y="271319"/>
                </a:lnTo>
                <a:lnTo>
                  <a:pt x="182040" y="295816"/>
                </a:lnTo>
                <a:lnTo>
                  <a:pt x="152400" y="304800"/>
                </a:lnTo>
                <a:lnTo>
                  <a:pt x="272770" y="304800"/>
                </a:lnTo>
                <a:lnTo>
                  <a:pt x="284000" y="286624"/>
                </a:lnTo>
                <a:lnTo>
                  <a:pt x="299358" y="241123"/>
                </a:lnTo>
                <a:lnTo>
                  <a:pt x="304800" y="190500"/>
                </a:lnTo>
                <a:lnTo>
                  <a:pt x="299358" y="139876"/>
                </a:lnTo>
                <a:lnTo>
                  <a:pt x="284000" y="94375"/>
                </a:lnTo>
                <a:lnTo>
                  <a:pt x="272770" y="76200"/>
                </a:lnTo>
                <a:close/>
              </a:path>
            </a:pathLst>
          </a:custGeom>
          <a:solidFill>
            <a:srgbClr val="5C697B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7468361" y="38107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0" y="190500"/>
                </a:moveTo>
                <a:lnTo>
                  <a:pt x="5441" y="139876"/>
                </a:lnTo>
                <a:lnTo>
                  <a:pt x="20799" y="94375"/>
                </a:lnTo>
                <a:lnTo>
                  <a:pt x="44624" y="55816"/>
                </a:lnTo>
                <a:lnTo>
                  <a:pt x="75466" y="26020"/>
                </a:lnTo>
                <a:lnTo>
                  <a:pt x="111874" y="6808"/>
                </a:lnTo>
                <a:lnTo>
                  <a:pt x="152400" y="0"/>
                </a:lnTo>
                <a:lnTo>
                  <a:pt x="192925" y="6808"/>
                </a:lnTo>
                <a:lnTo>
                  <a:pt x="229333" y="26020"/>
                </a:lnTo>
                <a:lnTo>
                  <a:pt x="260175" y="55816"/>
                </a:lnTo>
                <a:lnTo>
                  <a:pt x="284000" y="94375"/>
                </a:lnTo>
                <a:lnTo>
                  <a:pt x="299358" y="139876"/>
                </a:lnTo>
                <a:lnTo>
                  <a:pt x="304800" y="190500"/>
                </a:lnTo>
                <a:lnTo>
                  <a:pt x="299358" y="241123"/>
                </a:lnTo>
                <a:lnTo>
                  <a:pt x="284000" y="286624"/>
                </a:lnTo>
                <a:lnTo>
                  <a:pt x="260175" y="325183"/>
                </a:lnTo>
                <a:lnTo>
                  <a:pt x="229333" y="354979"/>
                </a:lnTo>
                <a:lnTo>
                  <a:pt x="192925" y="374191"/>
                </a:lnTo>
                <a:lnTo>
                  <a:pt x="152400" y="381000"/>
                </a:lnTo>
                <a:lnTo>
                  <a:pt x="111874" y="374191"/>
                </a:lnTo>
                <a:lnTo>
                  <a:pt x="75466" y="354979"/>
                </a:lnTo>
                <a:lnTo>
                  <a:pt x="44624" y="325183"/>
                </a:lnTo>
                <a:lnTo>
                  <a:pt x="20799" y="286624"/>
                </a:lnTo>
                <a:lnTo>
                  <a:pt x="5441" y="241123"/>
                </a:lnTo>
                <a:lnTo>
                  <a:pt x="0" y="1905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44561" y="3886961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114300"/>
                </a:moveTo>
                <a:lnTo>
                  <a:pt x="5994" y="158787"/>
                </a:lnTo>
                <a:lnTo>
                  <a:pt x="22336" y="195119"/>
                </a:lnTo>
                <a:lnTo>
                  <a:pt x="46559" y="219616"/>
                </a:lnTo>
                <a:lnTo>
                  <a:pt x="76200" y="228600"/>
                </a:lnTo>
                <a:lnTo>
                  <a:pt x="105840" y="219616"/>
                </a:lnTo>
                <a:lnTo>
                  <a:pt x="130063" y="195119"/>
                </a:lnTo>
                <a:lnTo>
                  <a:pt x="146405" y="158787"/>
                </a:lnTo>
                <a:lnTo>
                  <a:pt x="152400" y="114300"/>
                </a:lnTo>
                <a:lnTo>
                  <a:pt x="146405" y="69812"/>
                </a:lnTo>
                <a:lnTo>
                  <a:pt x="130063" y="33480"/>
                </a:lnTo>
                <a:lnTo>
                  <a:pt x="105840" y="8983"/>
                </a:lnTo>
                <a:lnTo>
                  <a:pt x="76200" y="0"/>
                </a:lnTo>
                <a:lnTo>
                  <a:pt x="46559" y="8983"/>
                </a:lnTo>
                <a:lnTo>
                  <a:pt x="22336" y="33480"/>
                </a:lnTo>
                <a:lnTo>
                  <a:pt x="5994" y="69812"/>
                </a:lnTo>
                <a:lnTo>
                  <a:pt x="0" y="1143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191761" y="3963161"/>
            <a:ext cx="381000" cy="533400"/>
          </a:xfrm>
          <a:custGeom>
            <a:avLst/>
            <a:gdLst/>
            <a:ahLst/>
            <a:cxnLst/>
            <a:rect l="l" t="t" r="r" b="b"/>
            <a:pathLst>
              <a:path w="381000" h="533400">
                <a:moveTo>
                  <a:pt x="190500" y="0"/>
                </a:moveTo>
                <a:lnTo>
                  <a:pt x="152123" y="5417"/>
                </a:lnTo>
                <a:lnTo>
                  <a:pt x="116371" y="20955"/>
                </a:lnTo>
                <a:lnTo>
                  <a:pt x="84013" y="45541"/>
                </a:lnTo>
                <a:lnTo>
                  <a:pt x="55816" y="78105"/>
                </a:lnTo>
                <a:lnTo>
                  <a:pt x="32548" y="117574"/>
                </a:lnTo>
                <a:lnTo>
                  <a:pt x="14978" y="162877"/>
                </a:lnTo>
                <a:lnTo>
                  <a:pt x="3872" y="212943"/>
                </a:lnTo>
                <a:lnTo>
                  <a:pt x="0" y="266700"/>
                </a:lnTo>
                <a:lnTo>
                  <a:pt x="3872" y="320456"/>
                </a:lnTo>
                <a:lnTo>
                  <a:pt x="14978" y="370522"/>
                </a:lnTo>
                <a:lnTo>
                  <a:pt x="32548" y="415825"/>
                </a:lnTo>
                <a:lnTo>
                  <a:pt x="55816" y="455295"/>
                </a:lnTo>
                <a:lnTo>
                  <a:pt x="84013" y="487858"/>
                </a:lnTo>
                <a:lnTo>
                  <a:pt x="116371" y="512445"/>
                </a:lnTo>
                <a:lnTo>
                  <a:pt x="152123" y="527982"/>
                </a:lnTo>
                <a:lnTo>
                  <a:pt x="190500" y="533400"/>
                </a:lnTo>
                <a:lnTo>
                  <a:pt x="228876" y="527982"/>
                </a:lnTo>
                <a:lnTo>
                  <a:pt x="264628" y="512445"/>
                </a:lnTo>
                <a:lnTo>
                  <a:pt x="296986" y="487858"/>
                </a:lnTo>
                <a:lnTo>
                  <a:pt x="325183" y="455295"/>
                </a:lnTo>
                <a:lnTo>
                  <a:pt x="335290" y="438150"/>
                </a:lnTo>
                <a:lnTo>
                  <a:pt x="190500" y="438150"/>
                </a:lnTo>
                <a:lnTo>
                  <a:pt x="160404" y="429414"/>
                </a:lnTo>
                <a:lnTo>
                  <a:pt x="134258" y="405085"/>
                </a:lnTo>
                <a:lnTo>
                  <a:pt x="113635" y="367978"/>
                </a:lnTo>
                <a:lnTo>
                  <a:pt x="100108" y="320911"/>
                </a:lnTo>
                <a:lnTo>
                  <a:pt x="95250" y="266700"/>
                </a:lnTo>
                <a:lnTo>
                  <a:pt x="100108" y="212488"/>
                </a:lnTo>
                <a:lnTo>
                  <a:pt x="113635" y="165421"/>
                </a:lnTo>
                <a:lnTo>
                  <a:pt x="134258" y="128314"/>
                </a:lnTo>
                <a:lnTo>
                  <a:pt x="160404" y="103985"/>
                </a:lnTo>
                <a:lnTo>
                  <a:pt x="190500" y="95250"/>
                </a:lnTo>
                <a:lnTo>
                  <a:pt x="335290" y="95250"/>
                </a:lnTo>
                <a:lnTo>
                  <a:pt x="325183" y="78105"/>
                </a:lnTo>
                <a:lnTo>
                  <a:pt x="296986" y="45541"/>
                </a:lnTo>
                <a:lnTo>
                  <a:pt x="264628" y="20955"/>
                </a:lnTo>
                <a:lnTo>
                  <a:pt x="228876" y="5417"/>
                </a:lnTo>
                <a:lnTo>
                  <a:pt x="190500" y="0"/>
                </a:lnTo>
                <a:close/>
              </a:path>
              <a:path w="381000" h="533400">
                <a:moveTo>
                  <a:pt x="335290" y="95250"/>
                </a:moveTo>
                <a:lnTo>
                  <a:pt x="190500" y="95250"/>
                </a:lnTo>
                <a:lnTo>
                  <a:pt x="220595" y="103985"/>
                </a:lnTo>
                <a:lnTo>
                  <a:pt x="246741" y="128314"/>
                </a:lnTo>
                <a:lnTo>
                  <a:pt x="267364" y="165421"/>
                </a:lnTo>
                <a:lnTo>
                  <a:pt x="280891" y="212488"/>
                </a:lnTo>
                <a:lnTo>
                  <a:pt x="285750" y="266700"/>
                </a:lnTo>
                <a:lnTo>
                  <a:pt x="280891" y="320911"/>
                </a:lnTo>
                <a:lnTo>
                  <a:pt x="267364" y="367978"/>
                </a:lnTo>
                <a:lnTo>
                  <a:pt x="246741" y="405085"/>
                </a:lnTo>
                <a:lnTo>
                  <a:pt x="220595" y="429414"/>
                </a:lnTo>
                <a:lnTo>
                  <a:pt x="190500" y="438150"/>
                </a:lnTo>
                <a:lnTo>
                  <a:pt x="335290" y="438150"/>
                </a:lnTo>
                <a:lnTo>
                  <a:pt x="348451" y="415825"/>
                </a:lnTo>
                <a:lnTo>
                  <a:pt x="366021" y="370522"/>
                </a:lnTo>
                <a:lnTo>
                  <a:pt x="377127" y="320456"/>
                </a:lnTo>
                <a:lnTo>
                  <a:pt x="381000" y="266700"/>
                </a:lnTo>
                <a:lnTo>
                  <a:pt x="377127" y="212943"/>
                </a:lnTo>
                <a:lnTo>
                  <a:pt x="366021" y="162877"/>
                </a:lnTo>
                <a:lnTo>
                  <a:pt x="348451" y="117574"/>
                </a:lnTo>
                <a:lnTo>
                  <a:pt x="335290" y="95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191761" y="3963161"/>
            <a:ext cx="381000" cy="533400"/>
          </a:xfrm>
          <a:custGeom>
            <a:avLst/>
            <a:gdLst/>
            <a:ahLst/>
            <a:cxnLst/>
            <a:rect l="l" t="t" r="r" b="b"/>
            <a:pathLst>
              <a:path w="381000" h="533400">
                <a:moveTo>
                  <a:pt x="381000" y="266700"/>
                </a:moveTo>
                <a:lnTo>
                  <a:pt x="377127" y="320456"/>
                </a:lnTo>
                <a:lnTo>
                  <a:pt x="366021" y="370522"/>
                </a:lnTo>
                <a:lnTo>
                  <a:pt x="348451" y="415825"/>
                </a:lnTo>
                <a:lnTo>
                  <a:pt x="325183" y="455294"/>
                </a:lnTo>
                <a:lnTo>
                  <a:pt x="296986" y="487858"/>
                </a:lnTo>
                <a:lnTo>
                  <a:pt x="264628" y="512444"/>
                </a:lnTo>
                <a:lnTo>
                  <a:pt x="228876" y="527982"/>
                </a:lnTo>
                <a:lnTo>
                  <a:pt x="190500" y="533400"/>
                </a:lnTo>
                <a:lnTo>
                  <a:pt x="152123" y="527982"/>
                </a:lnTo>
                <a:lnTo>
                  <a:pt x="116371" y="512445"/>
                </a:lnTo>
                <a:lnTo>
                  <a:pt x="84013" y="487858"/>
                </a:lnTo>
                <a:lnTo>
                  <a:pt x="55816" y="455295"/>
                </a:lnTo>
                <a:lnTo>
                  <a:pt x="32548" y="415825"/>
                </a:lnTo>
                <a:lnTo>
                  <a:pt x="14978" y="370522"/>
                </a:lnTo>
                <a:lnTo>
                  <a:pt x="3872" y="320456"/>
                </a:lnTo>
                <a:lnTo>
                  <a:pt x="0" y="266700"/>
                </a:lnTo>
                <a:lnTo>
                  <a:pt x="3872" y="212943"/>
                </a:lnTo>
                <a:lnTo>
                  <a:pt x="14978" y="162877"/>
                </a:lnTo>
                <a:lnTo>
                  <a:pt x="32548" y="117574"/>
                </a:lnTo>
                <a:lnTo>
                  <a:pt x="55816" y="78105"/>
                </a:lnTo>
                <a:lnTo>
                  <a:pt x="84013" y="45541"/>
                </a:lnTo>
                <a:lnTo>
                  <a:pt x="116371" y="20955"/>
                </a:lnTo>
                <a:lnTo>
                  <a:pt x="152123" y="5417"/>
                </a:lnTo>
                <a:lnTo>
                  <a:pt x="190500" y="0"/>
                </a:lnTo>
                <a:lnTo>
                  <a:pt x="228876" y="5417"/>
                </a:lnTo>
                <a:lnTo>
                  <a:pt x="264628" y="20954"/>
                </a:lnTo>
                <a:lnTo>
                  <a:pt x="296986" y="45541"/>
                </a:lnTo>
                <a:lnTo>
                  <a:pt x="325183" y="78104"/>
                </a:lnTo>
                <a:lnTo>
                  <a:pt x="348451" y="117574"/>
                </a:lnTo>
                <a:lnTo>
                  <a:pt x="366021" y="162877"/>
                </a:lnTo>
                <a:lnTo>
                  <a:pt x="377127" y="212943"/>
                </a:lnTo>
                <a:lnTo>
                  <a:pt x="381000" y="266700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287011" y="4058411"/>
            <a:ext cx="190500" cy="342900"/>
          </a:xfrm>
          <a:custGeom>
            <a:avLst/>
            <a:gdLst/>
            <a:ahLst/>
            <a:cxnLst/>
            <a:rect l="l" t="t" r="r" b="b"/>
            <a:pathLst>
              <a:path w="190500" h="342900">
                <a:moveTo>
                  <a:pt x="190500" y="171450"/>
                </a:moveTo>
                <a:lnTo>
                  <a:pt x="185641" y="117238"/>
                </a:lnTo>
                <a:lnTo>
                  <a:pt x="172114" y="70171"/>
                </a:lnTo>
                <a:lnTo>
                  <a:pt x="151491" y="33064"/>
                </a:lnTo>
                <a:lnTo>
                  <a:pt x="95250" y="0"/>
                </a:lnTo>
                <a:lnTo>
                  <a:pt x="65154" y="8735"/>
                </a:lnTo>
                <a:lnTo>
                  <a:pt x="39008" y="33064"/>
                </a:lnTo>
                <a:lnTo>
                  <a:pt x="18385" y="70171"/>
                </a:lnTo>
                <a:lnTo>
                  <a:pt x="4858" y="117238"/>
                </a:lnTo>
                <a:lnTo>
                  <a:pt x="0" y="171450"/>
                </a:lnTo>
                <a:lnTo>
                  <a:pt x="4858" y="225661"/>
                </a:lnTo>
                <a:lnTo>
                  <a:pt x="18385" y="272728"/>
                </a:lnTo>
                <a:lnTo>
                  <a:pt x="39008" y="309835"/>
                </a:lnTo>
                <a:lnTo>
                  <a:pt x="65154" y="334164"/>
                </a:lnTo>
                <a:lnTo>
                  <a:pt x="95250" y="342900"/>
                </a:lnTo>
                <a:lnTo>
                  <a:pt x="125345" y="334164"/>
                </a:lnTo>
                <a:lnTo>
                  <a:pt x="151491" y="309835"/>
                </a:lnTo>
                <a:lnTo>
                  <a:pt x="172114" y="272728"/>
                </a:lnTo>
                <a:lnTo>
                  <a:pt x="185641" y="225661"/>
                </a:lnTo>
                <a:lnTo>
                  <a:pt x="190500" y="171450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210562" y="16771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152400" y="0"/>
                </a:moveTo>
                <a:lnTo>
                  <a:pt x="111887" y="6808"/>
                </a:lnTo>
                <a:lnTo>
                  <a:pt x="75483" y="26020"/>
                </a:lnTo>
                <a:lnTo>
                  <a:pt x="44638" y="55816"/>
                </a:lnTo>
                <a:lnTo>
                  <a:pt x="20808" y="94375"/>
                </a:lnTo>
                <a:lnTo>
                  <a:pt x="5444" y="139876"/>
                </a:lnTo>
                <a:lnTo>
                  <a:pt x="0" y="190500"/>
                </a:lnTo>
                <a:lnTo>
                  <a:pt x="5444" y="241123"/>
                </a:lnTo>
                <a:lnTo>
                  <a:pt x="20808" y="286624"/>
                </a:lnTo>
                <a:lnTo>
                  <a:pt x="44638" y="325183"/>
                </a:lnTo>
                <a:lnTo>
                  <a:pt x="75483" y="354979"/>
                </a:lnTo>
                <a:lnTo>
                  <a:pt x="111887" y="374191"/>
                </a:lnTo>
                <a:lnTo>
                  <a:pt x="152400" y="381000"/>
                </a:lnTo>
                <a:lnTo>
                  <a:pt x="192912" y="374191"/>
                </a:lnTo>
                <a:lnTo>
                  <a:pt x="229316" y="354979"/>
                </a:lnTo>
                <a:lnTo>
                  <a:pt x="260161" y="325183"/>
                </a:lnTo>
                <a:lnTo>
                  <a:pt x="272758" y="304800"/>
                </a:lnTo>
                <a:lnTo>
                  <a:pt x="152400" y="304800"/>
                </a:lnTo>
                <a:lnTo>
                  <a:pt x="122737" y="295816"/>
                </a:lnTo>
                <a:lnTo>
                  <a:pt x="98517" y="271319"/>
                </a:lnTo>
                <a:lnTo>
                  <a:pt x="82187" y="234987"/>
                </a:lnTo>
                <a:lnTo>
                  <a:pt x="76200" y="190500"/>
                </a:lnTo>
                <a:lnTo>
                  <a:pt x="82187" y="146012"/>
                </a:lnTo>
                <a:lnTo>
                  <a:pt x="98517" y="109680"/>
                </a:lnTo>
                <a:lnTo>
                  <a:pt x="122737" y="85183"/>
                </a:lnTo>
                <a:lnTo>
                  <a:pt x="152400" y="76200"/>
                </a:lnTo>
                <a:lnTo>
                  <a:pt x="272758" y="76200"/>
                </a:lnTo>
                <a:lnTo>
                  <a:pt x="260161" y="55816"/>
                </a:lnTo>
                <a:lnTo>
                  <a:pt x="229316" y="26020"/>
                </a:lnTo>
                <a:lnTo>
                  <a:pt x="192912" y="6808"/>
                </a:lnTo>
                <a:lnTo>
                  <a:pt x="152400" y="0"/>
                </a:lnTo>
                <a:close/>
              </a:path>
              <a:path w="304800" h="381000">
                <a:moveTo>
                  <a:pt x="272758" y="76200"/>
                </a:moveTo>
                <a:lnTo>
                  <a:pt x="152400" y="76200"/>
                </a:lnTo>
                <a:lnTo>
                  <a:pt x="182062" y="85183"/>
                </a:lnTo>
                <a:lnTo>
                  <a:pt x="206282" y="109680"/>
                </a:lnTo>
                <a:lnTo>
                  <a:pt x="222612" y="146012"/>
                </a:lnTo>
                <a:lnTo>
                  <a:pt x="228600" y="190500"/>
                </a:lnTo>
                <a:lnTo>
                  <a:pt x="222612" y="234987"/>
                </a:lnTo>
                <a:lnTo>
                  <a:pt x="206282" y="271319"/>
                </a:lnTo>
                <a:lnTo>
                  <a:pt x="182062" y="295816"/>
                </a:lnTo>
                <a:lnTo>
                  <a:pt x="152400" y="304800"/>
                </a:lnTo>
                <a:lnTo>
                  <a:pt x="272758" y="304800"/>
                </a:lnTo>
                <a:lnTo>
                  <a:pt x="283991" y="286624"/>
                </a:lnTo>
                <a:lnTo>
                  <a:pt x="299355" y="241123"/>
                </a:lnTo>
                <a:lnTo>
                  <a:pt x="304800" y="190500"/>
                </a:lnTo>
                <a:lnTo>
                  <a:pt x="299355" y="139876"/>
                </a:lnTo>
                <a:lnTo>
                  <a:pt x="283991" y="94375"/>
                </a:lnTo>
                <a:lnTo>
                  <a:pt x="272758" y="76200"/>
                </a:lnTo>
                <a:close/>
              </a:path>
            </a:pathLst>
          </a:custGeom>
          <a:solidFill>
            <a:srgbClr val="CC0066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210562" y="16771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0" y="190500"/>
                </a:moveTo>
                <a:lnTo>
                  <a:pt x="5444" y="139876"/>
                </a:lnTo>
                <a:lnTo>
                  <a:pt x="20808" y="94375"/>
                </a:lnTo>
                <a:lnTo>
                  <a:pt x="44638" y="55816"/>
                </a:lnTo>
                <a:lnTo>
                  <a:pt x="75483" y="26020"/>
                </a:lnTo>
                <a:lnTo>
                  <a:pt x="111887" y="6808"/>
                </a:lnTo>
                <a:lnTo>
                  <a:pt x="152400" y="0"/>
                </a:lnTo>
                <a:lnTo>
                  <a:pt x="192912" y="6808"/>
                </a:lnTo>
                <a:lnTo>
                  <a:pt x="229316" y="26020"/>
                </a:lnTo>
                <a:lnTo>
                  <a:pt x="260161" y="55816"/>
                </a:lnTo>
                <a:lnTo>
                  <a:pt x="283991" y="94375"/>
                </a:lnTo>
                <a:lnTo>
                  <a:pt x="299355" y="139876"/>
                </a:lnTo>
                <a:lnTo>
                  <a:pt x="304800" y="190500"/>
                </a:lnTo>
                <a:lnTo>
                  <a:pt x="299355" y="241123"/>
                </a:lnTo>
                <a:lnTo>
                  <a:pt x="283991" y="286624"/>
                </a:lnTo>
                <a:lnTo>
                  <a:pt x="260161" y="325183"/>
                </a:lnTo>
                <a:lnTo>
                  <a:pt x="229316" y="354979"/>
                </a:lnTo>
                <a:lnTo>
                  <a:pt x="192912" y="374191"/>
                </a:lnTo>
                <a:lnTo>
                  <a:pt x="152400" y="381000"/>
                </a:lnTo>
                <a:lnTo>
                  <a:pt x="111887" y="374191"/>
                </a:lnTo>
                <a:lnTo>
                  <a:pt x="75483" y="354979"/>
                </a:lnTo>
                <a:lnTo>
                  <a:pt x="44638" y="325183"/>
                </a:lnTo>
                <a:lnTo>
                  <a:pt x="20808" y="286624"/>
                </a:lnTo>
                <a:lnTo>
                  <a:pt x="5444" y="241123"/>
                </a:lnTo>
                <a:lnTo>
                  <a:pt x="0" y="1905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286762" y="1753361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114300"/>
                </a:moveTo>
                <a:lnTo>
                  <a:pt x="5987" y="158787"/>
                </a:lnTo>
                <a:lnTo>
                  <a:pt x="22317" y="195119"/>
                </a:lnTo>
                <a:lnTo>
                  <a:pt x="46537" y="219616"/>
                </a:lnTo>
                <a:lnTo>
                  <a:pt x="76200" y="228600"/>
                </a:lnTo>
                <a:lnTo>
                  <a:pt x="105862" y="219616"/>
                </a:lnTo>
                <a:lnTo>
                  <a:pt x="130082" y="195119"/>
                </a:lnTo>
                <a:lnTo>
                  <a:pt x="146412" y="158787"/>
                </a:lnTo>
                <a:lnTo>
                  <a:pt x="152400" y="114300"/>
                </a:lnTo>
                <a:lnTo>
                  <a:pt x="146412" y="69812"/>
                </a:lnTo>
                <a:lnTo>
                  <a:pt x="130082" y="33480"/>
                </a:lnTo>
                <a:lnTo>
                  <a:pt x="105862" y="8983"/>
                </a:lnTo>
                <a:lnTo>
                  <a:pt x="76200" y="0"/>
                </a:lnTo>
                <a:lnTo>
                  <a:pt x="46537" y="8983"/>
                </a:lnTo>
                <a:lnTo>
                  <a:pt x="22317" y="33480"/>
                </a:lnTo>
                <a:lnTo>
                  <a:pt x="5987" y="69812"/>
                </a:lnTo>
                <a:lnTo>
                  <a:pt x="0" y="1143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420361" y="16771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152400" y="0"/>
                </a:moveTo>
                <a:lnTo>
                  <a:pt x="111874" y="6808"/>
                </a:lnTo>
                <a:lnTo>
                  <a:pt x="75466" y="26020"/>
                </a:lnTo>
                <a:lnTo>
                  <a:pt x="44624" y="55816"/>
                </a:lnTo>
                <a:lnTo>
                  <a:pt x="20799" y="94375"/>
                </a:lnTo>
                <a:lnTo>
                  <a:pt x="5441" y="139876"/>
                </a:lnTo>
                <a:lnTo>
                  <a:pt x="0" y="190500"/>
                </a:lnTo>
                <a:lnTo>
                  <a:pt x="5441" y="241123"/>
                </a:lnTo>
                <a:lnTo>
                  <a:pt x="20799" y="286624"/>
                </a:lnTo>
                <a:lnTo>
                  <a:pt x="44624" y="325183"/>
                </a:lnTo>
                <a:lnTo>
                  <a:pt x="75466" y="354979"/>
                </a:lnTo>
                <a:lnTo>
                  <a:pt x="111874" y="374191"/>
                </a:lnTo>
                <a:lnTo>
                  <a:pt x="152400" y="381000"/>
                </a:lnTo>
                <a:lnTo>
                  <a:pt x="192925" y="374191"/>
                </a:lnTo>
                <a:lnTo>
                  <a:pt x="229333" y="354979"/>
                </a:lnTo>
                <a:lnTo>
                  <a:pt x="260175" y="325183"/>
                </a:lnTo>
                <a:lnTo>
                  <a:pt x="272770" y="304800"/>
                </a:lnTo>
                <a:lnTo>
                  <a:pt x="152400" y="304800"/>
                </a:lnTo>
                <a:lnTo>
                  <a:pt x="122759" y="295816"/>
                </a:lnTo>
                <a:lnTo>
                  <a:pt x="98536" y="271319"/>
                </a:lnTo>
                <a:lnTo>
                  <a:pt x="82194" y="234987"/>
                </a:lnTo>
                <a:lnTo>
                  <a:pt x="76200" y="190500"/>
                </a:lnTo>
                <a:lnTo>
                  <a:pt x="82194" y="146012"/>
                </a:lnTo>
                <a:lnTo>
                  <a:pt x="98536" y="109680"/>
                </a:lnTo>
                <a:lnTo>
                  <a:pt x="122759" y="85183"/>
                </a:lnTo>
                <a:lnTo>
                  <a:pt x="152400" y="76200"/>
                </a:lnTo>
                <a:lnTo>
                  <a:pt x="272770" y="76200"/>
                </a:lnTo>
                <a:lnTo>
                  <a:pt x="260175" y="55816"/>
                </a:lnTo>
                <a:lnTo>
                  <a:pt x="229333" y="26020"/>
                </a:lnTo>
                <a:lnTo>
                  <a:pt x="192925" y="6808"/>
                </a:lnTo>
                <a:lnTo>
                  <a:pt x="152400" y="0"/>
                </a:lnTo>
                <a:close/>
              </a:path>
              <a:path w="304800" h="381000">
                <a:moveTo>
                  <a:pt x="272770" y="76200"/>
                </a:moveTo>
                <a:lnTo>
                  <a:pt x="152400" y="76200"/>
                </a:lnTo>
                <a:lnTo>
                  <a:pt x="182040" y="85183"/>
                </a:lnTo>
                <a:lnTo>
                  <a:pt x="206263" y="109680"/>
                </a:lnTo>
                <a:lnTo>
                  <a:pt x="222605" y="146012"/>
                </a:lnTo>
                <a:lnTo>
                  <a:pt x="228600" y="190500"/>
                </a:lnTo>
                <a:lnTo>
                  <a:pt x="222605" y="234987"/>
                </a:lnTo>
                <a:lnTo>
                  <a:pt x="206263" y="271319"/>
                </a:lnTo>
                <a:lnTo>
                  <a:pt x="182040" y="295816"/>
                </a:lnTo>
                <a:lnTo>
                  <a:pt x="152400" y="304800"/>
                </a:lnTo>
                <a:lnTo>
                  <a:pt x="272770" y="304800"/>
                </a:lnTo>
                <a:lnTo>
                  <a:pt x="284000" y="286624"/>
                </a:lnTo>
                <a:lnTo>
                  <a:pt x="299358" y="241123"/>
                </a:lnTo>
                <a:lnTo>
                  <a:pt x="304800" y="190500"/>
                </a:lnTo>
                <a:lnTo>
                  <a:pt x="299358" y="139876"/>
                </a:lnTo>
                <a:lnTo>
                  <a:pt x="284000" y="94375"/>
                </a:lnTo>
                <a:lnTo>
                  <a:pt x="272770" y="7620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420361" y="16771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0" y="190500"/>
                </a:moveTo>
                <a:lnTo>
                  <a:pt x="5441" y="139876"/>
                </a:lnTo>
                <a:lnTo>
                  <a:pt x="20799" y="94375"/>
                </a:lnTo>
                <a:lnTo>
                  <a:pt x="44624" y="55816"/>
                </a:lnTo>
                <a:lnTo>
                  <a:pt x="75466" y="26020"/>
                </a:lnTo>
                <a:lnTo>
                  <a:pt x="111874" y="6808"/>
                </a:lnTo>
                <a:lnTo>
                  <a:pt x="152400" y="0"/>
                </a:lnTo>
                <a:lnTo>
                  <a:pt x="192925" y="6808"/>
                </a:lnTo>
                <a:lnTo>
                  <a:pt x="229333" y="26020"/>
                </a:lnTo>
                <a:lnTo>
                  <a:pt x="260175" y="55816"/>
                </a:lnTo>
                <a:lnTo>
                  <a:pt x="284000" y="94375"/>
                </a:lnTo>
                <a:lnTo>
                  <a:pt x="299358" y="139876"/>
                </a:lnTo>
                <a:lnTo>
                  <a:pt x="304800" y="190500"/>
                </a:lnTo>
                <a:lnTo>
                  <a:pt x="299358" y="241123"/>
                </a:lnTo>
                <a:lnTo>
                  <a:pt x="284000" y="286624"/>
                </a:lnTo>
                <a:lnTo>
                  <a:pt x="260175" y="325183"/>
                </a:lnTo>
                <a:lnTo>
                  <a:pt x="229333" y="354979"/>
                </a:lnTo>
                <a:lnTo>
                  <a:pt x="192925" y="374191"/>
                </a:lnTo>
                <a:lnTo>
                  <a:pt x="152400" y="381000"/>
                </a:lnTo>
                <a:lnTo>
                  <a:pt x="111874" y="374191"/>
                </a:lnTo>
                <a:lnTo>
                  <a:pt x="75466" y="354979"/>
                </a:lnTo>
                <a:lnTo>
                  <a:pt x="44624" y="325183"/>
                </a:lnTo>
                <a:lnTo>
                  <a:pt x="20799" y="286624"/>
                </a:lnTo>
                <a:lnTo>
                  <a:pt x="5441" y="241123"/>
                </a:lnTo>
                <a:lnTo>
                  <a:pt x="0" y="1905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496561" y="1753361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114300"/>
                </a:moveTo>
                <a:lnTo>
                  <a:pt x="5994" y="158787"/>
                </a:lnTo>
                <a:lnTo>
                  <a:pt x="22336" y="195119"/>
                </a:lnTo>
                <a:lnTo>
                  <a:pt x="46559" y="219616"/>
                </a:lnTo>
                <a:lnTo>
                  <a:pt x="76200" y="228600"/>
                </a:lnTo>
                <a:lnTo>
                  <a:pt x="105840" y="219616"/>
                </a:lnTo>
                <a:lnTo>
                  <a:pt x="130063" y="195119"/>
                </a:lnTo>
                <a:lnTo>
                  <a:pt x="146405" y="158787"/>
                </a:lnTo>
                <a:lnTo>
                  <a:pt x="152400" y="114300"/>
                </a:lnTo>
                <a:lnTo>
                  <a:pt x="146405" y="69812"/>
                </a:lnTo>
                <a:lnTo>
                  <a:pt x="130063" y="33480"/>
                </a:lnTo>
                <a:lnTo>
                  <a:pt x="105840" y="8983"/>
                </a:lnTo>
                <a:lnTo>
                  <a:pt x="76200" y="0"/>
                </a:lnTo>
                <a:lnTo>
                  <a:pt x="46559" y="8983"/>
                </a:lnTo>
                <a:lnTo>
                  <a:pt x="22336" y="33480"/>
                </a:lnTo>
                <a:lnTo>
                  <a:pt x="5994" y="69812"/>
                </a:lnTo>
                <a:lnTo>
                  <a:pt x="0" y="1143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315961" y="16009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152400" y="0"/>
                </a:moveTo>
                <a:lnTo>
                  <a:pt x="111874" y="6808"/>
                </a:lnTo>
                <a:lnTo>
                  <a:pt x="75466" y="26020"/>
                </a:lnTo>
                <a:lnTo>
                  <a:pt x="44624" y="55816"/>
                </a:lnTo>
                <a:lnTo>
                  <a:pt x="20799" y="94375"/>
                </a:lnTo>
                <a:lnTo>
                  <a:pt x="5441" y="139876"/>
                </a:lnTo>
                <a:lnTo>
                  <a:pt x="0" y="190500"/>
                </a:lnTo>
                <a:lnTo>
                  <a:pt x="5441" y="241123"/>
                </a:lnTo>
                <a:lnTo>
                  <a:pt x="20799" y="286624"/>
                </a:lnTo>
                <a:lnTo>
                  <a:pt x="44624" y="325183"/>
                </a:lnTo>
                <a:lnTo>
                  <a:pt x="75466" y="354979"/>
                </a:lnTo>
                <a:lnTo>
                  <a:pt x="111874" y="374191"/>
                </a:lnTo>
                <a:lnTo>
                  <a:pt x="152400" y="381000"/>
                </a:lnTo>
                <a:lnTo>
                  <a:pt x="192925" y="374191"/>
                </a:lnTo>
                <a:lnTo>
                  <a:pt x="229333" y="354979"/>
                </a:lnTo>
                <a:lnTo>
                  <a:pt x="260175" y="325183"/>
                </a:lnTo>
                <a:lnTo>
                  <a:pt x="272770" y="304800"/>
                </a:lnTo>
                <a:lnTo>
                  <a:pt x="152400" y="304800"/>
                </a:lnTo>
                <a:lnTo>
                  <a:pt x="122759" y="295816"/>
                </a:lnTo>
                <a:lnTo>
                  <a:pt x="98536" y="271319"/>
                </a:lnTo>
                <a:lnTo>
                  <a:pt x="82194" y="234987"/>
                </a:lnTo>
                <a:lnTo>
                  <a:pt x="76200" y="190500"/>
                </a:lnTo>
                <a:lnTo>
                  <a:pt x="82194" y="146012"/>
                </a:lnTo>
                <a:lnTo>
                  <a:pt x="98536" y="109680"/>
                </a:lnTo>
                <a:lnTo>
                  <a:pt x="122759" y="85183"/>
                </a:lnTo>
                <a:lnTo>
                  <a:pt x="152400" y="76200"/>
                </a:lnTo>
                <a:lnTo>
                  <a:pt x="272770" y="76200"/>
                </a:lnTo>
                <a:lnTo>
                  <a:pt x="260175" y="55816"/>
                </a:lnTo>
                <a:lnTo>
                  <a:pt x="229333" y="26020"/>
                </a:lnTo>
                <a:lnTo>
                  <a:pt x="192925" y="6808"/>
                </a:lnTo>
                <a:lnTo>
                  <a:pt x="152400" y="0"/>
                </a:lnTo>
                <a:close/>
              </a:path>
              <a:path w="304800" h="381000">
                <a:moveTo>
                  <a:pt x="272770" y="76200"/>
                </a:moveTo>
                <a:lnTo>
                  <a:pt x="152400" y="76200"/>
                </a:lnTo>
                <a:lnTo>
                  <a:pt x="182040" y="85183"/>
                </a:lnTo>
                <a:lnTo>
                  <a:pt x="206263" y="109680"/>
                </a:lnTo>
                <a:lnTo>
                  <a:pt x="222605" y="146012"/>
                </a:lnTo>
                <a:lnTo>
                  <a:pt x="228600" y="190500"/>
                </a:lnTo>
                <a:lnTo>
                  <a:pt x="222605" y="234987"/>
                </a:lnTo>
                <a:lnTo>
                  <a:pt x="206263" y="271319"/>
                </a:lnTo>
                <a:lnTo>
                  <a:pt x="182040" y="295816"/>
                </a:lnTo>
                <a:lnTo>
                  <a:pt x="152400" y="304800"/>
                </a:lnTo>
                <a:lnTo>
                  <a:pt x="272770" y="304800"/>
                </a:lnTo>
                <a:lnTo>
                  <a:pt x="284000" y="286624"/>
                </a:lnTo>
                <a:lnTo>
                  <a:pt x="299358" y="241123"/>
                </a:lnTo>
                <a:lnTo>
                  <a:pt x="304800" y="190500"/>
                </a:lnTo>
                <a:lnTo>
                  <a:pt x="299358" y="139876"/>
                </a:lnTo>
                <a:lnTo>
                  <a:pt x="284000" y="94375"/>
                </a:lnTo>
                <a:lnTo>
                  <a:pt x="272770" y="76200"/>
                </a:lnTo>
                <a:close/>
              </a:path>
            </a:pathLst>
          </a:custGeom>
          <a:solidFill>
            <a:srgbClr val="E3978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315961" y="16009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0" y="190500"/>
                </a:moveTo>
                <a:lnTo>
                  <a:pt x="5441" y="139876"/>
                </a:lnTo>
                <a:lnTo>
                  <a:pt x="20799" y="94375"/>
                </a:lnTo>
                <a:lnTo>
                  <a:pt x="44624" y="55816"/>
                </a:lnTo>
                <a:lnTo>
                  <a:pt x="75466" y="26020"/>
                </a:lnTo>
                <a:lnTo>
                  <a:pt x="111874" y="6808"/>
                </a:lnTo>
                <a:lnTo>
                  <a:pt x="152400" y="0"/>
                </a:lnTo>
                <a:lnTo>
                  <a:pt x="192925" y="6808"/>
                </a:lnTo>
                <a:lnTo>
                  <a:pt x="229333" y="26020"/>
                </a:lnTo>
                <a:lnTo>
                  <a:pt x="260175" y="55816"/>
                </a:lnTo>
                <a:lnTo>
                  <a:pt x="284000" y="94375"/>
                </a:lnTo>
                <a:lnTo>
                  <a:pt x="299358" y="139876"/>
                </a:lnTo>
                <a:lnTo>
                  <a:pt x="304800" y="190500"/>
                </a:lnTo>
                <a:lnTo>
                  <a:pt x="299358" y="241123"/>
                </a:lnTo>
                <a:lnTo>
                  <a:pt x="284000" y="286624"/>
                </a:lnTo>
                <a:lnTo>
                  <a:pt x="260175" y="325183"/>
                </a:lnTo>
                <a:lnTo>
                  <a:pt x="229333" y="354979"/>
                </a:lnTo>
                <a:lnTo>
                  <a:pt x="192925" y="374191"/>
                </a:lnTo>
                <a:lnTo>
                  <a:pt x="152400" y="381000"/>
                </a:lnTo>
                <a:lnTo>
                  <a:pt x="111874" y="374191"/>
                </a:lnTo>
                <a:lnTo>
                  <a:pt x="75466" y="354979"/>
                </a:lnTo>
                <a:lnTo>
                  <a:pt x="44624" y="325183"/>
                </a:lnTo>
                <a:lnTo>
                  <a:pt x="20799" y="286624"/>
                </a:lnTo>
                <a:lnTo>
                  <a:pt x="5441" y="241123"/>
                </a:lnTo>
                <a:lnTo>
                  <a:pt x="0" y="1905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392161" y="1677161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114300"/>
                </a:moveTo>
                <a:lnTo>
                  <a:pt x="5994" y="158787"/>
                </a:lnTo>
                <a:lnTo>
                  <a:pt x="22336" y="195119"/>
                </a:lnTo>
                <a:lnTo>
                  <a:pt x="46559" y="219616"/>
                </a:lnTo>
                <a:lnTo>
                  <a:pt x="76200" y="228600"/>
                </a:lnTo>
                <a:lnTo>
                  <a:pt x="105840" y="219616"/>
                </a:lnTo>
                <a:lnTo>
                  <a:pt x="130063" y="195119"/>
                </a:lnTo>
                <a:lnTo>
                  <a:pt x="146405" y="158787"/>
                </a:lnTo>
                <a:lnTo>
                  <a:pt x="152400" y="114300"/>
                </a:lnTo>
                <a:lnTo>
                  <a:pt x="146405" y="69812"/>
                </a:lnTo>
                <a:lnTo>
                  <a:pt x="130063" y="33480"/>
                </a:lnTo>
                <a:lnTo>
                  <a:pt x="105840" y="8983"/>
                </a:lnTo>
                <a:lnTo>
                  <a:pt x="76200" y="0"/>
                </a:lnTo>
                <a:lnTo>
                  <a:pt x="46559" y="8983"/>
                </a:lnTo>
                <a:lnTo>
                  <a:pt x="22336" y="33480"/>
                </a:lnTo>
                <a:lnTo>
                  <a:pt x="5994" y="69812"/>
                </a:lnTo>
                <a:lnTo>
                  <a:pt x="0" y="1143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9373361" y="16771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152400" y="0"/>
                </a:moveTo>
                <a:lnTo>
                  <a:pt x="111874" y="6808"/>
                </a:lnTo>
                <a:lnTo>
                  <a:pt x="75466" y="26020"/>
                </a:lnTo>
                <a:lnTo>
                  <a:pt x="44624" y="55816"/>
                </a:lnTo>
                <a:lnTo>
                  <a:pt x="20799" y="94375"/>
                </a:lnTo>
                <a:lnTo>
                  <a:pt x="5441" y="139876"/>
                </a:lnTo>
                <a:lnTo>
                  <a:pt x="0" y="190500"/>
                </a:lnTo>
                <a:lnTo>
                  <a:pt x="5441" y="241123"/>
                </a:lnTo>
                <a:lnTo>
                  <a:pt x="20799" y="286624"/>
                </a:lnTo>
                <a:lnTo>
                  <a:pt x="44624" y="325183"/>
                </a:lnTo>
                <a:lnTo>
                  <a:pt x="75466" y="354979"/>
                </a:lnTo>
                <a:lnTo>
                  <a:pt x="111874" y="374191"/>
                </a:lnTo>
                <a:lnTo>
                  <a:pt x="152400" y="381000"/>
                </a:lnTo>
                <a:lnTo>
                  <a:pt x="192925" y="374191"/>
                </a:lnTo>
                <a:lnTo>
                  <a:pt x="229333" y="354979"/>
                </a:lnTo>
                <a:lnTo>
                  <a:pt x="260175" y="325183"/>
                </a:lnTo>
                <a:lnTo>
                  <a:pt x="272770" y="304800"/>
                </a:lnTo>
                <a:lnTo>
                  <a:pt x="152400" y="304800"/>
                </a:lnTo>
                <a:lnTo>
                  <a:pt x="122759" y="295816"/>
                </a:lnTo>
                <a:lnTo>
                  <a:pt x="98536" y="271319"/>
                </a:lnTo>
                <a:lnTo>
                  <a:pt x="82194" y="234987"/>
                </a:lnTo>
                <a:lnTo>
                  <a:pt x="76200" y="190500"/>
                </a:lnTo>
                <a:lnTo>
                  <a:pt x="82194" y="146012"/>
                </a:lnTo>
                <a:lnTo>
                  <a:pt x="98536" y="109680"/>
                </a:lnTo>
                <a:lnTo>
                  <a:pt x="122759" y="85183"/>
                </a:lnTo>
                <a:lnTo>
                  <a:pt x="152400" y="76200"/>
                </a:lnTo>
                <a:lnTo>
                  <a:pt x="272770" y="76200"/>
                </a:lnTo>
                <a:lnTo>
                  <a:pt x="260175" y="55816"/>
                </a:lnTo>
                <a:lnTo>
                  <a:pt x="229333" y="26020"/>
                </a:lnTo>
                <a:lnTo>
                  <a:pt x="192925" y="6808"/>
                </a:lnTo>
                <a:lnTo>
                  <a:pt x="152400" y="0"/>
                </a:lnTo>
                <a:close/>
              </a:path>
              <a:path w="304800" h="381000">
                <a:moveTo>
                  <a:pt x="272770" y="76200"/>
                </a:moveTo>
                <a:lnTo>
                  <a:pt x="152400" y="76200"/>
                </a:lnTo>
                <a:lnTo>
                  <a:pt x="182040" y="85183"/>
                </a:lnTo>
                <a:lnTo>
                  <a:pt x="206263" y="109680"/>
                </a:lnTo>
                <a:lnTo>
                  <a:pt x="222605" y="146012"/>
                </a:lnTo>
                <a:lnTo>
                  <a:pt x="228600" y="190500"/>
                </a:lnTo>
                <a:lnTo>
                  <a:pt x="222605" y="234987"/>
                </a:lnTo>
                <a:lnTo>
                  <a:pt x="206263" y="271319"/>
                </a:lnTo>
                <a:lnTo>
                  <a:pt x="182040" y="295816"/>
                </a:lnTo>
                <a:lnTo>
                  <a:pt x="152400" y="304800"/>
                </a:lnTo>
                <a:lnTo>
                  <a:pt x="272770" y="304800"/>
                </a:lnTo>
                <a:lnTo>
                  <a:pt x="284000" y="286624"/>
                </a:lnTo>
                <a:lnTo>
                  <a:pt x="299358" y="241123"/>
                </a:lnTo>
                <a:lnTo>
                  <a:pt x="304800" y="190500"/>
                </a:lnTo>
                <a:lnTo>
                  <a:pt x="299358" y="139876"/>
                </a:lnTo>
                <a:lnTo>
                  <a:pt x="284000" y="94375"/>
                </a:lnTo>
                <a:lnTo>
                  <a:pt x="272770" y="76200"/>
                </a:lnTo>
                <a:close/>
              </a:path>
            </a:pathLst>
          </a:custGeom>
          <a:solidFill>
            <a:srgbClr val="5C697B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9373361" y="16771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0" y="190500"/>
                </a:moveTo>
                <a:lnTo>
                  <a:pt x="5441" y="139876"/>
                </a:lnTo>
                <a:lnTo>
                  <a:pt x="20799" y="94375"/>
                </a:lnTo>
                <a:lnTo>
                  <a:pt x="44624" y="55816"/>
                </a:lnTo>
                <a:lnTo>
                  <a:pt x="75466" y="26020"/>
                </a:lnTo>
                <a:lnTo>
                  <a:pt x="111874" y="6808"/>
                </a:lnTo>
                <a:lnTo>
                  <a:pt x="152400" y="0"/>
                </a:lnTo>
                <a:lnTo>
                  <a:pt x="192925" y="6808"/>
                </a:lnTo>
                <a:lnTo>
                  <a:pt x="229333" y="26020"/>
                </a:lnTo>
                <a:lnTo>
                  <a:pt x="260175" y="55816"/>
                </a:lnTo>
                <a:lnTo>
                  <a:pt x="284000" y="94375"/>
                </a:lnTo>
                <a:lnTo>
                  <a:pt x="299358" y="139876"/>
                </a:lnTo>
                <a:lnTo>
                  <a:pt x="304800" y="190500"/>
                </a:lnTo>
                <a:lnTo>
                  <a:pt x="299358" y="241123"/>
                </a:lnTo>
                <a:lnTo>
                  <a:pt x="284000" y="286624"/>
                </a:lnTo>
                <a:lnTo>
                  <a:pt x="260175" y="325183"/>
                </a:lnTo>
                <a:lnTo>
                  <a:pt x="229333" y="354979"/>
                </a:lnTo>
                <a:lnTo>
                  <a:pt x="192925" y="374191"/>
                </a:lnTo>
                <a:lnTo>
                  <a:pt x="152400" y="381000"/>
                </a:lnTo>
                <a:lnTo>
                  <a:pt x="111874" y="374191"/>
                </a:lnTo>
                <a:lnTo>
                  <a:pt x="75466" y="354979"/>
                </a:lnTo>
                <a:lnTo>
                  <a:pt x="44624" y="325183"/>
                </a:lnTo>
                <a:lnTo>
                  <a:pt x="20799" y="286624"/>
                </a:lnTo>
                <a:lnTo>
                  <a:pt x="5441" y="241123"/>
                </a:lnTo>
                <a:lnTo>
                  <a:pt x="0" y="1905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9449561" y="1753361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114300"/>
                </a:moveTo>
                <a:lnTo>
                  <a:pt x="5994" y="158787"/>
                </a:lnTo>
                <a:lnTo>
                  <a:pt x="22336" y="195119"/>
                </a:lnTo>
                <a:lnTo>
                  <a:pt x="46559" y="219616"/>
                </a:lnTo>
                <a:lnTo>
                  <a:pt x="76200" y="228600"/>
                </a:lnTo>
                <a:lnTo>
                  <a:pt x="105840" y="219616"/>
                </a:lnTo>
                <a:lnTo>
                  <a:pt x="130063" y="195119"/>
                </a:lnTo>
                <a:lnTo>
                  <a:pt x="146405" y="158787"/>
                </a:lnTo>
                <a:lnTo>
                  <a:pt x="152400" y="114300"/>
                </a:lnTo>
                <a:lnTo>
                  <a:pt x="146405" y="69812"/>
                </a:lnTo>
                <a:lnTo>
                  <a:pt x="130063" y="33480"/>
                </a:lnTo>
                <a:lnTo>
                  <a:pt x="105840" y="8983"/>
                </a:lnTo>
                <a:lnTo>
                  <a:pt x="76200" y="0"/>
                </a:lnTo>
                <a:lnTo>
                  <a:pt x="46559" y="8983"/>
                </a:lnTo>
                <a:lnTo>
                  <a:pt x="22336" y="33480"/>
                </a:lnTo>
                <a:lnTo>
                  <a:pt x="5994" y="69812"/>
                </a:lnTo>
                <a:lnTo>
                  <a:pt x="0" y="1143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487161" y="5410961"/>
            <a:ext cx="381000" cy="533400"/>
          </a:xfrm>
          <a:custGeom>
            <a:avLst/>
            <a:gdLst/>
            <a:ahLst/>
            <a:cxnLst/>
            <a:rect l="l" t="t" r="r" b="b"/>
            <a:pathLst>
              <a:path w="381000" h="533400">
                <a:moveTo>
                  <a:pt x="190500" y="0"/>
                </a:moveTo>
                <a:lnTo>
                  <a:pt x="152123" y="5417"/>
                </a:lnTo>
                <a:lnTo>
                  <a:pt x="116371" y="20955"/>
                </a:lnTo>
                <a:lnTo>
                  <a:pt x="84013" y="45541"/>
                </a:lnTo>
                <a:lnTo>
                  <a:pt x="55816" y="78105"/>
                </a:lnTo>
                <a:lnTo>
                  <a:pt x="32548" y="117574"/>
                </a:lnTo>
                <a:lnTo>
                  <a:pt x="14978" y="162877"/>
                </a:lnTo>
                <a:lnTo>
                  <a:pt x="3872" y="212943"/>
                </a:lnTo>
                <a:lnTo>
                  <a:pt x="0" y="266700"/>
                </a:lnTo>
                <a:lnTo>
                  <a:pt x="3872" y="320449"/>
                </a:lnTo>
                <a:lnTo>
                  <a:pt x="14978" y="370511"/>
                </a:lnTo>
                <a:lnTo>
                  <a:pt x="32548" y="415814"/>
                </a:lnTo>
                <a:lnTo>
                  <a:pt x="55816" y="455285"/>
                </a:lnTo>
                <a:lnTo>
                  <a:pt x="84013" y="487851"/>
                </a:lnTo>
                <a:lnTo>
                  <a:pt x="116371" y="512441"/>
                </a:lnTo>
                <a:lnTo>
                  <a:pt x="152123" y="527981"/>
                </a:lnTo>
                <a:lnTo>
                  <a:pt x="190500" y="533400"/>
                </a:lnTo>
                <a:lnTo>
                  <a:pt x="228876" y="527981"/>
                </a:lnTo>
                <a:lnTo>
                  <a:pt x="264628" y="512441"/>
                </a:lnTo>
                <a:lnTo>
                  <a:pt x="296986" y="487851"/>
                </a:lnTo>
                <a:lnTo>
                  <a:pt x="325183" y="455285"/>
                </a:lnTo>
                <a:lnTo>
                  <a:pt x="335284" y="438150"/>
                </a:lnTo>
                <a:lnTo>
                  <a:pt x="190500" y="438150"/>
                </a:lnTo>
                <a:lnTo>
                  <a:pt x="160404" y="429409"/>
                </a:lnTo>
                <a:lnTo>
                  <a:pt x="134258" y="405070"/>
                </a:lnTo>
                <a:lnTo>
                  <a:pt x="113635" y="367956"/>
                </a:lnTo>
                <a:lnTo>
                  <a:pt x="100108" y="320892"/>
                </a:lnTo>
                <a:lnTo>
                  <a:pt x="95250" y="266700"/>
                </a:lnTo>
                <a:lnTo>
                  <a:pt x="100108" y="212488"/>
                </a:lnTo>
                <a:lnTo>
                  <a:pt x="113635" y="165421"/>
                </a:lnTo>
                <a:lnTo>
                  <a:pt x="134258" y="128314"/>
                </a:lnTo>
                <a:lnTo>
                  <a:pt x="160404" y="103985"/>
                </a:lnTo>
                <a:lnTo>
                  <a:pt x="190500" y="95250"/>
                </a:lnTo>
                <a:lnTo>
                  <a:pt x="335290" y="95250"/>
                </a:lnTo>
                <a:lnTo>
                  <a:pt x="325183" y="78105"/>
                </a:lnTo>
                <a:lnTo>
                  <a:pt x="296986" y="45541"/>
                </a:lnTo>
                <a:lnTo>
                  <a:pt x="264628" y="20955"/>
                </a:lnTo>
                <a:lnTo>
                  <a:pt x="228876" y="5417"/>
                </a:lnTo>
                <a:lnTo>
                  <a:pt x="190500" y="0"/>
                </a:lnTo>
                <a:close/>
              </a:path>
              <a:path w="381000" h="533400">
                <a:moveTo>
                  <a:pt x="335290" y="95250"/>
                </a:moveTo>
                <a:lnTo>
                  <a:pt x="190500" y="95250"/>
                </a:lnTo>
                <a:lnTo>
                  <a:pt x="220595" y="103985"/>
                </a:lnTo>
                <a:lnTo>
                  <a:pt x="246741" y="128314"/>
                </a:lnTo>
                <a:lnTo>
                  <a:pt x="267364" y="165421"/>
                </a:lnTo>
                <a:lnTo>
                  <a:pt x="280891" y="212488"/>
                </a:lnTo>
                <a:lnTo>
                  <a:pt x="285750" y="266700"/>
                </a:lnTo>
                <a:lnTo>
                  <a:pt x="280891" y="320892"/>
                </a:lnTo>
                <a:lnTo>
                  <a:pt x="267364" y="367956"/>
                </a:lnTo>
                <a:lnTo>
                  <a:pt x="246741" y="405070"/>
                </a:lnTo>
                <a:lnTo>
                  <a:pt x="220595" y="429409"/>
                </a:lnTo>
                <a:lnTo>
                  <a:pt x="190500" y="438150"/>
                </a:lnTo>
                <a:lnTo>
                  <a:pt x="335284" y="438150"/>
                </a:lnTo>
                <a:lnTo>
                  <a:pt x="348451" y="415814"/>
                </a:lnTo>
                <a:lnTo>
                  <a:pt x="366021" y="370511"/>
                </a:lnTo>
                <a:lnTo>
                  <a:pt x="377127" y="320449"/>
                </a:lnTo>
                <a:lnTo>
                  <a:pt x="381000" y="266700"/>
                </a:lnTo>
                <a:lnTo>
                  <a:pt x="377127" y="212943"/>
                </a:lnTo>
                <a:lnTo>
                  <a:pt x="366021" y="162877"/>
                </a:lnTo>
                <a:lnTo>
                  <a:pt x="348451" y="117574"/>
                </a:lnTo>
                <a:lnTo>
                  <a:pt x="335290" y="95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5487161" y="5410961"/>
            <a:ext cx="381000" cy="533400"/>
          </a:xfrm>
          <a:custGeom>
            <a:avLst/>
            <a:gdLst/>
            <a:ahLst/>
            <a:cxnLst/>
            <a:rect l="l" t="t" r="r" b="b"/>
            <a:pathLst>
              <a:path w="381000" h="533400">
                <a:moveTo>
                  <a:pt x="381000" y="266700"/>
                </a:moveTo>
                <a:lnTo>
                  <a:pt x="377127" y="320449"/>
                </a:lnTo>
                <a:lnTo>
                  <a:pt x="366021" y="370511"/>
                </a:lnTo>
                <a:lnTo>
                  <a:pt x="348451" y="415814"/>
                </a:lnTo>
                <a:lnTo>
                  <a:pt x="325183" y="455285"/>
                </a:lnTo>
                <a:lnTo>
                  <a:pt x="296986" y="487851"/>
                </a:lnTo>
                <a:lnTo>
                  <a:pt x="264628" y="512441"/>
                </a:lnTo>
                <a:lnTo>
                  <a:pt x="228876" y="527981"/>
                </a:lnTo>
                <a:lnTo>
                  <a:pt x="190500" y="533400"/>
                </a:lnTo>
                <a:lnTo>
                  <a:pt x="152123" y="527981"/>
                </a:lnTo>
                <a:lnTo>
                  <a:pt x="116371" y="512441"/>
                </a:lnTo>
                <a:lnTo>
                  <a:pt x="84013" y="487851"/>
                </a:lnTo>
                <a:lnTo>
                  <a:pt x="55816" y="455285"/>
                </a:lnTo>
                <a:lnTo>
                  <a:pt x="32548" y="415814"/>
                </a:lnTo>
                <a:lnTo>
                  <a:pt x="14978" y="370511"/>
                </a:lnTo>
                <a:lnTo>
                  <a:pt x="3872" y="320449"/>
                </a:lnTo>
                <a:lnTo>
                  <a:pt x="0" y="266700"/>
                </a:lnTo>
                <a:lnTo>
                  <a:pt x="3872" y="212943"/>
                </a:lnTo>
                <a:lnTo>
                  <a:pt x="14978" y="162877"/>
                </a:lnTo>
                <a:lnTo>
                  <a:pt x="32548" y="117574"/>
                </a:lnTo>
                <a:lnTo>
                  <a:pt x="55816" y="78104"/>
                </a:lnTo>
                <a:lnTo>
                  <a:pt x="84013" y="45541"/>
                </a:lnTo>
                <a:lnTo>
                  <a:pt x="116371" y="20954"/>
                </a:lnTo>
                <a:lnTo>
                  <a:pt x="152123" y="5417"/>
                </a:lnTo>
                <a:lnTo>
                  <a:pt x="190500" y="0"/>
                </a:lnTo>
                <a:lnTo>
                  <a:pt x="228876" y="5417"/>
                </a:lnTo>
                <a:lnTo>
                  <a:pt x="264628" y="20955"/>
                </a:lnTo>
                <a:lnTo>
                  <a:pt x="296986" y="45541"/>
                </a:lnTo>
                <a:lnTo>
                  <a:pt x="325183" y="78105"/>
                </a:lnTo>
                <a:lnTo>
                  <a:pt x="348451" y="117574"/>
                </a:lnTo>
                <a:lnTo>
                  <a:pt x="366021" y="162877"/>
                </a:lnTo>
                <a:lnTo>
                  <a:pt x="377127" y="212943"/>
                </a:lnTo>
                <a:lnTo>
                  <a:pt x="381000" y="266700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582411" y="5506211"/>
            <a:ext cx="190500" cy="342900"/>
          </a:xfrm>
          <a:custGeom>
            <a:avLst/>
            <a:gdLst/>
            <a:ahLst/>
            <a:cxnLst/>
            <a:rect l="l" t="t" r="r" b="b"/>
            <a:pathLst>
              <a:path w="190500" h="342900">
                <a:moveTo>
                  <a:pt x="190500" y="171450"/>
                </a:moveTo>
                <a:lnTo>
                  <a:pt x="185641" y="117238"/>
                </a:lnTo>
                <a:lnTo>
                  <a:pt x="172114" y="70171"/>
                </a:lnTo>
                <a:lnTo>
                  <a:pt x="151491" y="33064"/>
                </a:lnTo>
                <a:lnTo>
                  <a:pt x="95250" y="0"/>
                </a:lnTo>
                <a:lnTo>
                  <a:pt x="65154" y="8735"/>
                </a:lnTo>
                <a:lnTo>
                  <a:pt x="39008" y="33064"/>
                </a:lnTo>
                <a:lnTo>
                  <a:pt x="18385" y="70171"/>
                </a:lnTo>
                <a:lnTo>
                  <a:pt x="4858" y="117238"/>
                </a:lnTo>
                <a:lnTo>
                  <a:pt x="0" y="171450"/>
                </a:lnTo>
                <a:lnTo>
                  <a:pt x="4858" y="225642"/>
                </a:lnTo>
                <a:lnTo>
                  <a:pt x="18385" y="272706"/>
                </a:lnTo>
                <a:lnTo>
                  <a:pt x="39008" y="309820"/>
                </a:lnTo>
                <a:lnTo>
                  <a:pt x="65154" y="334159"/>
                </a:lnTo>
                <a:lnTo>
                  <a:pt x="95250" y="342900"/>
                </a:lnTo>
                <a:lnTo>
                  <a:pt x="125345" y="334159"/>
                </a:lnTo>
                <a:lnTo>
                  <a:pt x="151491" y="309820"/>
                </a:lnTo>
                <a:lnTo>
                  <a:pt x="172114" y="272706"/>
                </a:lnTo>
                <a:lnTo>
                  <a:pt x="185641" y="225642"/>
                </a:lnTo>
                <a:lnTo>
                  <a:pt x="190500" y="171450"/>
                </a:lnTo>
                <a:close/>
              </a:path>
            </a:pathLst>
          </a:custGeom>
          <a:ln w="25908">
            <a:solidFill>
              <a:srgbClr val="79463C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096761" y="54109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152400" y="0"/>
                </a:moveTo>
                <a:lnTo>
                  <a:pt x="111874" y="6808"/>
                </a:lnTo>
                <a:lnTo>
                  <a:pt x="75466" y="26020"/>
                </a:lnTo>
                <a:lnTo>
                  <a:pt x="44624" y="55816"/>
                </a:lnTo>
                <a:lnTo>
                  <a:pt x="20799" y="94375"/>
                </a:lnTo>
                <a:lnTo>
                  <a:pt x="5441" y="139876"/>
                </a:lnTo>
                <a:lnTo>
                  <a:pt x="0" y="190500"/>
                </a:lnTo>
                <a:lnTo>
                  <a:pt x="5441" y="241141"/>
                </a:lnTo>
                <a:lnTo>
                  <a:pt x="20799" y="286647"/>
                </a:lnTo>
                <a:lnTo>
                  <a:pt x="44624" y="325202"/>
                </a:lnTo>
                <a:lnTo>
                  <a:pt x="75466" y="354990"/>
                </a:lnTo>
                <a:lnTo>
                  <a:pt x="111874" y="374194"/>
                </a:lnTo>
                <a:lnTo>
                  <a:pt x="152400" y="381000"/>
                </a:lnTo>
                <a:lnTo>
                  <a:pt x="192925" y="374194"/>
                </a:lnTo>
                <a:lnTo>
                  <a:pt x="229333" y="354990"/>
                </a:lnTo>
                <a:lnTo>
                  <a:pt x="260175" y="325202"/>
                </a:lnTo>
                <a:lnTo>
                  <a:pt x="272782" y="304800"/>
                </a:lnTo>
                <a:lnTo>
                  <a:pt x="152400" y="304800"/>
                </a:lnTo>
                <a:lnTo>
                  <a:pt x="122759" y="295818"/>
                </a:lnTo>
                <a:lnTo>
                  <a:pt x="98536" y="271324"/>
                </a:lnTo>
                <a:lnTo>
                  <a:pt x="82194" y="234993"/>
                </a:lnTo>
                <a:lnTo>
                  <a:pt x="76200" y="190500"/>
                </a:lnTo>
                <a:lnTo>
                  <a:pt x="82194" y="146012"/>
                </a:lnTo>
                <a:lnTo>
                  <a:pt x="98536" y="109680"/>
                </a:lnTo>
                <a:lnTo>
                  <a:pt x="122759" y="85183"/>
                </a:lnTo>
                <a:lnTo>
                  <a:pt x="152400" y="76200"/>
                </a:lnTo>
                <a:lnTo>
                  <a:pt x="272770" y="76200"/>
                </a:lnTo>
                <a:lnTo>
                  <a:pt x="260175" y="55816"/>
                </a:lnTo>
                <a:lnTo>
                  <a:pt x="229333" y="26020"/>
                </a:lnTo>
                <a:lnTo>
                  <a:pt x="192925" y="6808"/>
                </a:lnTo>
                <a:lnTo>
                  <a:pt x="152400" y="0"/>
                </a:lnTo>
                <a:close/>
              </a:path>
              <a:path w="304800" h="381000">
                <a:moveTo>
                  <a:pt x="272770" y="76200"/>
                </a:moveTo>
                <a:lnTo>
                  <a:pt x="152400" y="76200"/>
                </a:lnTo>
                <a:lnTo>
                  <a:pt x="182040" y="85183"/>
                </a:lnTo>
                <a:lnTo>
                  <a:pt x="206263" y="109680"/>
                </a:lnTo>
                <a:lnTo>
                  <a:pt x="222605" y="146012"/>
                </a:lnTo>
                <a:lnTo>
                  <a:pt x="228600" y="190500"/>
                </a:lnTo>
                <a:lnTo>
                  <a:pt x="222605" y="234993"/>
                </a:lnTo>
                <a:lnTo>
                  <a:pt x="206263" y="271324"/>
                </a:lnTo>
                <a:lnTo>
                  <a:pt x="182040" y="295818"/>
                </a:lnTo>
                <a:lnTo>
                  <a:pt x="152400" y="304800"/>
                </a:lnTo>
                <a:lnTo>
                  <a:pt x="272782" y="304800"/>
                </a:lnTo>
                <a:lnTo>
                  <a:pt x="284000" y="286647"/>
                </a:lnTo>
                <a:lnTo>
                  <a:pt x="299358" y="241141"/>
                </a:lnTo>
                <a:lnTo>
                  <a:pt x="304800" y="190500"/>
                </a:lnTo>
                <a:lnTo>
                  <a:pt x="299358" y="139876"/>
                </a:lnTo>
                <a:lnTo>
                  <a:pt x="284000" y="94375"/>
                </a:lnTo>
                <a:lnTo>
                  <a:pt x="272770" y="76200"/>
                </a:lnTo>
                <a:close/>
              </a:path>
            </a:pathLst>
          </a:custGeom>
          <a:solidFill>
            <a:srgbClr val="E3978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096761" y="54109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0" y="190500"/>
                </a:moveTo>
                <a:lnTo>
                  <a:pt x="5441" y="139876"/>
                </a:lnTo>
                <a:lnTo>
                  <a:pt x="20799" y="94375"/>
                </a:lnTo>
                <a:lnTo>
                  <a:pt x="44624" y="55816"/>
                </a:lnTo>
                <a:lnTo>
                  <a:pt x="75466" y="26020"/>
                </a:lnTo>
                <a:lnTo>
                  <a:pt x="111874" y="6808"/>
                </a:lnTo>
                <a:lnTo>
                  <a:pt x="152400" y="0"/>
                </a:lnTo>
                <a:lnTo>
                  <a:pt x="192925" y="6808"/>
                </a:lnTo>
                <a:lnTo>
                  <a:pt x="229333" y="26020"/>
                </a:lnTo>
                <a:lnTo>
                  <a:pt x="260175" y="55816"/>
                </a:lnTo>
                <a:lnTo>
                  <a:pt x="284000" y="94375"/>
                </a:lnTo>
                <a:lnTo>
                  <a:pt x="299358" y="139876"/>
                </a:lnTo>
                <a:lnTo>
                  <a:pt x="304800" y="190500"/>
                </a:lnTo>
                <a:lnTo>
                  <a:pt x="299358" y="241141"/>
                </a:lnTo>
                <a:lnTo>
                  <a:pt x="284000" y="286647"/>
                </a:lnTo>
                <a:lnTo>
                  <a:pt x="260175" y="325202"/>
                </a:lnTo>
                <a:lnTo>
                  <a:pt x="229333" y="354990"/>
                </a:lnTo>
                <a:lnTo>
                  <a:pt x="192925" y="374194"/>
                </a:lnTo>
                <a:lnTo>
                  <a:pt x="152400" y="381000"/>
                </a:lnTo>
                <a:lnTo>
                  <a:pt x="111874" y="374194"/>
                </a:lnTo>
                <a:lnTo>
                  <a:pt x="75466" y="354990"/>
                </a:lnTo>
                <a:lnTo>
                  <a:pt x="44624" y="325202"/>
                </a:lnTo>
                <a:lnTo>
                  <a:pt x="20799" y="286647"/>
                </a:lnTo>
                <a:lnTo>
                  <a:pt x="5441" y="241141"/>
                </a:lnTo>
                <a:lnTo>
                  <a:pt x="0" y="1905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172961" y="5487161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114300"/>
                </a:moveTo>
                <a:lnTo>
                  <a:pt x="5994" y="158793"/>
                </a:lnTo>
                <a:lnTo>
                  <a:pt x="22336" y="195124"/>
                </a:lnTo>
                <a:lnTo>
                  <a:pt x="46559" y="219618"/>
                </a:lnTo>
                <a:lnTo>
                  <a:pt x="76200" y="228600"/>
                </a:lnTo>
                <a:lnTo>
                  <a:pt x="105840" y="219618"/>
                </a:lnTo>
                <a:lnTo>
                  <a:pt x="130063" y="195124"/>
                </a:lnTo>
                <a:lnTo>
                  <a:pt x="146405" y="158793"/>
                </a:lnTo>
                <a:lnTo>
                  <a:pt x="152400" y="114300"/>
                </a:lnTo>
                <a:lnTo>
                  <a:pt x="146405" y="69812"/>
                </a:lnTo>
                <a:lnTo>
                  <a:pt x="130063" y="33480"/>
                </a:lnTo>
                <a:lnTo>
                  <a:pt x="105840" y="8983"/>
                </a:lnTo>
                <a:lnTo>
                  <a:pt x="76200" y="0"/>
                </a:lnTo>
                <a:lnTo>
                  <a:pt x="46559" y="8983"/>
                </a:lnTo>
                <a:lnTo>
                  <a:pt x="22336" y="33480"/>
                </a:lnTo>
                <a:lnTo>
                  <a:pt x="5994" y="69812"/>
                </a:lnTo>
                <a:lnTo>
                  <a:pt x="0" y="1143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630161" y="54871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152400" y="0"/>
                </a:moveTo>
                <a:lnTo>
                  <a:pt x="111874" y="6808"/>
                </a:lnTo>
                <a:lnTo>
                  <a:pt x="75466" y="26020"/>
                </a:lnTo>
                <a:lnTo>
                  <a:pt x="44624" y="55816"/>
                </a:lnTo>
                <a:lnTo>
                  <a:pt x="20799" y="94375"/>
                </a:lnTo>
                <a:lnTo>
                  <a:pt x="5441" y="139876"/>
                </a:lnTo>
                <a:lnTo>
                  <a:pt x="0" y="190500"/>
                </a:lnTo>
                <a:lnTo>
                  <a:pt x="5441" y="241141"/>
                </a:lnTo>
                <a:lnTo>
                  <a:pt x="20799" y="286647"/>
                </a:lnTo>
                <a:lnTo>
                  <a:pt x="44624" y="325202"/>
                </a:lnTo>
                <a:lnTo>
                  <a:pt x="75466" y="354990"/>
                </a:lnTo>
                <a:lnTo>
                  <a:pt x="111874" y="374194"/>
                </a:lnTo>
                <a:lnTo>
                  <a:pt x="152400" y="381000"/>
                </a:lnTo>
                <a:lnTo>
                  <a:pt x="192925" y="374194"/>
                </a:lnTo>
                <a:lnTo>
                  <a:pt x="229333" y="354990"/>
                </a:lnTo>
                <a:lnTo>
                  <a:pt x="260175" y="325202"/>
                </a:lnTo>
                <a:lnTo>
                  <a:pt x="272782" y="304800"/>
                </a:lnTo>
                <a:lnTo>
                  <a:pt x="152400" y="304800"/>
                </a:lnTo>
                <a:lnTo>
                  <a:pt x="122759" y="295818"/>
                </a:lnTo>
                <a:lnTo>
                  <a:pt x="98536" y="271324"/>
                </a:lnTo>
                <a:lnTo>
                  <a:pt x="82194" y="234993"/>
                </a:lnTo>
                <a:lnTo>
                  <a:pt x="76200" y="190500"/>
                </a:lnTo>
                <a:lnTo>
                  <a:pt x="82194" y="146006"/>
                </a:lnTo>
                <a:lnTo>
                  <a:pt x="98536" y="109675"/>
                </a:lnTo>
                <a:lnTo>
                  <a:pt x="122759" y="85181"/>
                </a:lnTo>
                <a:lnTo>
                  <a:pt x="152400" y="76200"/>
                </a:lnTo>
                <a:lnTo>
                  <a:pt x="272770" y="76200"/>
                </a:lnTo>
                <a:lnTo>
                  <a:pt x="260175" y="55816"/>
                </a:lnTo>
                <a:lnTo>
                  <a:pt x="229333" y="26020"/>
                </a:lnTo>
                <a:lnTo>
                  <a:pt x="192925" y="6808"/>
                </a:lnTo>
                <a:lnTo>
                  <a:pt x="152400" y="0"/>
                </a:lnTo>
                <a:close/>
              </a:path>
              <a:path w="304800" h="381000">
                <a:moveTo>
                  <a:pt x="272770" y="76200"/>
                </a:moveTo>
                <a:lnTo>
                  <a:pt x="152400" y="76200"/>
                </a:lnTo>
                <a:lnTo>
                  <a:pt x="182040" y="85181"/>
                </a:lnTo>
                <a:lnTo>
                  <a:pt x="206263" y="109675"/>
                </a:lnTo>
                <a:lnTo>
                  <a:pt x="222605" y="146006"/>
                </a:lnTo>
                <a:lnTo>
                  <a:pt x="228600" y="190500"/>
                </a:lnTo>
                <a:lnTo>
                  <a:pt x="222605" y="234993"/>
                </a:lnTo>
                <a:lnTo>
                  <a:pt x="206263" y="271324"/>
                </a:lnTo>
                <a:lnTo>
                  <a:pt x="182040" y="295818"/>
                </a:lnTo>
                <a:lnTo>
                  <a:pt x="152400" y="304800"/>
                </a:lnTo>
                <a:lnTo>
                  <a:pt x="272782" y="304800"/>
                </a:lnTo>
                <a:lnTo>
                  <a:pt x="284000" y="286647"/>
                </a:lnTo>
                <a:lnTo>
                  <a:pt x="299358" y="241141"/>
                </a:lnTo>
                <a:lnTo>
                  <a:pt x="304800" y="190500"/>
                </a:lnTo>
                <a:lnTo>
                  <a:pt x="299358" y="139876"/>
                </a:lnTo>
                <a:lnTo>
                  <a:pt x="284000" y="94375"/>
                </a:lnTo>
                <a:lnTo>
                  <a:pt x="272770" y="76200"/>
                </a:lnTo>
                <a:close/>
              </a:path>
            </a:pathLst>
          </a:custGeom>
          <a:solidFill>
            <a:srgbClr val="5C697B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6630161" y="5487161"/>
            <a:ext cx="304800" cy="381000"/>
          </a:xfrm>
          <a:custGeom>
            <a:avLst/>
            <a:gdLst/>
            <a:ahLst/>
            <a:cxnLst/>
            <a:rect l="l" t="t" r="r" b="b"/>
            <a:pathLst>
              <a:path w="304800" h="381000">
                <a:moveTo>
                  <a:pt x="0" y="190500"/>
                </a:moveTo>
                <a:lnTo>
                  <a:pt x="5441" y="139876"/>
                </a:lnTo>
                <a:lnTo>
                  <a:pt x="20799" y="94375"/>
                </a:lnTo>
                <a:lnTo>
                  <a:pt x="44624" y="55816"/>
                </a:lnTo>
                <a:lnTo>
                  <a:pt x="75466" y="26020"/>
                </a:lnTo>
                <a:lnTo>
                  <a:pt x="111874" y="6808"/>
                </a:lnTo>
                <a:lnTo>
                  <a:pt x="152400" y="0"/>
                </a:lnTo>
                <a:lnTo>
                  <a:pt x="192925" y="6808"/>
                </a:lnTo>
                <a:lnTo>
                  <a:pt x="229333" y="26020"/>
                </a:lnTo>
                <a:lnTo>
                  <a:pt x="260175" y="55816"/>
                </a:lnTo>
                <a:lnTo>
                  <a:pt x="284000" y="94375"/>
                </a:lnTo>
                <a:lnTo>
                  <a:pt x="299358" y="139876"/>
                </a:lnTo>
                <a:lnTo>
                  <a:pt x="304800" y="190500"/>
                </a:lnTo>
                <a:lnTo>
                  <a:pt x="299358" y="241141"/>
                </a:lnTo>
                <a:lnTo>
                  <a:pt x="284000" y="286647"/>
                </a:lnTo>
                <a:lnTo>
                  <a:pt x="260175" y="325202"/>
                </a:lnTo>
                <a:lnTo>
                  <a:pt x="229333" y="354990"/>
                </a:lnTo>
                <a:lnTo>
                  <a:pt x="192925" y="374194"/>
                </a:lnTo>
                <a:lnTo>
                  <a:pt x="152400" y="381000"/>
                </a:lnTo>
                <a:lnTo>
                  <a:pt x="111874" y="374194"/>
                </a:lnTo>
                <a:lnTo>
                  <a:pt x="75466" y="354990"/>
                </a:lnTo>
                <a:lnTo>
                  <a:pt x="44624" y="325202"/>
                </a:lnTo>
                <a:lnTo>
                  <a:pt x="20799" y="286647"/>
                </a:lnTo>
                <a:lnTo>
                  <a:pt x="5441" y="241141"/>
                </a:lnTo>
                <a:lnTo>
                  <a:pt x="0" y="1905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6706361" y="5563361"/>
            <a:ext cx="152400" cy="228600"/>
          </a:xfrm>
          <a:custGeom>
            <a:avLst/>
            <a:gdLst/>
            <a:ahLst/>
            <a:cxnLst/>
            <a:rect l="l" t="t" r="r" b="b"/>
            <a:pathLst>
              <a:path w="152400" h="228600">
                <a:moveTo>
                  <a:pt x="0" y="114300"/>
                </a:moveTo>
                <a:lnTo>
                  <a:pt x="5994" y="158793"/>
                </a:lnTo>
                <a:lnTo>
                  <a:pt x="22336" y="195124"/>
                </a:lnTo>
                <a:lnTo>
                  <a:pt x="46559" y="219618"/>
                </a:lnTo>
                <a:lnTo>
                  <a:pt x="76200" y="228600"/>
                </a:lnTo>
                <a:lnTo>
                  <a:pt x="105840" y="219618"/>
                </a:lnTo>
                <a:lnTo>
                  <a:pt x="130063" y="195124"/>
                </a:lnTo>
                <a:lnTo>
                  <a:pt x="146405" y="158793"/>
                </a:lnTo>
                <a:lnTo>
                  <a:pt x="152400" y="114300"/>
                </a:lnTo>
                <a:lnTo>
                  <a:pt x="146405" y="69806"/>
                </a:lnTo>
                <a:lnTo>
                  <a:pt x="130063" y="33475"/>
                </a:lnTo>
                <a:lnTo>
                  <a:pt x="105840" y="8981"/>
                </a:lnTo>
                <a:lnTo>
                  <a:pt x="76200" y="0"/>
                </a:lnTo>
                <a:lnTo>
                  <a:pt x="46559" y="8981"/>
                </a:lnTo>
                <a:lnTo>
                  <a:pt x="22336" y="33475"/>
                </a:lnTo>
                <a:lnTo>
                  <a:pt x="5994" y="69806"/>
                </a:lnTo>
                <a:lnTo>
                  <a:pt x="0" y="114300"/>
                </a:lnTo>
                <a:close/>
              </a:path>
            </a:pathLst>
          </a:custGeom>
          <a:ln w="25908">
            <a:solidFill>
              <a:srgbClr val="6B766E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709028" y="6515506"/>
            <a:ext cx="32613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(Dowling, DN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and </a:t>
            </a:r>
            <a:r>
              <a:rPr spc="-20" dirty="0">
                <a:solidFill>
                  <a:srgbClr val="292934"/>
                </a:solidFill>
                <a:latin typeface="Times New Roman"/>
                <a:cs typeface="Times New Roman"/>
              </a:rPr>
              <a:t>Doty,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SL.</a:t>
            </a:r>
            <a:r>
              <a:rPr spc="-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2009)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>
            <a:spLocks noGrp="1"/>
          </p:cNvSpPr>
          <p:nvPr>
            <p:ph type="title"/>
          </p:nvPr>
        </p:nvSpPr>
        <p:spPr>
          <a:xfrm>
            <a:off x="1602740" y="0"/>
            <a:ext cx="5871845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5" dirty="0"/>
              <a:t>B</a:t>
            </a:r>
            <a:r>
              <a:rPr sz="4000" spc="-975" dirty="0"/>
              <a:t>y</a:t>
            </a:r>
            <a:r>
              <a:rPr sz="1800" spc="-7" baseline="64814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sz="1800" baseline="64814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spc="7" baseline="64814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800" spc="-885" baseline="64814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sz="4000" spc="-1420" dirty="0"/>
              <a:t>u</a:t>
            </a:r>
            <a:r>
              <a:rPr sz="1800" baseline="64814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1800" spc="7" baseline="64814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sz="1800" spc="-540" baseline="64814" dirty="0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sz="4000" spc="-1215" dirty="0"/>
              <a:t>s</a:t>
            </a:r>
            <a:r>
              <a:rPr sz="1800" spc="-22" baseline="64814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800" spc="-322" baseline="64814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sz="4000" spc="-5" dirty="0"/>
              <a:t>e</a:t>
            </a:r>
            <a:r>
              <a:rPr sz="4000" spc="-210" dirty="0"/>
              <a:t> </a:t>
            </a:r>
            <a:r>
              <a:rPr sz="4000" spc="-100" dirty="0"/>
              <a:t>o</a:t>
            </a:r>
            <a:r>
              <a:rPr sz="4000" spc="-5" dirty="0"/>
              <a:t>f</a:t>
            </a:r>
            <a:r>
              <a:rPr sz="4000" spc="-210" dirty="0"/>
              <a:t> </a:t>
            </a:r>
            <a:r>
              <a:rPr sz="4000" spc="-100" dirty="0"/>
              <a:t>g</a:t>
            </a:r>
            <a:r>
              <a:rPr sz="4000" spc="-105" dirty="0"/>
              <a:t>e</a:t>
            </a:r>
            <a:r>
              <a:rPr sz="4000" spc="-100" dirty="0"/>
              <a:t>n</a:t>
            </a:r>
            <a:r>
              <a:rPr sz="4000" spc="-105" dirty="0"/>
              <a:t>e</a:t>
            </a:r>
            <a:r>
              <a:rPr sz="4000" spc="-100" dirty="0"/>
              <a:t>ti</a:t>
            </a:r>
            <a:r>
              <a:rPr sz="4000" spc="-5" dirty="0"/>
              <a:t>c</a:t>
            </a:r>
            <a:r>
              <a:rPr sz="4000" spc="-245" dirty="0"/>
              <a:t> </a:t>
            </a:r>
            <a:r>
              <a:rPr sz="4000" spc="-105" dirty="0"/>
              <a:t>e</a:t>
            </a:r>
            <a:r>
              <a:rPr sz="4000" spc="-100" dirty="0"/>
              <a:t>ngin</a:t>
            </a:r>
            <a:r>
              <a:rPr sz="4000" spc="-105" dirty="0"/>
              <a:t>e</a:t>
            </a:r>
            <a:r>
              <a:rPr sz="4000" spc="-114" dirty="0"/>
              <a:t>e</a:t>
            </a:r>
            <a:r>
              <a:rPr sz="4000" spc="-105" dirty="0"/>
              <a:t>r</a:t>
            </a:r>
            <a:r>
              <a:rPr sz="4000" spc="-100" dirty="0"/>
              <a:t>i</a:t>
            </a:r>
            <a:r>
              <a:rPr sz="4000" spc="-110" dirty="0"/>
              <a:t>n</a:t>
            </a:r>
            <a:r>
              <a:rPr sz="4000" spc="-70" dirty="0"/>
              <a:t>g</a:t>
            </a:r>
            <a:r>
              <a:rPr sz="4000" spc="-5" dirty="0">
                <a:solidFill>
                  <a:srgbClr val="E84325"/>
                </a:solidFill>
              </a:rPr>
              <a:t>:</a:t>
            </a:r>
            <a:endParaRPr sz="40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40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3741" y="724564"/>
            <a:ext cx="6753225" cy="873957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Biodegradation of hydrocarbons and</a:t>
            </a:r>
            <a:r>
              <a:rPr sz="2800" spc="20" dirty="0"/>
              <a:t> </a:t>
            </a:r>
            <a:r>
              <a:rPr sz="2800" spc="-5" dirty="0"/>
              <a:t>petroleum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1676400" y="2057400"/>
            <a:ext cx="8839200" cy="3352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60395" y="6198819"/>
            <a:ext cx="6237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Source:</a:t>
            </a:r>
            <a:r>
              <a:rPr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https:/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  <a:hlinkClick r:id="rId3"/>
              </a:rPr>
              <a:t>/ww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w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  <a:hlinkClick r:id="rId3"/>
              </a:rPr>
              <a:t>.google.co.in/search?q=bioremediation+images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41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9941" y="694690"/>
            <a:ext cx="6497319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85" dirty="0">
                <a:solidFill>
                  <a:srgbClr val="856C48"/>
                </a:solidFill>
              </a:rPr>
              <a:t>Better</a:t>
            </a:r>
            <a:r>
              <a:rPr sz="4000" b="1" spc="-275" dirty="0">
                <a:solidFill>
                  <a:srgbClr val="856C48"/>
                </a:solidFill>
              </a:rPr>
              <a:t> </a:t>
            </a:r>
            <a:r>
              <a:rPr sz="4000" b="1" spc="-95" dirty="0">
                <a:solidFill>
                  <a:srgbClr val="856C48"/>
                </a:solidFill>
              </a:rPr>
              <a:t>approaches</a:t>
            </a:r>
            <a:endParaRPr sz="4000" b="1" dirty="0"/>
          </a:p>
        </p:txBody>
      </p:sp>
      <p:sp>
        <p:nvSpPr>
          <p:cNvPr id="4" name="object 4"/>
          <p:cNvSpPr txBox="1"/>
          <p:nvPr/>
        </p:nvSpPr>
        <p:spPr>
          <a:xfrm>
            <a:off x="1755141" y="2156586"/>
            <a:ext cx="44964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Destroy them </a:t>
            </a: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completely,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if</a:t>
            </a:r>
            <a:r>
              <a:rPr sz="2400" spc="-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possible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033267" y="1405890"/>
            <a:ext cx="2068195" cy="751205"/>
          </a:xfrm>
          <a:custGeom>
            <a:avLst/>
            <a:gdLst/>
            <a:ahLst/>
            <a:cxnLst/>
            <a:rect l="l" t="t" r="r" b="b"/>
            <a:pathLst>
              <a:path w="2068195" h="751205">
                <a:moveTo>
                  <a:pt x="85851" y="636905"/>
                </a:moveTo>
                <a:lnTo>
                  <a:pt x="77596" y="637539"/>
                </a:lnTo>
                <a:lnTo>
                  <a:pt x="73025" y="643001"/>
                </a:lnTo>
                <a:lnTo>
                  <a:pt x="0" y="728218"/>
                </a:lnTo>
                <a:lnTo>
                  <a:pt x="117093" y="751205"/>
                </a:lnTo>
                <a:lnTo>
                  <a:pt x="123825" y="746633"/>
                </a:lnTo>
                <a:lnTo>
                  <a:pt x="126618" y="732536"/>
                </a:lnTo>
                <a:lnTo>
                  <a:pt x="126273" y="732027"/>
                </a:lnTo>
                <a:lnTo>
                  <a:pt x="28447" y="732027"/>
                </a:lnTo>
                <a:lnTo>
                  <a:pt x="19938" y="707517"/>
                </a:lnTo>
                <a:lnTo>
                  <a:pt x="65239" y="691802"/>
                </a:lnTo>
                <a:lnTo>
                  <a:pt x="97281" y="654431"/>
                </a:lnTo>
                <a:lnTo>
                  <a:pt x="96646" y="646302"/>
                </a:lnTo>
                <a:lnTo>
                  <a:pt x="91185" y="641604"/>
                </a:lnTo>
                <a:lnTo>
                  <a:pt x="85851" y="636905"/>
                </a:lnTo>
                <a:close/>
              </a:path>
              <a:path w="2068195" h="751205">
                <a:moveTo>
                  <a:pt x="65239" y="691802"/>
                </a:moveTo>
                <a:lnTo>
                  <a:pt x="19938" y="707517"/>
                </a:lnTo>
                <a:lnTo>
                  <a:pt x="28447" y="732027"/>
                </a:lnTo>
                <a:lnTo>
                  <a:pt x="39428" y="728218"/>
                </a:lnTo>
                <a:lnTo>
                  <a:pt x="34035" y="728218"/>
                </a:lnTo>
                <a:lnTo>
                  <a:pt x="26669" y="707009"/>
                </a:lnTo>
                <a:lnTo>
                  <a:pt x="52209" y="707009"/>
                </a:lnTo>
                <a:lnTo>
                  <a:pt x="65239" y="691802"/>
                </a:lnTo>
                <a:close/>
              </a:path>
              <a:path w="2068195" h="751205">
                <a:moveTo>
                  <a:pt x="73811" y="716288"/>
                </a:moveTo>
                <a:lnTo>
                  <a:pt x="28447" y="732027"/>
                </a:lnTo>
                <a:lnTo>
                  <a:pt x="126273" y="732027"/>
                </a:lnTo>
                <a:lnTo>
                  <a:pt x="122046" y="725805"/>
                </a:lnTo>
                <a:lnTo>
                  <a:pt x="73811" y="716288"/>
                </a:lnTo>
                <a:close/>
              </a:path>
              <a:path w="2068195" h="751205">
                <a:moveTo>
                  <a:pt x="26669" y="707009"/>
                </a:moveTo>
                <a:lnTo>
                  <a:pt x="34035" y="728218"/>
                </a:lnTo>
                <a:lnTo>
                  <a:pt x="48523" y="711310"/>
                </a:lnTo>
                <a:lnTo>
                  <a:pt x="26669" y="707009"/>
                </a:lnTo>
                <a:close/>
              </a:path>
              <a:path w="2068195" h="751205">
                <a:moveTo>
                  <a:pt x="48523" y="711310"/>
                </a:moveTo>
                <a:lnTo>
                  <a:pt x="34035" y="728218"/>
                </a:lnTo>
                <a:lnTo>
                  <a:pt x="39428" y="728218"/>
                </a:lnTo>
                <a:lnTo>
                  <a:pt x="73811" y="716288"/>
                </a:lnTo>
                <a:lnTo>
                  <a:pt x="48523" y="711310"/>
                </a:lnTo>
                <a:close/>
              </a:path>
              <a:path w="2068195" h="751205">
                <a:moveTo>
                  <a:pt x="2059558" y="0"/>
                </a:moveTo>
                <a:lnTo>
                  <a:pt x="65239" y="691802"/>
                </a:lnTo>
                <a:lnTo>
                  <a:pt x="48523" y="711310"/>
                </a:lnTo>
                <a:lnTo>
                  <a:pt x="73811" y="716288"/>
                </a:lnTo>
                <a:lnTo>
                  <a:pt x="2067941" y="24384"/>
                </a:lnTo>
                <a:lnTo>
                  <a:pt x="2059558" y="0"/>
                </a:lnTo>
                <a:close/>
              </a:path>
              <a:path w="2068195" h="751205">
                <a:moveTo>
                  <a:pt x="52209" y="707009"/>
                </a:moveTo>
                <a:lnTo>
                  <a:pt x="26669" y="707009"/>
                </a:lnTo>
                <a:lnTo>
                  <a:pt x="48523" y="711310"/>
                </a:lnTo>
                <a:lnTo>
                  <a:pt x="52209" y="707009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086476" y="1410208"/>
            <a:ext cx="1591945" cy="2095500"/>
          </a:xfrm>
          <a:custGeom>
            <a:avLst/>
            <a:gdLst/>
            <a:ahLst/>
            <a:cxnLst/>
            <a:rect l="l" t="t" r="r" b="b"/>
            <a:pathLst>
              <a:path w="1591945" h="2095500">
                <a:moveTo>
                  <a:pt x="1491234" y="2025650"/>
                </a:moveTo>
                <a:lnTo>
                  <a:pt x="1483614" y="2028825"/>
                </a:lnTo>
                <a:lnTo>
                  <a:pt x="1480947" y="2035428"/>
                </a:lnTo>
                <a:lnTo>
                  <a:pt x="1478152" y="2042032"/>
                </a:lnTo>
                <a:lnTo>
                  <a:pt x="1481327" y="2049652"/>
                </a:lnTo>
                <a:lnTo>
                  <a:pt x="1487932" y="2052319"/>
                </a:lnTo>
                <a:lnTo>
                  <a:pt x="1591437" y="2095500"/>
                </a:lnTo>
                <a:lnTo>
                  <a:pt x="1589901" y="2082800"/>
                </a:lnTo>
                <a:lnTo>
                  <a:pt x="1565655" y="2082800"/>
                </a:lnTo>
                <a:lnTo>
                  <a:pt x="1536739" y="2044623"/>
                </a:lnTo>
                <a:lnTo>
                  <a:pt x="1491234" y="2025650"/>
                </a:lnTo>
                <a:close/>
              </a:path>
              <a:path w="1591945" h="2095500">
                <a:moveTo>
                  <a:pt x="1536739" y="2044623"/>
                </a:moveTo>
                <a:lnTo>
                  <a:pt x="1565655" y="2082800"/>
                </a:lnTo>
                <a:lnTo>
                  <a:pt x="1573852" y="2076577"/>
                </a:lnTo>
                <a:lnTo>
                  <a:pt x="1563115" y="2076577"/>
                </a:lnTo>
                <a:lnTo>
                  <a:pt x="1560448" y="2054483"/>
                </a:lnTo>
                <a:lnTo>
                  <a:pt x="1536739" y="2044623"/>
                </a:lnTo>
                <a:close/>
              </a:path>
              <a:path w="1591945" h="2095500">
                <a:moveTo>
                  <a:pt x="1570736" y="1971928"/>
                </a:moveTo>
                <a:lnTo>
                  <a:pt x="1556512" y="1973706"/>
                </a:lnTo>
                <a:lnTo>
                  <a:pt x="1551432" y="1980056"/>
                </a:lnTo>
                <a:lnTo>
                  <a:pt x="1552321" y="1987168"/>
                </a:lnTo>
                <a:lnTo>
                  <a:pt x="1557382" y="2029090"/>
                </a:lnTo>
                <a:lnTo>
                  <a:pt x="1586229" y="2067178"/>
                </a:lnTo>
                <a:lnTo>
                  <a:pt x="1565655" y="2082800"/>
                </a:lnTo>
                <a:lnTo>
                  <a:pt x="1589901" y="2082800"/>
                </a:lnTo>
                <a:lnTo>
                  <a:pt x="1577975" y="1984120"/>
                </a:lnTo>
                <a:lnTo>
                  <a:pt x="1577213" y="1977008"/>
                </a:lnTo>
                <a:lnTo>
                  <a:pt x="1570736" y="1971928"/>
                </a:lnTo>
                <a:close/>
              </a:path>
              <a:path w="1591945" h="2095500">
                <a:moveTo>
                  <a:pt x="1560448" y="2054483"/>
                </a:moveTo>
                <a:lnTo>
                  <a:pt x="1563115" y="2076577"/>
                </a:lnTo>
                <a:lnTo>
                  <a:pt x="1580896" y="2062988"/>
                </a:lnTo>
                <a:lnTo>
                  <a:pt x="1560448" y="2054483"/>
                </a:lnTo>
                <a:close/>
              </a:path>
              <a:path w="1591945" h="2095500">
                <a:moveTo>
                  <a:pt x="1557382" y="2029090"/>
                </a:moveTo>
                <a:lnTo>
                  <a:pt x="1560448" y="2054483"/>
                </a:lnTo>
                <a:lnTo>
                  <a:pt x="1580896" y="2062988"/>
                </a:lnTo>
                <a:lnTo>
                  <a:pt x="1563115" y="2076577"/>
                </a:lnTo>
                <a:lnTo>
                  <a:pt x="1573852" y="2076577"/>
                </a:lnTo>
                <a:lnTo>
                  <a:pt x="1586229" y="2067178"/>
                </a:lnTo>
                <a:lnTo>
                  <a:pt x="1557382" y="2029090"/>
                </a:lnTo>
                <a:close/>
              </a:path>
              <a:path w="1591945" h="2095500">
                <a:moveTo>
                  <a:pt x="20574" y="0"/>
                </a:moveTo>
                <a:lnTo>
                  <a:pt x="0" y="15747"/>
                </a:lnTo>
                <a:lnTo>
                  <a:pt x="1536739" y="2044623"/>
                </a:lnTo>
                <a:lnTo>
                  <a:pt x="1560448" y="2054483"/>
                </a:lnTo>
                <a:lnTo>
                  <a:pt x="1557382" y="2029090"/>
                </a:lnTo>
                <a:lnTo>
                  <a:pt x="20574" y="0"/>
                </a:lnTo>
                <a:close/>
              </a:path>
            </a:pathLst>
          </a:custGeom>
          <a:solidFill>
            <a:srgbClr val="92A19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30979" y="5861302"/>
            <a:ext cx="4526280" cy="899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83740" y="3528441"/>
            <a:ext cx="8122920" cy="30033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61335">
              <a:spcBef>
                <a:spcPts val="100"/>
              </a:spcBef>
            </a:pP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Transform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them into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harmless</a:t>
            </a:r>
            <a:r>
              <a:rPr sz="2400" spc="-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substances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5"/>
              </a:spcBef>
            </a:pPr>
            <a:endParaRPr sz="37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/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Methods already in</a:t>
            </a:r>
            <a:r>
              <a:rPr sz="2400" spc="-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use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5100" indent="-152400">
              <a:spcBef>
                <a:spcPts val="735"/>
              </a:spcBef>
              <a:buFont typeface="Arial"/>
              <a:buChar char="•"/>
              <a:tabLst>
                <a:tab pos="165100" algn="l"/>
              </a:tabLst>
            </a:pP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High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temperature</a:t>
            </a:r>
            <a:r>
              <a:rPr sz="2000" spc="-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incineration.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5100" indent="-152400">
              <a:spcBef>
                <a:spcPts val="5"/>
              </a:spcBef>
              <a:buFont typeface="Arial"/>
              <a:buChar char="•"/>
              <a:tabLst>
                <a:tab pos="165100" algn="l"/>
              </a:tabLst>
            </a:pP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Chemical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decomposition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like</a:t>
            </a:r>
            <a:r>
              <a:rPr sz="2000" spc="-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dechlorination.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sz="31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2298700"/>
            <a:r>
              <a:rPr sz="3200" b="1" dirty="0">
                <a:solidFill>
                  <a:srgbClr val="856C48"/>
                </a:solidFill>
                <a:latin typeface="Times New Roman"/>
                <a:cs typeface="Times New Roman"/>
              </a:rPr>
              <a:t>But, </a:t>
            </a:r>
            <a:r>
              <a:rPr sz="3200" b="1" spc="-15" dirty="0">
                <a:solidFill>
                  <a:srgbClr val="856C48"/>
                </a:solidFill>
                <a:latin typeface="Times New Roman"/>
                <a:cs typeface="Times New Roman"/>
              </a:rPr>
              <a:t>are </a:t>
            </a:r>
            <a:r>
              <a:rPr sz="3200" b="1" dirty="0">
                <a:solidFill>
                  <a:srgbClr val="856C48"/>
                </a:solidFill>
                <a:latin typeface="Times New Roman"/>
                <a:cs typeface="Times New Roman"/>
              </a:rPr>
              <a:t>they</a:t>
            </a:r>
            <a:r>
              <a:rPr sz="3200" b="1" spc="-25" dirty="0">
                <a:solidFill>
                  <a:srgbClr val="856C48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856C48"/>
                </a:solidFill>
                <a:latin typeface="Times New Roman"/>
                <a:cs typeface="Times New Roman"/>
              </a:rPr>
              <a:t>effective?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24010" y="57403"/>
            <a:ext cx="1250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18289"/>
            <a:ext cx="1740408" cy="15072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31341" y="200914"/>
            <a:ext cx="991869" cy="84836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705" dirty="0">
                <a:solidFill>
                  <a:srgbClr val="856C48"/>
                </a:solidFill>
                <a:latin typeface="Times New Roman"/>
                <a:cs typeface="Times New Roman"/>
              </a:rPr>
              <a:t>Y</a:t>
            </a:r>
            <a:r>
              <a:rPr sz="5400" b="1" spc="-95" dirty="0">
                <a:solidFill>
                  <a:srgbClr val="856C48"/>
                </a:solidFill>
                <a:latin typeface="Times New Roman"/>
                <a:cs typeface="Times New Roman"/>
              </a:rPr>
              <a:t>e</a:t>
            </a:r>
            <a:r>
              <a:rPr sz="5400" b="1" spc="-5" dirty="0">
                <a:solidFill>
                  <a:srgbClr val="856C48"/>
                </a:solidFill>
                <a:latin typeface="Times New Roman"/>
                <a:cs typeface="Times New Roman"/>
              </a:rPr>
              <a:t>s</a:t>
            </a:r>
            <a:endParaRPr sz="5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54779" y="832103"/>
            <a:ext cx="4599432" cy="8991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3794" y="933958"/>
            <a:ext cx="40906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b="1" dirty="0">
                <a:solidFill>
                  <a:srgbClr val="292934"/>
                </a:solidFill>
                <a:latin typeface="Times New Roman"/>
                <a:cs typeface="Times New Roman"/>
              </a:rPr>
              <a:t>But only to some</a:t>
            </a:r>
            <a:r>
              <a:rPr sz="3200" b="1" spc="-9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292934"/>
                </a:solidFill>
                <a:latin typeface="Times New Roman"/>
                <a:cs typeface="Times New Roman"/>
              </a:rPr>
              <a:t>extent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1340" y="1165607"/>
            <a:ext cx="18592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dirty="0">
                <a:solidFill>
                  <a:srgbClr val="C00000"/>
                </a:solidFill>
                <a:latin typeface="Times New Roman"/>
                <a:cs typeface="Times New Roman"/>
              </a:rPr>
              <a:t>Drawbacks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1340" y="1678386"/>
            <a:ext cx="8313420" cy="5056505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325120" indent="-312420">
              <a:spcBef>
                <a:spcPts val="1545"/>
              </a:spcBef>
              <a:buFont typeface="Wingdings"/>
              <a:buChar char=""/>
              <a:tabLst>
                <a:tab pos="325120" algn="l"/>
              </a:tabLst>
            </a:pP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Technological</a:t>
            </a:r>
            <a:r>
              <a:rPr sz="2400" spc="-4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292934"/>
                </a:solidFill>
                <a:latin typeface="Times New Roman"/>
                <a:cs typeface="Times New Roman"/>
              </a:rPr>
              <a:t>complexity.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25120" indent="-312420">
              <a:spcBef>
                <a:spcPts val="1445"/>
              </a:spcBef>
              <a:buFont typeface="Wingdings"/>
              <a:buChar char=""/>
              <a:tabLst>
                <a:tab pos="325120" algn="l"/>
              </a:tabLst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The cost for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small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scale application –</a:t>
            </a:r>
            <a:r>
              <a:rPr sz="2400" spc="-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expensive.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330835" indent="-318135">
              <a:spcBef>
                <a:spcPts val="1440"/>
              </a:spcBef>
              <a:buFont typeface="Wingdings"/>
              <a:buChar char=""/>
              <a:tabLst>
                <a:tab pos="331470" algn="l"/>
              </a:tabLst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Lack of public acceptance – especially in</a:t>
            </a:r>
            <a:r>
              <a:rPr sz="2400" spc="-10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incineration.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1300"/>
              </a:spcBef>
              <a:buFont typeface="Arial"/>
              <a:buChar char="•"/>
              <a:tabLst>
                <a:tab pos="165100" algn="l"/>
              </a:tabLst>
            </a:pP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Incineration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generates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more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toxic</a:t>
            </a:r>
            <a:r>
              <a:rPr sz="2000" spc="-9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compounds.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11430">
              <a:lnSpc>
                <a:spcPct val="150000"/>
              </a:lnSpc>
              <a:buFont typeface="Arial"/>
              <a:buChar char="•"/>
              <a:tabLst>
                <a:tab pos="165100" algn="l"/>
              </a:tabLst>
            </a:pP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Materials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released from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imperfect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incineration – cause undesirable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imbalance</a:t>
            </a:r>
            <a:r>
              <a:rPr sz="2000" spc="-1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in  the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atmosphere.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Ex. Ozone</a:t>
            </a:r>
            <a:r>
              <a:rPr sz="2000" spc="-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depletion.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1200"/>
              </a:spcBef>
              <a:buFont typeface="Arial"/>
              <a:buChar char="•"/>
              <a:tabLst>
                <a:tab pos="165100" algn="l"/>
              </a:tabLst>
            </a:pP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Fall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back on earth and pollute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some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other</a:t>
            </a:r>
            <a:r>
              <a:rPr sz="2000" spc="-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environment.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1205"/>
              </a:spcBef>
              <a:buFont typeface="Arial"/>
              <a:buChar char="•"/>
              <a:tabLst>
                <a:tab pos="165100" algn="l"/>
              </a:tabLst>
            </a:pP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Dioxin production </a:t>
            </a:r>
            <a:r>
              <a:rPr sz="2000" spc="5" dirty="0">
                <a:solidFill>
                  <a:srgbClr val="292934"/>
                </a:solidFill>
                <a:latin typeface="Times New Roman"/>
                <a:cs typeface="Times New Roman"/>
              </a:rPr>
              <a:t>due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to burning of plastics –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leads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to</a:t>
            </a:r>
            <a:r>
              <a:rPr sz="2000" spc="-1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292934"/>
                </a:solidFill>
                <a:latin typeface="Times New Roman"/>
                <a:cs typeface="Times New Roman"/>
              </a:rPr>
              <a:t>cancer.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 marR="5080">
              <a:lnSpc>
                <a:spcPts val="4320"/>
              </a:lnSpc>
              <a:spcBef>
                <a:spcPts val="280"/>
              </a:spcBef>
              <a:buFont typeface="Wingdings"/>
              <a:buChar char=""/>
              <a:tabLst>
                <a:tab pos="331470" algn="l"/>
              </a:tabLst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May increase the exposure to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contaminants,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for both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workers</a:t>
            </a:r>
            <a:r>
              <a:rPr sz="2400" spc="-7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and  nearby</a:t>
            </a: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residents.</a:t>
            </a:r>
            <a:endParaRPr sz="24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24010" y="57403"/>
            <a:ext cx="1250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12491" y="583691"/>
            <a:ext cx="7784592" cy="1165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63239" y="507492"/>
            <a:ext cx="6512052" cy="14630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38400" y="609601"/>
            <a:ext cx="7696200" cy="10774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38400" y="609601"/>
            <a:ext cx="7696200" cy="1077595"/>
          </a:xfrm>
          <a:custGeom>
            <a:avLst/>
            <a:gdLst/>
            <a:ahLst/>
            <a:cxnLst/>
            <a:rect l="l" t="t" r="r" b="b"/>
            <a:pathLst>
              <a:path w="7696200" h="1077595">
                <a:moveTo>
                  <a:pt x="0" y="1077467"/>
                </a:moveTo>
                <a:lnTo>
                  <a:pt x="7696200" y="1077467"/>
                </a:lnTo>
                <a:lnTo>
                  <a:pt x="7696200" y="0"/>
                </a:lnTo>
                <a:lnTo>
                  <a:pt x="0" y="0"/>
                </a:lnTo>
                <a:lnTo>
                  <a:pt x="0" y="1077467"/>
                </a:lnTo>
                <a:close/>
              </a:path>
            </a:pathLst>
          </a:custGeom>
          <a:ln w="9144">
            <a:solidFill>
              <a:srgbClr val="92A199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090417" y="527303"/>
            <a:ext cx="4421123" cy="8991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83052" y="1014983"/>
            <a:ext cx="6435852" cy="8991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22701" y="629157"/>
            <a:ext cx="5925820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007110">
              <a:spcBef>
                <a:spcPts val="105"/>
              </a:spcBef>
            </a:pPr>
            <a:r>
              <a:rPr sz="3200" b="1" spc="-5" dirty="0">
                <a:solidFill>
                  <a:srgbClr val="C00000"/>
                </a:solidFill>
                <a:latin typeface="Times New Roman"/>
                <a:cs typeface="Times New Roman"/>
              </a:rPr>
              <a:t>Bioremediation </a:t>
            </a:r>
            <a:r>
              <a:rPr sz="3200" b="1" dirty="0">
                <a:solidFill>
                  <a:srgbClr val="C00000"/>
                </a:solidFill>
                <a:latin typeface="Times New Roman"/>
                <a:cs typeface="Times New Roman"/>
              </a:rPr>
              <a:t>makes  effective better </a:t>
            </a:r>
            <a:r>
              <a:rPr sz="3200" b="1" spc="-10" dirty="0">
                <a:solidFill>
                  <a:srgbClr val="C00000"/>
                </a:solidFill>
                <a:latin typeface="Times New Roman"/>
                <a:cs typeface="Times New Roman"/>
              </a:rPr>
              <a:t>approach</a:t>
            </a:r>
            <a:r>
              <a:rPr sz="3200" b="1" spc="-15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C00000"/>
                </a:solidFill>
                <a:latin typeface="Times New Roman"/>
                <a:cs typeface="Times New Roman"/>
              </a:rPr>
              <a:t>possible.</a:t>
            </a:r>
            <a:endParaRPr sz="32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31341" y="1852625"/>
            <a:ext cx="850963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b="1" dirty="0">
                <a:solidFill>
                  <a:srgbClr val="292934"/>
                </a:solidFill>
                <a:latin typeface="Times New Roman"/>
                <a:cs typeface="Times New Roman"/>
              </a:rPr>
              <a:t>Either by </a:t>
            </a:r>
            <a:r>
              <a:rPr sz="2000" b="1" spc="-5" dirty="0">
                <a:solidFill>
                  <a:srgbClr val="292934"/>
                </a:solidFill>
                <a:latin typeface="Times New Roman"/>
                <a:cs typeface="Times New Roman"/>
              </a:rPr>
              <a:t>destroying </a:t>
            </a:r>
            <a:r>
              <a:rPr sz="2000" b="1" dirty="0">
                <a:solidFill>
                  <a:srgbClr val="292934"/>
                </a:solidFill>
                <a:latin typeface="Times New Roman"/>
                <a:cs typeface="Times New Roman"/>
              </a:rPr>
              <a:t>or </a:t>
            </a:r>
            <a:r>
              <a:rPr sz="2000" b="1" spc="-5" dirty="0">
                <a:solidFill>
                  <a:srgbClr val="292934"/>
                </a:solidFill>
                <a:latin typeface="Times New Roman"/>
                <a:cs typeface="Times New Roman"/>
              </a:rPr>
              <a:t>render </a:t>
            </a:r>
            <a:r>
              <a:rPr sz="2000" b="1" dirty="0">
                <a:solidFill>
                  <a:srgbClr val="292934"/>
                </a:solidFill>
                <a:latin typeface="Times New Roman"/>
                <a:cs typeface="Times New Roman"/>
              </a:rPr>
              <a:t>them harmless using natural biological</a:t>
            </a:r>
            <a:r>
              <a:rPr sz="2000" b="1" spc="-2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rgbClr val="292934"/>
                </a:solidFill>
                <a:latin typeface="Times New Roman"/>
                <a:cs typeface="Times New Roman"/>
              </a:rPr>
              <a:t>activity.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19800" y="5449823"/>
            <a:ext cx="4419600" cy="6461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019800" y="5449823"/>
            <a:ext cx="4419600" cy="646430"/>
          </a:xfrm>
          <a:custGeom>
            <a:avLst/>
            <a:gdLst/>
            <a:ahLst/>
            <a:cxnLst/>
            <a:rect l="l" t="t" r="r" b="b"/>
            <a:pathLst>
              <a:path w="4419600" h="646429">
                <a:moveTo>
                  <a:pt x="0" y="646176"/>
                </a:moveTo>
                <a:lnTo>
                  <a:pt x="4419600" y="646176"/>
                </a:lnTo>
                <a:lnTo>
                  <a:pt x="4419600" y="0"/>
                </a:lnTo>
                <a:lnTo>
                  <a:pt x="0" y="0"/>
                </a:lnTo>
                <a:lnTo>
                  <a:pt x="0" y="646176"/>
                </a:lnTo>
                <a:close/>
              </a:path>
            </a:pathLst>
          </a:custGeom>
          <a:ln w="9144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600200" y="4230623"/>
            <a:ext cx="4572000" cy="6461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00200" y="4230623"/>
            <a:ext cx="4572000" cy="646430"/>
          </a:xfrm>
          <a:custGeom>
            <a:avLst/>
            <a:gdLst/>
            <a:ahLst/>
            <a:cxnLst/>
            <a:rect l="l" t="t" r="r" b="b"/>
            <a:pathLst>
              <a:path w="4572000" h="646429">
                <a:moveTo>
                  <a:pt x="0" y="646176"/>
                </a:moveTo>
                <a:lnTo>
                  <a:pt x="4572000" y="646176"/>
                </a:lnTo>
                <a:lnTo>
                  <a:pt x="4572000" y="0"/>
                </a:lnTo>
                <a:lnTo>
                  <a:pt x="0" y="0"/>
                </a:lnTo>
                <a:lnTo>
                  <a:pt x="0" y="646176"/>
                </a:lnTo>
                <a:close/>
              </a:path>
            </a:pathLst>
          </a:custGeom>
          <a:ln w="9144">
            <a:solidFill>
              <a:srgbClr val="292934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744468" y="2932176"/>
            <a:ext cx="2345435" cy="151333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63035" y="2953511"/>
            <a:ext cx="2068830" cy="1238250"/>
          </a:xfrm>
          <a:custGeom>
            <a:avLst/>
            <a:gdLst/>
            <a:ahLst/>
            <a:cxnLst/>
            <a:rect l="l" t="t" r="r" b="b"/>
            <a:pathLst>
              <a:path w="2068829" h="1238250">
                <a:moveTo>
                  <a:pt x="114825" y="1059813"/>
                </a:moveTo>
                <a:lnTo>
                  <a:pt x="106378" y="1060561"/>
                </a:lnTo>
                <a:lnTo>
                  <a:pt x="98811" y="1064428"/>
                </a:lnTo>
                <a:lnTo>
                  <a:pt x="93090" y="1071118"/>
                </a:lnTo>
                <a:lnTo>
                  <a:pt x="0" y="1238250"/>
                </a:lnTo>
                <a:lnTo>
                  <a:pt x="191388" y="1236980"/>
                </a:lnTo>
                <a:lnTo>
                  <a:pt x="199983" y="1235168"/>
                </a:lnTo>
                <a:lnTo>
                  <a:pt x="200306" y="1234948"/>
                </a:lnTo>
                <a:lnTo>
                  <a:pt x="49021" y="1234948"/>
                </a:lnTo>
                <a:lnTo>
                  <a:pt x="26542" y="1196975"/>
                </a:lnTo>
                <a:lnTo>
                  <a:pt x="96733" y="1155376"/>
                </a:lnTo>
                <a:lnTo>
                  <a:pt x="131698" y="1092581"/>
                </a:lnTo>
                <a:lnTo>
                  <a:pt x="134387" y="1084216"/>
                </a:lnTo>
                <a:lnTo>
                  <a:pt x="133683" y="1075769"/>
                </a:lnTo>
                <a:lnTo>
                  <a:pt x="129859" y="1068202"/>
                </a:lnTo>
                <a:lnTo>
                  <a:pt x="123189" y="1062482"/>
                </a:lnTo>
                <a:lnTo>
                  <a:pt x="114825" y="1059813"/>
                </a:lnTo>
                <a:close/>
              </a:path>
              <a:path w="2068829" h="1238250">
                <a:moveTo>
                  <a:pt x="96733" y="1155376"/>
                </a:moveTo>
                <a:lnTo>
                  <a:pt x="26542" y="1196975"/>
                </a:lnTo>
                <a:lnTo>
                  <a:pt x="49021" y="1234948"/>
                </a:lnTo>
                <a:lnTo>
                  <a:pt x="62953" y="1226693"/>
                </a:lnTo>
                <a:lnTo>
                  <a:pt x="57022" y="1226693"/>
                </a:lnTo>
                <a:lnTo>
                  <a:pt x="37591" y="1193800"/>
                </a:lnTo>
                <a:lnTo>
                  <a:pt x="75478" y="1193549"/>
                </a:lnTo>
                <a:lnTo>
                  <a:pt x="96733" y="1155376"/>
                </a:lnTo>
                <a:close/>
              </a:path>
              <a:path w="2068829" h="1238250">
                <a:moveTo>
                  <a:pt x="191134" y="1192783"/>
                </a:moveTo>
                <a:lnTo>
                  <a:pt x="119376" y="1193258"/>
                </a:lnTo>
                <a:lnTo>
                  <a:pt x="49021" y="1234948"/>
                </a:lnTo>
                <a:lnTo>
                  <a:pt x="200306" y="1234948"/>
                </a:lnTo>
                <a:lnTo>
                  <a:pt x="206994" y="1230391"/>
                </a:lnTo>
                <a:lnTo>
                  <a:pt x="211695" y="1223353"/>
                </a:lnTo>
                <a:lnTo>
                  <a:pt x="213359" y="1214755"/>
                </a:lnTo>
                <a:lnTo>
                  <a:pt x="211548" y="1206160"/>
                </a:lnTo>
                <a:lnTo>
                  <a:pt x="206771" y="1199149"/>
                </a:lnTo>
                <a:lnTo>
                  <a:pt x="199733" y="1194448"/>
                </a:lnTo>
                <a:lnTo>
                  <a:pt x="191134" y="1192783"/>
                </a:lnTo>
                <a:close/>
              </a:path>
              <a:path w="2068829" h="1238250">
                <a:moveTo>
                  <a:pt x="75478" y="1193549"/>
                </a:moveTo>
                <a:lnTo>
                  <a:pt x="37591" y="1193800"/>
                </a:lnTo>
                <a:lnTo>
                  <a:pt x="57022" y="1226693"/>
                </a:lnTo>
                <a:lnTo>
                  <a:pt x="75478" y="1193549"/>
                </a:lnTo>
                <a:close/>
              </a:path>
              <a:path w="2068829" h="1238250">
                <a:moveTo>
                  <a:pt x="119376" y="1193258"/>
                </a:moveTo>
                <a:lnTo>
                  <a:pt x="75478" y="1193549"/>
                </a:lnTo>
                <a:lnTo>
                  <a:pt x="57022" y="1226693"/>
                </a:lnTo>
                <a:lnTo>
                  <a:pt x="62953" y="1226693"/>
                </a:lnTo>
                <a:lnTo>
                  <a:pt x="119376" y="1193258"/>
                </a:lnTo>
                <a:close/>
              </a:path>
              <a:path w="2068829" h="1238250">
                <a:moveTo>
                  <a:pt x="2046224" y="0"/>
                </a:moveTo>
                <a:lnTo>
                  <a:pt x="96733" y="1155376"/>
                </a:lnTo>
                <a:lnTo>
                  <a:pt x="75478" y="1193549"/>
                </a:lnTo>
                <a:lnTo>
                  <a:pt x="119376" y="1193258"/>
                </a:lnTo>
                <a:lnTo>
                  <a:pt x="2068829" y="38100"/>
                </a:lnTo>
                <a:lnTo>
                  <a:pt x="2046224" y="0"/>
                </a:lnTo>
                <a:close/>
              </a:path>
            </a:pathLst>
          </a:custGeom>
          <a:solidFill>
            <a:srgbClr val="AC8F6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981701" y="2938272"/>
            <a:ext cx="2121407" cy="272643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002909" y="2959355"/>
            <a:ext cx="1846580" cy="2451735"/>
          </a:xfrm>
          <a:custGeom>
            <a:avLst/>
            <a:gdLst/>
            <a:ahLst/>
            <a:cxnLst/>
            <a:rect l="l" t="t" r="r" b="b"/>
            <a:pathLst>
              <a:path w="1846579" h="2451735">
                <a:moveTo>
                  <a:pt x="1678761" y="2334819"/>
                </a:moveTo>
                <a:lnTo>
                  <a:pt x="1670462" y="2336450"/>
                </a:lnTo>
                <a:lnTo>
                  <a:pt x="1663354" y="2341082"/>
                </a:lnTo>
                <a:lnTo>
                  <a:pt x="1658365" y="2348357"/>
                </a:lnTo>
                <a:lnTo>
                  <a:pt x="1656657" y="2356935"/>
                </a:lnTo>
                <a:lnTo>
                  <a:pt x="1658318" y="2365263"/>
                </a:lnTo>
                <a:lnTo>
                  <a:pt x="1662955" y="2372377"/>
                </a:lnTo>
                <a:lnTo>
                  <a:pt x="1670177" y="2377313"/>
                </a:lnTo>
                <a:lnTo>
                  <a:pt x="1846452" y="2451735"/>
                </a:lnTo>
                <a:lnTo>
                  <a:pt x="1843928" y="2429891"/>
                </a:lnTo>
                <a:lnTo>
                  <a:pt x="1802511" y="2429891"/>
                </a:lnTo>
                <a:lnTo>
                  <a:pt x="1753420" y="2364432"/>
                </a:lnTo>
                <a:lnTo>
                  <a:pt x="1687321" y="2336546"/>
                </a:lnTo>
                <a:lnTo>
                  <a:pt x="1678761" y="2334819"/>
                </a:lnTo>
                <a:close/>
              </a:path>
              <a:path w="1846579" h="2451735">
                <a:moveTo>
                  <a:pt x="1753420" y="2364432"/>
                </a:moveTo>
                <a:lnTo>
                  <a:pt x="1802511" y="2429891"/>
                </a:lnTo>
                <a:lnTo>
                  <a:pt x="1816921" y="2419096"/>
                </a:lnTo>
                <a:lnTo>
                  <a:pt x="1798192" y="2419096"/>
                </a:lnTo>
                <a:lnTo>
                  <a:pt x="1793836" y="2381484"/>
                </a:lnTo>
                <a:lnTo>
                  <a:pt x="1753420" y="2364432"/>
                </a:lnTo>
                <a:close/>
              </a:path>
              <a:path w="1846579" h="2451735">
                <a:moveTo>
                  <a:pt x="1799970" y="2242185"/>
                </a:moveTo>
                <a:lnTo>
                  <a:pt x="1791648" y="2244889"/>
                </a:lnTo>
                <a:lnTo>
                  <a:pt x="1785207" y="2250392"/>
                </a:lnTo>
                <a:lnTo>
                  <a:pt x="1781290" y="2257919"/>
                </a:lnTo>
                <a:lnTo>
                  <a:pt x="1780539" y="2266696"/>
                </a:lnTo>
                <a:lnTo>
                  <a:pt x="1788775" y="2337794"/>
                </a:lnTo>
                <a:lnTo>
                  <a:pt x="1837943" y="2403348"/>
                </a:lnTo>
                <a:lnTo>
                  <a:pt x="1802511" y="2429891"/>
                </a:lnTo>
                <a:lnTo>
                  <a:pt x="1843928" y="2429891"/>
                </a:lnTo>
                <a:lnTo>
                  <a:pt x="1824481" y="2261616"/>
                </a:lnTo>
                <a:lnTo>
                  <a:pt x="1821759" y="2253239"/>
                </a:lnTo>
                <a:lnTo>
                  <a:pt x="1816227" y="2246804"/>
                </a:lnTo>
                <a:lnTo>
                  <a:pt x="1808694" y="2242917"/>
                </a:lnTo>
                <a:lnTo>
                  <a:pt x="1799970" y="2242185"/>
                </a:lnTo>
                <a:close/>
              </a:path>
              <a:path w="1846579" h="2451735">
                <a:moveTo>
                  <a:pt x="1793836" y="2381484"/>
                </a:moveTo>
                <a:lnTo>
                  <a:pt x="1798192" y="2419096"/>
                </a:lnTo>
                <a:lnTo>
                  <a:pt x="1828800" y="2396236"/>
                </a:lnTo>
                <a:lnTo>
                  <a:pt x="1793836" y="2381484"/>
                </a:lnTo>
                <a:close/>
              </a:path>
              <a:path w="1846579" h="2451735">
                <a:moveTo>
                  <a:pt x="1788775" y="2337794"/>
                </a:moveTo>
                <a:lnTo>
                  <a:pt x="1793836" y="2381484"/>
                </a:lnTo>
                <a:lnTo>
                  <a:pt x="1828800" y="2396236"/>
                </a:lnTo>
                <a:lnTo>
                  <a:pt x="1798192" y="2419096"/>
                </a:lnTo>
                <a:lnTo>
                  <a:pt x="1816921" y="2419096"/>
                </a:lnTo>
                <a:lnTo>
                  <a:pt x="1837943" y="2403348"/>
                </a:lnTo>
                <a:lnTo>
                  <a:pt x="1788775" y="2337794"/>
                </a:lnTo>
                <a:close/>
              </a:path>
              <a:path w="1846579" h="2451735">
                <a:moveTo>
                  <a:pt x="35305" y="0"/>
                </a:moveTo>
                <a:lnTo>
                  <a:pt x="0" y="26416"/>
                </a:lnTo>
                <a:lnTo>
                  <a:pt x="1753420" y="2364432"/>
                </a:lnTo>
                <a:lnTo>
                  <a:pt x="1793836" y="2381484"/>
                </a:lnTo>
                <a:lnTo>
                  <a:pt x="1788775" y="2337794"/>
                </a:lnTo>
                <a:lnTo>
                  <a:pt x="35305" y="0"/>
                </a:lnTo>
                <a:close/>
              </a:path>
            </a:pathLst>
          </a:custGeom>
          <a:solidFill>
            <a:srgbClr val="AC8F67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78939" y="2379091"/>
            <a:ext cx="7771130" cy="377218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5365">
              <a:spcBef>
                <a:spcPts val="95"/>
              </a:spcBef>
            </a:pPr>
            <a:r>
              <a:rPr sz="4000" spc="-40" dirty="0">
                <a:solidFill>
                  <a:srgbClr val="C00000"/>
                </a:solidFill>
                <a:latin typeface="Times New Roman"/>
                <a:cs typeface="Times New Roman"/>
              </a:rPr>
              <a:t>BIOREMEDIATION</a:t>
            </a:r>
            <a:endParaRPr sz="40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sz="44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40"/>
              </a:spcBef>
            </a:pPr>
            <a:endParaRPr sz="4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/>
            <a:r>
              <a:rPr sz="3600" i="1" spc="-5" dirty="0">
                <a:solidFill>
                  <a:srgbClr val="313140"/>
                </a:solidFill>
                <a:latin typeface="Times New Roman"/>
                <a:cs typeface="Times New Roman"/>
              </a:rPr>
              <a:t>Use </a:t>
            </a:r>
            <a:r>
              <a:rPr sz="3600" i="1" dirty="0">
                <a:solidFill>
                  <a:srgbClr val="313140"/>
                </a:solidFill>
                <a:latin typeface="Times New Roman"/>
                <a:cs typeface="Times New Roman"/>
              </a:rPr>
              <a:t>of </a:t>
            </a:r>
            <a:r>
              <a:rPr sz="3600" i="1" spc="-20" dirty="0">
                <a:solidFill>
                  <a:srgbClr val="313140"/>
                </a:solidFill>
                <a:latin typeface="Times New Roman"/>
                <a:cs typeface="Times New Roman"/>
              </a:rPr>
              <a:t>Microorganisms</a:t>
            </a:r>
            <a:endParaRPr sz="36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50"/>
              </a:spcBef>
            </a:pPr>
            <a:endParaRPr sz="45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r>
              <a:rPr sz="3600" i="1" dirty="0">
                <a:solidFill>
                  <a:srgbClr val="313140"/>
                </a:solidFill>
                <a:latin typeface="Times New Roman"/>
                <a:cs typeface="Times New Roman"/>
              </a:rPr>
              <a:t>Use of</a:t>
            </a:r>
            <a:r>
              <a:rPr sz="3600" i="1" spc="-75" dirty="0">
                <a:solidFill>
                  <a:srgbClr val="313140"/>
                </a:solidFill>
                <a:latin typeface="Times New Roman"/>
                <a:cs typeface="Times New Roman"/>
              </a:rPr>
              <a:t> </a:t>
            </a:r>
            <a:r>
              <a:rPr sz="3600" i="1" spc="-5" dirty="0">
                <a:solidFill>
                  <a:srgbClr val="313140"/>
                </a:solidFill>
                <a:latin typeface="Times New Roman"/>
                <a:cs typeface="Times New Roman"/>
              </a:rPr>
              <a:t>plants</a:t>
            </a:r>
            <a:endParaRPr sz="36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224010" y="57403"/>
            <a:ext cx="1250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30706" y="698322"/>
            <a:ext cx="8108315" cy="62773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95" dirty="0">
                <a:solidFill>
                  <a:srgbClr val="D2523B"/>
                </a:solidFill>
              </a:rPr>
              <a:t>Bioremediatio</a:t>
            </a:r>
            <a:r>
              <a:rPr lang="en-US" sz="4000" b="1" spc="-95" dirty="0">
                <a:solidFill>
                  <a:srgbClr val="D2523B"/>
                </a:solidFill>
              </a:rPr>
              <a:t>n</a:t>
            </a:r>
            <a:r>
              <a:rPr sz="4000" b="1" spc="-95" dirty="0">
                <a:solidFill>
                  <a:srgbClr val="D2523B"/>
                </a:solidFill>
              </a:rPr>
              <a:t> </a:t>
            </a:r>
            <a:r>
              <a:rPr sz="4000" b="1" spc="-90" dirty="0">
                <a:solidFill>
                  <a:srgbClr val="D2523B"/>
                </a:solidFill>
              </a:rPr>
              <a:t>mediated</a:t>
            </a:r>
            <a:r>
              <a:rPr lang="en-US" sz="4000" b="1" spc="-90" dirty="0">
                <a:solidFill>
                  <a:srgbClr val="D2523B"/>
                </a:solidFill>
              </a:rPr>
              <a:t> </a:t>
            </a:r>
            <a:r>
              <a:rPr sz="4000" b="1" spc="-95" dirty="0">
                <a:solidFill>
                  <a:srgbClr val="D2523B"/>
                </a:solidFill>
              </a:rPr>
              <a:t>biodegradation</a:t>
            </a:r>
            <a:endParaRPr sz="4000" b="1" dirty="0"/>
          </a:p>
        </p:txBody>
      </p:sp>
      <p:sp>
        <p:nvSpPr>
          <p:cNvPr id="4" name="object 4"/>
          <p:cNvSpPr txBox="1"/>
          <p:nvPr/>
        </p:nvSpPr>
        <p:spPr>
          <a:xfrm>
            <a:off x="2059941" y="1556465"/>
            <a:ext cx="8301355" cy="5109732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195580" indent="-182880">
              <a:spcBef>
                <a:spcPts val="1545"/>
              </a:spcBef>
              <a:buClr>
                <a:srgbClr val="92A199"/>
              </a:buClr>
              <a:buSzPct val="85416"/>
              <a:buFont typeface="Arial"/>
              <a:buChar char="•"/>
              <a:tabLst>
                <a:tab pos="195580" algn="l"/>
                <a:tab pos="582295" algn="l"/>
                <a:tab pos="1626235" algn="l"/>
                <a:tab pos="1943735" algn="l"/>
                <a:tab pos="2296795" algn="l"/>
                <a:tab pos="3105150" algn="l"/>
                <a:tab pos="4370070" algn="l"/>
                <a:tab pos="6310630" algn="l"/>
                <a:tab pos="6713220" algn="l"/>
                <a:tab pos="7602855" algn="l"/>
              </a:tabLst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in	ge</a:t>
            </a: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n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eral	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	is	“</a:t>
            </a: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b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io”	</a:t>
            </a:r>
            <a:r>
              <a:rPr sz="2400" spc="-25" dirty="0">
                <a:solidFill>
                  <a:srgbClr val="292934"/>
                </a:solidFill>
                <a:latin typeface="Times New Roman"/>
                <a:cs typeface="Times New Roman"/>
              </a:rPr>
              <a:t>m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ediated	d</a:t>
            </a:r>
            <a:r>
              <a:rPr sz="2400" spc="-15" dirty="0">
                <a:solidFill>
                  <a:srgbClr val="292934"/>
                </a:solidFill>
                <a:latin typeface="Times New Roman"/>
                <a:cs typeface="Times New Roman"/>
              </a:rPr>
              <a:t>e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co</a:t>
            </a:r>
            <a:r>
              <a:rPr sz="2400" spc="-20" dirty="0">
                <a:solidFill>
                  <a:srgbClr val="292934"/>
                </a:solidFill>
                <a:latin typeface="Times New Roman"/>
                <a:cs typeface="Times New Roman"/>
              </a:rPr>
              <a:t>m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position	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o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f	pape</a:t>
            </a:r>
            <a:r>
              <a:rPr sz="2400" spc="-95" dirty="0">
                <a:solidFill>
                  <a:srgbClr val="292934"/>
                </a:solidFill>
                <a:latin typeface="Times New Roman"/>
                <a:cs typeface="Times New Roman"/>
              </a:rPr>
              <a:t>r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,	pai</a:t>
            </a:r>
            <a:r>
              <a:rPr sz="2400" spc="-10" dirty="0">
                <a:solidFill>
                  <a:srgbClr val="292934"/>
                </a:solidFill>
                <a:latin typeface="Times New Roman"/>
                <a:cs typeface="Times New Roman"/>
              </a:rPr>
              <a:t>n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t,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4945">
              <a:spcBef>
                <a:spcPts val="1445"/>
              </a:spcBef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textiles, hydrocarbons and other</a:t>
            </a:r>
            <a:r>
              <a:rPr sz="2400" spc="-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pollutants.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indent="-182880">
              <a:spcBef>
                <a:spcPts val="2014"/>
              </a:spcBef>
              <a:buClr>
                <a:srgbClr val="92A199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Superior technique over using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chemicals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–</a:t>
            </a:r>
            <a:r>
              <a:rPr sz="2400" spc="-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why?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27685" indent="-514984">
              <a:spcBef>
                <a:spcPts val="2014"/>
              </a:spcBef>
              <a:buClr>
                <a:srgbClr val="92A199"/>
              </a:buClr>
              <a:buSzPct val="85416"/>
              <a:buFontTx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Microorganisms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– easy to</a:t>
            </a:r>
            <a:r>
              <a:rPr sz="2400" spc="-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handle.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27685" indent="-514984">
              <a:spcBef>
                <a:spcPts val="2020"/>
              </a:spcBef>
              <a:buClr>
                <a:srgbClr val="92A199"/>
              </a:buClr>
              <a:buSzPct val="85416"/>
              <a:buFontTx/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Plants – easy to</a:t>
            </a:r>
            <a:r>
              <a:rPr sz="2400" spc="-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292934"/>
                </a:solidFill>
                <a:latin typeface="Times New Roman"/>
                <a:cs typeface="Times New Roman"/>
              </a:rPr>
              <a:t>grow.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endParaRPr sz="26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</a:pPr>
            <a:endParaRPr sz="3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2700">
              <a:spcBef>
                <a:spcPts val="5"/>
              </a:spcBef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Biodegradation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is the initial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process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that results to</a:t>
            </a:r>
            <a:r>
              <a:rPr sz="2400" spc="-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bioremediation.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</a:pPr>
            <a:endParaRPr sz="355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255904" algn="r"/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(Marshall, </a:t>
            </a:r>
            <a:r>
              <a:rPr spc="-80" dirty="0">
                <a:solidFill>
                  <a:srgbClr val="292934"/>
                </a:solidFill>
                <a:latin typeface="Times New Roman"/>
                <a:cs typeface="Times New Roman"/>
              </a:rPr>
              <a:t>F.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M.,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2009)</a:t>
            </a:r>
            <a:endParaRPr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224010" y="57403"/>
            <a:ext cx="1250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7540" y="256412"/>
            <a:ext cx="8006080" cy="635000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90" dirty="0">
                <a:solidFill>
                  <a:srgbClr val="D2523B"/>
                </a:solidFill>
                <a:latin typeface="Times New Roman"/>
                <a:cs typeface="Times New Roman"/>
              </a:rPr>
              <a:t>Enzymatic </a:t>
            </a:r>
            <a:r>
              <a:rPr sz="4000" b="1" spc="-100" dirty="0">
                <a:solidFill>
                  <a:srgbClr val="D2523B"/>
                </a:solidFill>
                <a:latin typeface="Times New Roman"/>
                <a:cs typeface="Times New Roman"/>
              </a:rPr>
              <a:t>processes </a:t>
            </a:r>
            <a:r>
              <a:rPr sz="4000" b="1" spc="-50" dirty="0">
                <a:solidFill>
                  <a:srgbClr val="D2523B"/>
                </a:solidFill>
                <a:latin typeface="Times New Roman"/>
                <a:cs typeface="Times New Roman"/>
              </a:rPr>
              <a:t>in</a:t>
            </a:r>
            <a:r>
              <a:rPr sz="4000" b="1" spc="-515" dirty="0">
                <a:solidFill>
                  <a:srgbClr val="D2523B"/>
                </a:solidFill>
                <a:latin typeface="Times New Roman"/>
                <a:cs typeface="Times New Roman"/>
              </a:rPr>
              <a:t> </a:t>
            </a:r>
            <a:r>
              <a:rPr sz="4000" b="1" spc="-100" dirty="0">
                <a:solidFill>
                  <a:srgbClr val="D2523B"/>
                </a:solidFill>
                <a:latin typeface="Times New Roman"/>
                <a:cs typeface="Times New Roman"/>
              </a:rPr>
              <a:t>bioremediation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59940" y="1119478"/>
            <a:ext cx="8359140" cy="561307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95580" indent="-182880">
              <a:spcBef>
                <a:spcPts val="690"/>
              </a:spcBef>
              <a:buClr>
                <a:srgbClr val="92A199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sz="2400" spc="-5" dirty="0">
                <a:solidFill>
                  <a:srgbClr val="292934"/>
                </a:solidFill>
                <a:latin typeface="Times New Roman"/>
                <a:cs typeface="Times New Roman"/>
              </a:rPr>
              <a:t>Major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types of</a:t>
            </a:r>
            <a:r>
              <a:rPr sz="2400" spc="-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92934"/>
                </a:solidFill>
                <a:latin typeface="Times New Roman"/>
                <a:cs typeface="Times New Roman"/>
              </a:rPr>
              <a:t>reactions</a:t>
            </a:r>
            <a:endParaRPr sz="24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indent="-182880">
              <a:spcBef>
                <a:spcPts val="495"/>
              </a:spcBef>
              <a:buClr>
                <a:srgbClr val="92A199"/>
              </a:buClr>
              <a:buSzPct val="85000"/>
              <a:buFont typeface="Arial"/>
              <a:buChar char="•"/>
              <a:tabLst>
                <a:tab pos="195580" algn="l"/>
              </a:tabLst>
            </a:pP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Oxidation.</a:t>
            </a:r>
            <a:endParaRPr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marR="323850" indent="-182880">
              <a:spcBef>
                <a:spcPts val="480"/>
              </a:spcBef>
              <a:buClr>
                <a:srgbClr val="92A199"/>
              </a:buClr>
              <a:buSzPct val="85000"/>
              <a:buFont typeface="Arial"/>
              <a:buChar char="•"/>
              <a:tabLst>
                <a:tab pos="195580" algn="l"/>
              </a:tabLst>
            </a:pP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Decarboxylation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in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which the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-CO</a:t>
            </a:r>
            <a:r>
              <a:rPr sz="1950" baseline="-21367" dirty="0">
                <a:solidFill>
                  <a:srgbClr val="292934"/>
                </a:solidFill>
                <a:latin typeface="Times New Roman"/>
                <a:cs typeface="Times New Roman"/>
              </a:rPr>
              <a:t>2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H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is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replaced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with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an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H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atom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or –OH  </a:t>
            </a:r>
            <a:r>
              <a:rPr sz="2000" spc="5" dirty="0">
                <a:solidFill>
                  <a:srgbClr val="292934"/>
                </a:solidFill>
                <a:latin typeface="Times New Roman"/>
                <a:cs typeface="Times New Roman"/>
              </a:rPr>
              <a:t>group.</a:t>
            </a:r>
            <a:endParaRPr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marR="324485" indent="-182880">
              <a:spcBef>
                <a:spcPts val="480"/>
              </a:spcBef>
              <a:buClr>
                <a:srgbClr val="92A199"/>
              </a:buClr>
              <a:buSzPct val="85000"/>
              <a:buFont typeface="Arial"/>
              <a:buChar char="•"/>
              <a:tabLst>
                <a:tab pos="195580" algn="l"/>
              </a:tabLst>
            </a:pP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Hydrolysis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which involves the addition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000" spc="10" dirty="0">
                <a:solidFill>
                  <a:srgbClr val="292934"/>
                </a:solidFill>
                <a:latin typeface="Times New Roman"/>
                <a:cs typeface="Times New Roman"/>
              </a:rPr>
              <a:t>H</a:t>
            </a:r>
            <a:r>
              <a:rPr sz="1950" spc="15" baseline="-21367" dirty="0">
                <a:solidFill>
                  <a:srgbClr val="292934"/>
                </a:solidFill>
                <a:latin typeface="Times New Roman"/>
                <a:cs typeface="Times New Roman"/>
              </a:rPr>
              <a:t>2</a:t>
            </a:r>
            <a:r>
              <a:rPr sz="2000" spc="10" dirty="0">
                <a:solidFill>
                  <a:srgbClr val="292934"/>
                </a:solidFill>
                <a:latin typeface="Times New Roman"/>
                <a:cs typeface="Times New Roman"/>
              </a:rPr>
              <a:t>O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to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a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molecule accompanied 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by cleavage of the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molecule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into two</a:t>
            </a:r>
            <a:r>
              <a:rPr sz="2000" spc="-9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species.</a:t>
            </a:r>
            <a:endParaRPr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marR="325755" indent="-182880">
              <a:spcBef>
                <a:spcPts val="480"/>
              </a:spcBef>
              <a:buClr>
                <a:srgbClr val="92A199"/>
              </a:buClr>
              <a:buSzPct val="85000"/>
              <a:buFont typeface="Arial"/>
              <a:buChar char="•"/>
              <a:tabLst>
                <a:tab pos="195580" algn="l"/>
              </a:tabLst>
            </a:pP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Substitution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in which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one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group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atom is replaced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by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another (such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as OH 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for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Cl</a:t>
            </a:r>
            <a:r>
              <a:rPr sz="1950" spc="-7" baseline="25641" dirty="0">
                <a:solidFill>
                  <a:srgbClr val="292934"/>
                </a:solidFill>
                <a:latin typeface="Times New Roman"/>
                <a:cs typeface="Times New Roman"/>
              </a:rPr>
              <a:t>-</a:t>
            </a:r>
            <a:r>
              <a:rPr sz="1950" spc="-15" baseline="25641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).</a:t>
            </a:r>
            <a:endParaRPr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indent="-182880">
              <a:spcBef>
                <a:spcPts val="480"/>
              </a:spcBef>
              <a:buClr>
                <a:srgbClr val="92A199"/>
              </a:buClr>
              <a:buSzPct val="85000"/>
              <a:buFont typeface="Arial"/>
              <a:buChar char="•"/>
              <a:tabLst>
                <a:tab pos="195580" algn="l"/>
              </a:tabLst>
            </a:pP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Elimination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whereby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atoms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or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group of atoms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are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removed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from</a:t>
            </a:r>
            <a:r>
              <a:rPr sz="2000" spc="-114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adjacent</a:t>
            </a:r>
            <a:endParaRPr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4945">
              <a:spcBef>
                <a:spcPts val="5"/>
              </a:spcBef>
            </a:pP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carbon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atoms,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which remained joined by a </a:t>
            </a:r>
            <a:r>
              <a:rPr sz="2000" spc="5" dirty="0">
                <a:solidFill>
                  <a:srgbClr val="292934"/>
                </a:solidFill>
                <a:latin typeface="Times New Roman"/>
                <a:cs typeface="Times New Roman"/>
              </a:rPr>
              <a:t>double</a:t>
            </a:r>
            <a:r>
              <a:rPr sz="2000" spc="-16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292934"/>
                </a:solidFill>
                <a:latin typeface="Times New Roman"/>
                <a:cs typeface="Times New Roman"/>
              </a:rPr>
              <a:t>bond.</a:t>
            </a:r>
            <a:endParaRPr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95580" marR="323215" indent="-182880" algn="just">
              <a:spcBef>
                <a:spcPts val="480"/>
              </a:spcBef>
              <a:buClr>
                <a:srgbClr val="92A199"/>
              </a:buClr>
              <a:buSzPct val="85000"/>
              <a:buFont typeface="Arial"/>
              <a:buChar char="•"/>
              <a:tabLst>
                <a:tab pos="195580" algn="l"/>
              </a:tabLst>
            </a:pP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Reduction,</a:t>
            </a:r>
            <a:r>
              <a:rPr lang="en-US"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dehalogenation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, </a:t>
            </a:r>
            <a:r>
              <a:rPr sz="2000" spc="-5" dirty="0">
                <a:solidFill>
                  <a:srgbClr val="FF0000"/>
                </a:solidFill>
                <a:latin typeface="Times New Roman"/>
                <a:cs typeface="Times New Roman"/>
              </a:rPr>
              <a:t>demethylation, deamination, condensation, </a:t>
            </a:r>
            <a:r>
              <a:rPr sz="2000" spc="-20" dirty="0">
                <a:solidFill>
                  <a:srgbClr val="292934"/>
                </a:solidFill>
                <a:latin typeface="Times New Roman"/>
                <a:cs typeface="Times New Roman"/>
              </a:rPr>
              <a:t>in 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which two smaller molecules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are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joined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to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produce a </a:t>
            </a:r>
            <a:r>
              <a:rPr sz="2000" spc="-15" dirty="0">
                <a:solidFill>
                  <a:srgbClr val="292934"/>
                </a:solidFill>
                <a:latin typeface="Times New Roman"/>
                <a:cs typeface="Times New Roman"/>
              </a:rPr>
              <a:t>larger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one: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conversion 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of one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isomer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of a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compound </a:t>
            </a:r>
            <a:r>
              <a:rPr sz="2000" spc="-10" dirty="0">
                <a:solidFill>
                  <a:srgbClr val="292934"/>
                </a:solidFill>
                <a:latin typeface="Times New Roman"/>
                <a:cs typeface="Times New Roman"/>
              </a:rPr>
              <a:t>to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another with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a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same molecular formula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but  </a:t>
            </a:r>
            <a:r>
              <a:rPr sz="2000" spc="-5" dirty="0">
                <a:solidFill>
                  <a:srgbClr val="292934"/>
                </a:solidFill>
                <a:latin typeface="Times New Roman"/>
                <a:cs typeface="Times New Roman"/>
              </a:rPr>
              <a:t>different </a:t>
            </a:r>
            <a:r>
              <a:rPr sz="2000" dirty="0">
                <a:solidFill>
                  <a:srgbClr val="292934"/>
                </a:solidFill>
                <a:latin typeface="Times New Roman"/>
                <a:cs typeface="Times New Roman"/>
              </a:rPr>
              <a:t>structure ;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conjugation; ring</a:t>
            </a:r>
            <a:r>
              <a:rPr sz="2000" spc="-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0000"/>
                </a:solidFill>
                <a:latin typeface="Times New Roman"/>
                <a:cs typeface="Times New Roman"/>
              </a:rPr>
              <a:t>cleavage.</a:t>
            </a:r>
            <a:endParaRPr sz="20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</a:pPr>
            <a:endParaRPr sz="32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R="5080" algn="r"/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(Marshall, </a:t>
            </a:r>
            <a:r>
              <a:rPr spc="-80" dirty="0">
                <a:solidFill>
                  <a:srgbClr val="292934"/>
                </a:solidFill>
                <a:latin typeface="Times New Roman"/>
                <a:cs typeface="Times New Roman"/>
              </a:rPr>
              <a:t>F.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M.,</a:t>
            </a:r>
            <a:r>
              <a:rPr spc="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2009)</a:t>
            </a:r>
            <a:endParaRPr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24010" y="57403"/>
            <a:ext cx="12509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0" y="735096"/>
            <a:ext cx="7164069" cy="521297"/>
          </a:xfrm>
          <a:prstGeom prst="rect">
            <a:avLst/>
          </a:prstGeom>
        </p:spPr>
        <p:txBody>
          <a:bodyPr vert="horz" wrap="square" lIns="0" tIns="1333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Biodegradation has at least 3</a:t>
            </a:r>
            <a:r>
              <a:rPr spc="-55" dirty="0"/>
              <a:t> </a:t>
            </a:r>
            <a:r>
              <a:rPr dirty="0"/>
              <a:t>outcomes: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9941" y="1680718"/>
            <a:ext cx="8072755" cy="45005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4984">
              <a:spcBef>
                <a:spcPts val="95"/>
              </a:spcBef>
              <a:buClr>
                <a:srgbClr val="92A199"/>
              </a:buClr>
              <a:buSzPct val="84090"/>
              <a:buFontTx/>
              <a:buAutoNum type="arabicPeriod"/>
              <a:tabLst>
                <a:tab pos="527685" algn="l"/>
                <a:tab pos="528320" algn="l"/>
              </a:tabLst>
            </a:pP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A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minor</a:t>
            </a:r>
            <a:r>
              <a:rPr sz="2200" spc="1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change</a:t>
            </a:r>
            <a:r>
              <a:rPr sz="2200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in</a:t>
            </a:r>
            <a:r>
              <a:rPr sz="2200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an</a:t>
            </a:r>
            <a:r>
              <a:rPr sz="2200" spc="12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organic</a:t>
            </a:r>
            <a:r>
              <a:rPr sz="2200" spc="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molecule</a:t>
            </a:r>
            <a:r>
              <a:rPr sz="2200" spc="14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leaving</a:t>
            </a:r>
            <a:r>
              <a:rPr sz="2200" spc="13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the</a:t>
            </a:r>
            <a:r>
              <a:rPr sz="2200" spc="12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main</a:t>
            </a:r>
            <a:r>
              <a:rPr sz="2200" spc="13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structure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55"/>
              </a:spcBef>
              <a:buClr>
                <a:srgbClr val="92A199"/>
              </a:buClr>
              <a:buFont typeface="Times New Roman"/>
              <a:buAutoNum type="arabicPeriod"/>
            </a:pPr>
            <a:endParaRPr sz="225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27685"/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intact.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27685" marR="5080" indent="-514984">
              <a:lnSpc>
                <a:spcPct val="200100"/>
              </a:lnSpc>
              <a:spcBef>
                <a:spcPts val="525"/>
              </a:spcBef>
              <a:buClr>
                <a:srgbClr val="92A199"/>
              </a:buClr>
              <a:buSzPct val="84090"/>
              <a:buFontTx/>
              <a:buAutoNum type="arabicPeriod" startAt="2"/>
              <a:tabLst>
                <a:tab pos="527685" algn="l"/>
                <a:tab pos="528320" algn="l"/>
              </a:tabLst>
            </a:pP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Fragmentation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a complex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organic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structure in such a way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that 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the fragments could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be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reassembled to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yield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the original</a:t>
            </a:r>
            <a:r>
              <a:rPr sz="2200" spc="10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structure.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27685" marR="5715" indent="-514984">
              <a:lnSpc>
                <a:spcPct val="200100"/>
              </a:lnSpc>
              <a:spcBef>
                <a:spcPts val="525"/>
              </a:spcBef>
              <a:buClr>
                <a:srgbClr val="92A199"/>
              </a:buClr>
              <a:buSzPct val="84090"/>
              <a:buFontTx/>
              <a:buAutoNum type="arabicPeriod" startAt="2"/>
              <a:tabLst>
                <a:tab pos="527685" algn="l"/>
                <a:tab pos="528320" algn="l"/>
              </a:tabLst>
            </a:pP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Complete mineralization, which in the transformation </a:t>
            </a:r>
            <a:r>
              <a:rPr sz="2200" dirty="0">
                <a:solidFill>
                  <a:srgbClr val="292934"/>
                </a:solidFill>
                <a:latin typeface="Times New Roman"/>
                <a:cs typeface="Times New Roman"/>
              </a:rPr>
              <a:t>of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organic  </a:t>
            </a:r>
            <a:r>
              <a:rPr sz="2200" spc="-5" dirty="0">
                <a:solidFill>
                  <a:srgbClr val="292934"/>
                </a:solidFill>
                <a:latin typeface="Times New Roman"/>
                <a:cs typeface="Times New Roman"/>
              </a:rPr>
              <a:t>molecules to mineral</a:t>
            </a:r>
            <a:r>
              <a:rPr sz="2200" spc="55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92934"/>
                </a:solidFill>
                <a:latin typeface="Times New Roman"/>
                <a:cs typeface="Times New Roman"/>
              </a:rPr>
              <a:t>forms.</a:t>
            </a: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</a:pPr>
            <a:endParaRPr sz="220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561340">
              <a:spcBef>
                <a:spcPts val="5"/>
              </a:spcBef>
            </a:pP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One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example to describe all 3</a:t>
            </a:r>
            <a:r>
              <a:rPr spc="-1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types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98395" y="6273496"/>
            <a:ext cx="261175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i="1" dirty="0">
                <a:solidFill>
                  <a:srgbClr val="292934"/>
                </a:solidFill>
                <a:latin typeface="Times New Roman"/>
                <a:cs typeface="Times New Roman"/>
              </a:rPr>
              <a:t>2,</a:t>
            </a:r>
            <a:r>
              <a:rPr sz="2000" i="1" spc="-8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sz="2000" i="1" spc="-5" dirty="0">
                <a:solidFill>
                  <a:srgbClr val="292934"/>
                </a:solidFill>
                <a:latin typeface="Times New Roman"/>
                <a:cs typeface="Times New Roman"/>
              </a:rPr>
              <a:t>6-Dichlorobenzonitrile</a:t>
            </a:r>
            <a:endParaRPr sz="200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33029" y="6363106"/>
            <a:ext cx="2159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(Marshall, </a:t>
            </a:r>
            <a:r>
              <a:rPr spc="-80" dirty="0">
                <a:solidFill>
                  <a:srgbClr val="292934"/>
                </a:solidFill>
                <a:latin typeface="Times New Roman"/>
                <a:cs typeface="Times New Roman"/>
              </a:rPr>
              <a:t>F. </a:t>
            </a:r>
            <a:r>
              <a:rPr spc="-5" dirty="0">
                <a:solidFill>
                  <a:srgbClr val="292934"/>
                </a:solidFill>
                <a:latin typeface="Times New Roman"/>
                <a:cs typeface="Times New Roman"/>
              </a:rPr>
              <a:t>M.,</a:t>
            </a:r>
            <a:r>
              <a:rPr spc="50" dirty="0">
                <a:solidFill>
                  <a:srgbClr val="292934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92934"/>
                </a:solidFill>
                <a:latin typeface="Times New Roman"/>
                <a:cs typeface="Times New Roman"/>
              </a:rPr>
              <a:t>2009)</a:t>
            </a:r>
            <a:endParaRPr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59941" y="74168"/>
            <a:ext cx="70421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6/23/2014</a:t>
            </a:r>
            <a:endParaRPr sz="120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224009" y="57403"/>
            <a:ext cx="22352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40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1658</Words>
  <Application>Microsoft Office PowerPoint</Application>
  <PresentationFormat>Widescreen</PresentationFormat>
  <Paragraphs>279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1_Office Theme</vt:lpstr>
      <vt:lpstr>Bioremediation </vt:lpstr>
      <vt:lpstr>INTRODUCTION</vt:lpstr>
      <vt:lpstr>Conventional methods of remediation</vt:lpstr>
      <vt:lpstr>Better approaches</vt:lpstr>
      <vt:lpstr>Yes</vt:lpstr>
      <vt:lpstr>PowerPoint Presentation</vt:lpstr>
      <vt:lpstr>Bioremediation mediated biodegradation</vt:lpstr>
      <vt:lpstr>Enzymatic processes in bioremediation</vt:lpstr>
      <vt:lpstr>Biodegradation has at least 3 outcomes:</vt:lpstr>
      <vt:lpstr>Minor change in a molecule (Dehalogenation)</vt:lpstr>
      <vt:lpstr>Fragmentation</vt:lpstr>
      <vt:lpstr>Mineralization</vt:lpstr>
      <vt:lpstr>IF ANY OF THESE PROCESSES IS TRIGERED /  STIMULATED TO GET A LESS CONTAMINATED PRODUCT</vt:lpstr>
      <vt:lpstr>Bioremediation Effectiveness</vt:lpstr>
      <vt:lpstr>Criteria for Bioremediation Strategies</vt:lpstr>
      <vt:lpstr>Bioremediation Strategies</vt:lpstr>
      <vt:lpstr>Bioremediation Strategies</vt:lpstr>
      <vt:lpstr>In Situ Bioremediation</vt:lpstr>
      <vt:lpstr>Types of In situ Bioremediation</vt:lpstr>
      <vt:lpstr>Intrinsic Bioremediation</vt:lpstr>
      <vt:lpstr>Engineered Bioremediation</vt:lpstr>
      <vt:lpstr>Insitu Engineered bioremediation types</vt:lpstr>
      <vt:lpstr>Biosparging</vt:lpstr>
      <vt:lpstr>PowerPoint Presentation</vt:lpstr>
      <vt:lpstr>Ex situ engineered bioremediation Strategies</vt:lpstr>
      <vt:lpstr>Solid phase system Ex Situ Bioremediation</vt:lpstr>
      <vt:lpstr>Land farming Operation</vt:lpstr>
      <vt:lpstr>Biopile System</vt:lpstr>
      <vt:lpstr>Case study: Oil degradation</vt:lpstr>
      <vt:lpstr>By6/23u/20s14e of genetic engineering:</vt:lpstr>
      <vt:lpstr>Biodegradation of hydrocarbons and petroleum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Bioremediation </dc:title>
  <dc:creator>AMMARA</dc:creator>
  <cp:lastModifiedBy>AMMARA</cp:lastModifiedBy>
  <cp:revision>1</cp:revision>
  <dcterms:created xsi:type="dcterms:W3CDTF">2020-03-23T19:13:47Z</dcterms:created>
  <dcterms:modified xsi:type="dcterms:W3CDTF">2020-03-23T19:14:03Z</dcterms:modified>
</cp:coreProperties>
</file>