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79" r:id="rId5"/>
    <p:sldId id="260" r:id="rId6"/>
    <p:sldId id="261" r:id="rId7"/>
    <p:sldId id="280"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78" r:id="rId24"/>
    <p:sldId id="283"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82" autoAdjust="0"/>
    <p:restoredTop sz="94660"/>
  </p:normalViewPr>
  <p:slideViewPr>
    <p:cSldViewPr snapToGrid="0">
      <p:cViewPr varScale="1">
        <p:scale>
          <a:sx n="75" d="100"/>
          <a:sy n="75" d="100"/>
        </p:scale>
        <p:origin x="68" y="1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10/30/2019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Arial Narrow" panose="020B0606020202030204" pitchFamily="34" charset="0"/>
              </a:rPr>
              <a:t>Stages in water treatment</a:t>
            </a:r>
            <a:endParaRPr lang="en-US" sz="4400" dirty="0">
              <a:latin typeface="Arial Narrow" panose="020B0606020202030204" pitchFamily="34" charset="0"/>
            </a:endParaRPr>
          </a:p>
        </p:txBody>
      </p:sp>
      <p:sp>
        <p:nvSpPr>
          <p:cNvPr id="3" name="Subtitle 2"/>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2586648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96139" y="2789237"/>
            <a:ext cx="6122504" cy="3126533"/>
          </a:xfrm>
        </p:spPr>
      </p:pic>
    </p:spTree>
    <p:extLst>
      <p:ext uri="{BB962C8B-B14F-4D97-AF65-F5344CB8AC3E}">
        <p14:creationId xmlns:p14="http://schemas.microsoft.com/office/powerpoint/2010/main" val="4278873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Tertiary treatment</a:t>
            </a:r>
            <a:endParaRPr lang="en-US" dirty="0"/>
          </a:p>
        </p:txBody>
      </p:sp>
      <p:sp>
        <p:nvSpPr>
          <p:cNvPr id="3" name="Content Placeholder 2"/>
          <p:cNvSpPr>
            <a:spLocks noGrp="1"/>
          </p:cNvSpPr>
          <p:nvPr>
            <p:ph idx="1"/>
          </p:nvPr>
        </p:nvSpPr>
        <p:spPr>
          <a:xfrm>
            <a:off x="1511929" y="2133600"/>
            <a:ext cx="9992683" cy="3777622"/>
          </a:xfrm>
        </p:spPr>
        <p:txBody>
          <a:bodyPr>
            <a:noAutofit/>
          </a:bodyPr>
          <a:lstStyle/>
          <a:p>
            <a:pPr algn="just"/>
            <a:r>
              <a:rPr lang="en-US" sz="2800" dirty="0">
                <a:latin typeface="Arial Narrow" panose="020B0606020202030204" pitchFamily="34" charset="0"/>
              </a:rPr>
              <a:t>Disinfection is normally the last step in purifying drinking water. </a:t>
            </a:r>
            <a:endParaRPr lang="en-US" sz="2800" dirty="0" smtClean="0">
              <a:latin typeface="Arial Narrow" panose="020B0606020202030204" pitchFamily="34" charset="0"/>
            </a:endParaRPr>
          </a:p>
          <a:p>
            <a:pPr algn="just"/>
            <a:r>
              <a:rPr lang="en-US" sz="2800" dirty="0" smtClean="0">
                <a:latin typeface="Arial Narrow" panose="020B0606020202030204" pitchFamily="34" charset="0"/>
              </a:rPr>
              <a:t>Water </a:t>
            </a:r>
            <a:r>
              <a:rPr lang="en-US" sz="2800" dirty="0">
                <a:latin typeface="Arial Narrow" panose="020B0606020202030204" pitchFamily="34" charset="0"/>
              </a:rPr>
              <a:t>is disinfected to destroy any pathogens which pass through the filters. </a:t>
            </a:r>
            <a:endParaRPr lang="en-US" sz="2800" dirty="0" smtClean="0">
              <a:latin typeface="Arial Narrow" panose="020B0606020202030204" pitchFamily="34" charset="0"/>
            </a:endParaRPr>
          </a:p>
          <a:p>
            <a:pPr algn="just"/>
            <a:r>
              <a:rPr lang="en-US" sz="2800" dirty="0" smtClean="0">
                <a:latin typeface="Arial Narrow" panose="020B0606020202030204" pitchFamily="34" charset="0"/>
              </a:rPr>
              <a:t>Possible </a:t>
            </a:r>
            <a:r>
              <a:rPr lang="en-US" sz="2800" dirty="0">
                <a:latin typeface="Arial Narrow" panose="020B0606020202030204" pitchFamily="34" charset="0"/>
              </a:rPr>
              <a:t>pathogens include viruses, bacteria, including Escherichia coli, Campylobacter and </a:t>
            </a:r>
            <a:r>
              <a:rPr lang="en-US" sz="2800" dirty="0" err="1">
                <a:latin typeface="Arial Narrow" panose="020B0606020202030204" pitchFamily="34" charset="0"/>
              </a:rPr>
              <a:t>Shigella</a:t>
            </a:r>
            <a:r>
              <a:rPr lang="en-US" sz="2800" dirty="0">
                <a:latin typeface="Arial Narrow" panose="020B0606020202030204" pitchFamily="34" charset="0"/>
              </a:rPr>
              <a:t>, and protozoans, including G. </a:t>
            </a:r>
            <a:r>
              <a:rPr lang="en-US" sz="2800" dirty="0" err="1">
                <a:latin typeface="Arial Narrow" panose="020B0606020202030204" pitchFamily="34" charset="0"/>
              </a:rPr>
              <a:t>lamblia</a:t>
            </a:r>
            <a:r>
              <a:rPr lang="en-US" sz="2800" dirty="0">
                <a:latin typeface="Arial Narrow" panose="020B0606020202030204" pitchFamily="34" charset="0"/>
              </a:rPr>
              <a:t> and other </a:t>
            </a:r>
            <a:r>
              <a:rPr lang="en-US" sz="2800" dirty="0" err="1">
                <a:latin typeface="Arial Narrow" panose="020B0606020202030204" pitchFamily="34" charset="0"/>
              </a:rPr>
              <a:t>Cryptosporidia</a:t>
            </a:r>
            <a:r>
              <a:rPr lang="en-US" sz="2800" dirty="0" smtClean="0">
                <a:latin typeface="Arial Narrow" panose="020B0606020202030204" pitchFamily="34" charset="0"/>
              </a:rPr>
              <a:t>.</a:t>
            </a:r>
          </a:p>
          <a:p>
            <a:pPr algn="just"/>
            <a:r>
              <a:rPr lang="en-US" sz="2800" dirty="0" smtClean="0">
                <a:latin typeface="Arial Narrow" panose="020B0606020202030204" pitchFamily="34" charset="0"/>
              </a:rPr>
              <a:t> </a:t>
            </a:r>
            <a:r>
              <a:rPr lang="en-US" sz="2800" dirty="0">
                <a:latin typeface="Arial Narrow" panose="020B0606020202030204" pitchFamily="34" charset="0"/>
              </a:rPr>
              <a:t>Mostly public water supplies are required to maintain a residual disinfecting agent throughout the distribution system, in which water may remain for days or hours before reaching the </a:t>
            </a:r>
            <a:r>
              <a:rPr lang="en-US" sz="2800" dirty="0" smtClean="0">
                <a:latin typeface="Arial Narrow" panose="020B0606020202030204" pitchFamily="34" charset="0"/>
              </a:rPr>
              <a:t>consumer</a:t>
            </a:r>
            <a:endParaRPr lang="en-US" sz="2800" dirty="0">
              <a:latin typeface="Arial Narrow" panose="020B0606020202030204" pitchFamily="34" charset="0"/>
            </a:endParaRPr>
          </a:p>
        </p:txBody>
      </p:sp>
    </p:spTree>
    <p:extLst>
      <p:ext uri="{BB962C8B-B14F-4D97-AF65-F5344CB8AC3E}">
        <p14:creationId xmlns:p14="http://schemas.microsoft.com/office/powerpoint/2010/main" val="178312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20570" y="2133600"/>
            <a:ext cx="9884042" cy="3777622"/>
          </a:xfrm>
        </p:spPr>
        <p:txBody>
          <a:bodyPr>
            <a:normAutofit fontScale="92500" lnSpcReduction="20000"/>
          </a:bodyPr>
          <a:lstStyle/>
          <a:p>
            <a:pPr algn="just"/>
            <a:r>
              <a:rPr lang="en-US" sz="2800" dirty="0" smtClean="0">
                <a:latin typeface="Arial Narrow" panose="020B0606020202030204" pitchFamily="34" charset="0"/>
              </a:rPr>
              <a:t>Following </a:t>
            </a:r>
            <a:r>
              <a:rPr lang="en-US" sz="2800" dirty="0">
                <a:latin typeface="Arial Narrow" panose="020B0606020202030204" pitchFamily="34" charset="0"/>
              </a:rPr>
              <a:t>the introduction of any chemical disinfecting agent, the water is usually held in temporary storage – often called a contact tank or clear well to allow the disinfecting action to complete</a:t>
            </a:r>
            <a:r>
              <a:rPr lang="en-US" sz="2800" dirty="0" smtClean="0">
                <a:latin typeface="Arial Narrow" panose="020B0606020202030204" pitchFamily="34" charset="0"/>
              </a:rPr>
              <a:t>.</a:t>
            </a:r>
          </a:p>
          <a:p>
            <a:pPr algn="just"/>
            <a:r>
              <a:rPr lang="en-US" sz="2800" dirty="0" smtClean="0">
                <a:latin typeface="Arial Narrow" panose="020B0606020202030204" pitchFamily="34" charset="0"/>
              </a:rPr>
              <a:t>Common disinfectants</a:t>
            </a:r>
          </a:p>
          <a:p>
            <a:pPr algn="just">
              <a:buFont typeface="Arial" panose="020B0604020202020204" pitchFamily="34" charset="0"/>
              <a:buChar char="•"/>
            </a:pPr>
            <a:r>
              <a:rPr lang="en-US" sz="2800" b="1" dirty="0" smtClean="0">
                <a:latin typeface="Arial Narrow" panose="020B0606020202030204" pitchFamily="34" charset="0"/>
              </a:rPr>
              <a:t>Chlorine</a:t>
            </a:r>
            <a:endParaRPr lang="en-US" sz="2800" dirty="0">
              <a:latin typeface="Arial Narrow" panose="020B0606020202030204" pitchFamily="34" charset="0"/>
            </a:endParaRPr>
          </a:p>
          <a:p>
            <a:pPr algn="just">
              <a:buFont typeface="Arial" panose="020B0604020202020204" pitchFamily="34" charset="0"/>
              <a:buChar char="•"/>
            </a:pPr>
            <a:r>
              <a:rPr lang="en-US" sz="2800" dirty="0" smtClean="0">
                <a:latin typeface="Arial Narrow" panose="020B0606020202030204" pitchFamily="34" charset="0"/>
              </a:rPr>
              <a:t>Chlorine dioxide</a:t>
            </a:r>
          </a:p>
          <a:p>
            <a:pPr algn="just">
              <a:buFont typeface="Arial" panose="020B0604020202020204" pitchFamily="34" charset="0"/>
              <a:buChar char="•"/>
            </a:pPr>
            <a:r>
              <a:rPr lang="en-US" sz="2800" dirty="0">
                <a:latin typeface="Arial Narrow" panose="020B0606020202030204" pitchFamily="34" charset="0"/>
              </a:rPr>
              <a:t>Chloramines </a:t>
            </a:r>
            <a:endParaRPr lang="en-US" sz="2800" dirty="0" smtClean="0">
              <a:latin typeface="Arial Narrow" panose="020B0606020202030204" pitchFamily="34" charset="0"/>
            </a:endParaRPr>
          </a:p>
          <a:p>
            <a:pPr algn="just">
              <a:buFont typeface="Arial" panose="020B0604020202020204" pitchFamily="34" charset="0"/>
              <a:buChar char="•"/>
            </a:pPr>
            <a:r>
              <a:rPr lang="en-US" sz="2800" b="1" dirty="0">
                <a:latin typeface="Arial Narrow" panose="020B0606020202030204" pitchFamily="34" charset="0"/>
              </a:rPr>
              <a:t>Ozone (O3</a:t>
            </a:r>
            <a:r>
              <a:rPr lang="en-US" sz="2800" b="1" dirty="0" smtClean="0">
                <a:latin typeface="Arial Narrow" panose="020B0606020202030204" pitchFamily="34" charset="0"/>
              </a:rPr>
              <a:t>)</a:t>
            </a:r>
          </a:p>
          <a:p>
            <a:pPr algn="just">
              <a:buFont typeface="Arial" panose="020B0604020202020204" pitchFamily="34" charset="0"/>
              <a:buChar char="•"/>
            </a:pPr>
            <a:r>
              <a:rPr lang="en-US" sz="2800" b="1" dirty="0">
                <a:latin typeface="Arial Narrow" panose="020B0606020202030204" pitchFamily="34" charset="0"/>
              </a:rPr>
              <a:t>UV radiation</a:t>
            </a:r>
            <a:endParaRPr lang="en-US" sz="2800" dirty="0" smtClean="0">
              <a:latin typeface="Arial Narrow" panose="020B0606020202030204" pitchFamily="34" charset="0"/>
            </a:endParaRPr>
          </a:p>
          <a:p>
            <a:pPr>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2596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r>
              <a:rPr lang="en-US" b="1" dirty="0" smtClean="0"/>
              <a:t>Chlorine</a:t>
            </a:r>
            <a:endParaRPr lang="en-US" dirty="0"/>
          </a:p>
        </p:txBody>
      </p:sp>
      <p:sp>
        <p:nvSpPr>
          <p:cNvPr id="3" name="Content Placeholder 2"/>
          <p:cNvSpPr>
            <a:spLocks noGrp="1"/>
          </p:cNvSpPr>
          <p:nvPr>
            <p:ph idx="1"/>
          </p:nvPr>
        </p:nvSpPr>
        <p:spPr/>
        <p:txBody>
          <a:bodyPr>
            <a:noAutofit/>
          </a:bodyPr>
          <a:lstStyle/>
          <a:p>
            <a:pPr>
              <a:buFont typeface="Wingdings" panose="05000000000000000000" pitchFamily="2" charset="2"/>
              <a:buChar char="§"/>
            </a:pPr>
            <a:r>
              <a:rPr lang="en-US" sz="3200" dirty="0" smtClean="0">
                <a:latin typeface="Arial Narrow" panose="020B0606020202030204" pitchFamily="34" charset="0"/>
              </a:rPr>
              <a:t>Chlorine </a:t>
            </a:r>
            <a:r>
              <a:rPr lang="en-US" sz="3200" dirty="0">
                <a:latin typeface="Arial Narrow" panose="020B0606020202030204" pitchFamily="34" charset="0"/>
              </a:rPr>
              <a:t>is a strong oxidant that kills many micro-organisms. </a:t>
            </a:r>
            <a:endParaRPr lang="en-US" sz="3200" dirty="0" smtClean="0">
              <a:latin typeface="Arial Narrow" panose="020B0606020202030204" pitchFamily="34" charset="0"/>
            </a:endParaRPr>
          </a:p>
          <a:p>
            <a:pPr>
              <a:buFont typeface="Wingdings" panose="05000000000000000000" pitchFamily="2" charset="2"/>
              <a:buChar char="§"/>
            </a:pPr>
            <a:r>
              <a:rPr lang="en-US" sz="3200" dirty="0" smtClean="0">
                <a:latin typeface="Arial Narrow" panose="020B0606020202030204" pitchFamily="34" charset="0"/>
              </a:rPr>
              <a:t>Because </a:t>
            </a:r>
            <a:r>
              <a:rPr lang="en-US" sz="3200" dirty="0">
                <a:latin typeface="Arial Narrow" panose="020B0606020202030204" pitchFamily="34" charset="0"/>
              </a:rPr>
              <a:t>chlorine is a toxic gas, there is a danger of a release associated with its use. This problem is avoided by the use of sodium hypochlorite, which is a relatively inexpensive liquid that releases free chlorine when dissolved in water. </a:t>
            </a:r>
            <a:endParaRPr lang="en-US" sz="3200" dirty="0" smtClean="0">
              <a:latin typeface="Arial Narrow" panose="020B0606020202030204" pitchFamily="34" charset="0"/>
            </a:endParaRPr>
          </a:p>
        </p:txBody>
      </p:sp>
    </p:spTree>
    <p:extLst>
      <p:ext uri="{BB962C8B-B14F-4D97-AF65-F5344CB8AC3E}">
        <p14:creationId xmlns:p14="http://schemas.microsoft.com/office/powerpoint/2010/main" val="259238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3600" dirty="0">
                <a:latin typeface="Arial Narrow" panose="020B0606020202030204" pitchFamily="34" charset="0"/>
              </a:rPr>
              <a:t>We can also use TCP/ Bleaching powder. Handling the solid, however, requires greater routine human contact through opening bags and pouring than the use of gas cylinders which are more easily automated. </a:t>
            </a:r>
          </a:p>
          <a:p>
            <a:endParaRPr lang="en-US" dirty="0"/>
          </a:p>
        </p:txBody>
      </p:sp>
    </p:spTree>
    <p:extLst>
      <p:ext uri="{BB962C8B-B14F-4D97-AF65-F5344CB8AC3E}">
        <p14:creationId xmlns:p14="http://schemas.microsoft.com/office/powerpoint/2010/main" val="35298255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
            </a:pPr>
            <a:r>
              <a:rPr lang="en-US" sz="3200" dirty="0" smtClean="0">
                <a:latin typeface="Arial Narrow" panose="020B0606020202030204" pitchFamily="34" charset="0"/>
              </a:rPr>
              <a:t>A </a:t>
            </a:r>
            <a:r>
              <a:rPr lang="en-US" sz="3200" dirty="0">
                <a:latin typeface="Arial Narrow" panose="020B0606020202030204" pitchFamily="34" charset="0"/>
              </a:rPr>
              <a:t>major drawback to using chlorine gas or sodium hypochlorite is that they react with organic compounds in the water to form potentially harmful levels of the chemical by-products </a:t>
            </a:r>
            <a:r>
              <a:rPr lang="en-US" sz="3200" b="1" dirty="0" err="1">
                <a:latin typeface="Arial Narrow" panose="020B0606020202030204" pitchFamily="34" charset="0"/>
              </a:rPr>
              <a:t>trihalomethanes</a:t>
            </a:r>
            <a:r>
              <a:rPr lang="en-US" sz="3200" b="1" dirty="0">
                <a:latin typeface="Arial Narrow" panose="020B0606020202030204" pitchFamily="34" charset="0"/>
              </a:rPr>
              <a:t> (THMs) </a:t>
            </a:r>
            <a:r>
              <a:rPr lang="en-US" sz="3200" dirty="0">
                <a:latin typeface="Arial Narrow" panose="020B0606020202030204" pitchFamily="34" charset="0"/>
              </a:rPr>
              <a:t>and </a:t>
            </a:r>
            <a:r>
              <a:rPr lang="en-US" sz="3200" b="1" dirty="0">
                <a:latin typeface="Arial Narrow" panose="020B0606020202030204" pitchFamily="34" charset="0"/>
              </a:rPr>
              <a:t>halo acetic acids, </a:t>
            </a:r>
            <a:r>
              <a:rPr lang="en-US" sz="3200" dirty="0">
                <a:latin typeface="Arial Narrow" panose="020B0606020202030204" pitchFamily="34" charset="0"/>
              </a:rPr>
              <a:t>both of which are carcinogenic and regulated by the U.S. Environmental Protection Agency (EPA).</a:t>
            </a:r>
          </a:p>
        </p:txBody>
      </p:sp>
    </p:spTree>
    <p:extLst>
      <p:ext uri="{BB962C8B-B14F-4D97-AF65-F5344CB8AC3E}">
        <p14:creationId xmlns:p14="http://schemas.microsoft.com/office/powerpoint/2010/main" val="3222180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3200" dirty="0">
                <a:latin typeface="Arial Narrow" panose="020B0606020202030204" pitchFamily="34" charset="0"/>
              </a:rPr>
              <a:t>The formation of THMs and </a:t>
            </a:r>
            <a:r>
              <a:rPr lang="en-US" sz="3200" dirty="0" err="1">
                <a:latin typeface="Arial Narrow" panose="020B0606020202030204" pitchFamily="34" charset="0"/>
              </a:rPr>
              <a:t>haloacetic</a:t>
            </a:r>
            <a:r>
              <a:rPr lang="en-US" sz="3200" dirty="0">
                <a:latin typeface="Arial Narrow" panose="020B0606020202030204" pitchFamily="34" charset="0"/>
              </a:rPr>
              <a:t> acids is minimized by effective removal of as many organics from the water as possible before disinfection. Although chlorine is effective in killing bacteria, it has limited effectiveness against protozoans that form cysts in </a:t>
            </a:r>
            <a:r>
              <a:rPr lang="en-US" sz="3200" dirty="0" smtClean="0">
                <a:latin typeface="Arial Narrow" panose="020B0606020202030204" pitchFamily="34" charset="0"/>
              </a:rPr>
              <a:t>water.</a:t>
            </a:r>
            <a:endParaRPr lang="en-US" sz="3200" dirty="0">
              <a:latin typeface="Arial Narrow" panose="020B0606020202030204" pitchFamily="34" charset="0"/>
            </a:endParaRPr>
          </a:p>
        </p:txBody>
      </p:sp>
    </p:spTree>
    <p:extLst>
      <p:ext uri="{BB962C8B-B14F-4D97-AF65-F5344CB8AC3E}">
        <p14:creationId xmlns:p14="http://schemas.microsoft.com/office/powerpoint/2010/main" val="91483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2.Chlorine dioxide </a:t>
            </a:r>
          </a:p>
        </p:txBody>
      </p:sp>
      <p:sp>
        <p:nvSpPr>
          <p:cNvPr id="3" name="Content Placeholder 2"/>
          <p:cNvSpPr>
            <a:spLocks noGrp="1"/>
          </p:cNvSpPr>
          <p:nvPr>
            <p:ph idx="1"/>
          </p:nvPr>
        </p:nvSpPr>
        <p:spPr>
          <a:xfrm>
            <a:off x="2589212" y="1789043"/>
            <a:ext cx="8915400" cy="4122179"/>
          </a:xfrm>
        </p:spPr>
        <p:txBody>
          <a:bodyPr>
            <a:noAutofit/>
          </a:bodyPr>
          <a:lstStyle/>
          <a:p>
            <a:pPr algn="just">
              <a:buFont typeface="Wingdings" panose="05000000000000000000" pitchFamily="2" charset="2"/>
              <a:buChar char="§"/>
            </a:pPr>
            <a:r>
              <a:rPr lang="en-US" sz="3600" dirty="0">
                <a:latin typeface="Arial Narrow" panose="020B0606020202030204" pitchFamily="34" charset="0"/>
              </a:rPr>
              <a:t>Chlorine dioxide is another fast-acting disinfectant</a:t>
            </a:r>
            <a:r>
              <a:rPr lang="en-US" sz="3600" dirty="0" smtClean="0">
                <a:latin typeface="Arial Narrow" panose="020B0606020202030204" pitchFamily="34" charset="0"/>
              </a:rPr>
              <a:t>.</a:t>
            </a:r>
          </a:p>
          <a:p>
            <a:pPr algn="just">
              <a:buFont typeface="Wingdings" panose="05000000000000000000" pitchFamily="2" charset="2"/>
              <a:buChar char="§"/>
            </a:pPr>
            <a:r>
              <a:rPr lang="en-US" sz="3600" dirty="0" smtClean="0">
                <a:latin typeface="Arial Narrow" panose="020B0606020202030204" pitchFamily="34" charset="0"/>
              </a:rPr>
              <a:t> </a:t>
            </a:r>
            <a:r>
              <a:rPr lang="en-US" sz="3600" dirty="0">
                <a:latin typeface="Arial Narrow" panose="020B0606020202030204" pitchFamily="34" charset="0"/>
              </a:rPr>
              <a:t>It is, however, rarely used, because it may create excessive amounts of chlorate and chlorite, both of which are regulated to low allowable </a:t>
            </a:r>
            <a:r>
              <a:rPr lang="en-US" sz="3600" dirty="0" smtClean="0">
                <a:latin typeface="Arial Narrow" panose="020B0606020202030204" pitchFamily="34" charset="0"/>
              </a:rPr>
              <a:t>levels</a:t>
            </a:r>
            <a:r>
              <a:rPr lang="en-US" sz="3600" dirty="0" smtClean="0">
                <a:latin typeface="Arial Narrow" panose="020B0606020202030204" pitchFamily="34" charset="0"/>
              </a:rPr>
              <a:t>.</a:t>
            </a:r>
            <a:endParaRPr lang="en-US" sz="3600" dirty="0" smtClean="0">
              <a:latin typeface="Arial Narrow" panose="020B0606020202030204" pitchFamily="34" charset="0"/>
            </a:endParaRPr>
          </a:p>
        </p:txBody>
      </p:sp>
    </p:spTree>
    <p:extLst>
      <p:ext uri="{BB962C8B-B14F-4D97-AF65-F5344CB8AC3E}">
        <p14:creationId xmlns:p14="http://schemas.microsoft.com/office/powerpoint/2010/main" val="3830401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Narrow" panose="020B0606020202030204" pitchFamily="34" charset="0"/>
              </a:rPr>
              <a:t>3.Chloramines</a:t>
            </a:r>
          </a:p>
        </p:txBody>
      </p:sp>
      <p:sp>
        <p:nvSpPr>
          <p:cNvPr id="3" name="Content Placeholder 2"/>
          <p:cNvSpPr>
            <a:spLocks noGrp="1"/>
          </p:cNvSpPr>
          <p:nvPr>
            <p:ph idx="1"/>
          </p:nvPr>
        </p:nvSpPr>
        <p:spPr/>
        <p:txBody>
          <a:bodyPr>
            <a:noAutofit/>
          </a:bodyPr>
          <a:lstStyle/>
          <a:p>
            <a:pPr algn="just">
              <a:buFont typeface="Arial" panose="020B0604020202020204" pitchFamily="34" charset="0"/>
              <a:buChar char="•"/>
            </a:pPr>
            <a:r>
              <a:rPr lang="en-US" sz="3200" dirty="0">
                <a:latin typeface="Arial Narrow" panose="020B0606020202030204" pitchFamily="34" charset="0"/>
              </a:rPr>
              <a:t>Chloramines are another chlorine-based </a:t>
            </a:r>
            <a:r>
              <a:rPr lang="en-US" sz="3200" dirty="0" smtClean="0">
                <a:latin typeface="Arial Narrow" panose="020B0606020202030204" pitchFamily="34" charset="0"/>
              </a:rPr>
              <a:t>disinfectant.</a:t>
            </a:r>
          </a:p>
          <a:p>
            <a:pPr algn="just">
              <a:buFont typeface="Arial" panose="020B0604020202020204" pitchFamily="34" charset="0"/>
              <a:buChar char="•"/>
            </a:pPr>
            <a:r>
              <a:rPr lang="en-US" sz="3200" dirty="0" smtClean="0">
                <a:latin typeface="Arial Narrow" panose="020B0606020202030204" pitchFamily="34" charset="0"/>
              </a:rPr>
              <a:t>Although </a:t>
            </a:r>
            <a:r>
              <a:rPr lang="en-US" sz="3200" dirty="0">
                <a:latin typeface="Arial Narrow" panose="020B0606020202030204" pitchFamily="34" charset="0"/>
              </a:rPr>
              <a:t>chloramines are not as effective as disinfectants, compared to chlorine gas or sodium hypochlorite, they are less prone to form THMs or </a:t>
            </a:r>
            <a:r>
              <a:rPr lang="en-US" sz="3200" dirty="0" err="1">
                <a:latin typeface="Arial Narrow" panose="020B0606020202030204" pitchFamily="34" charset="0"/>
              </a:rPr>
              <a:t>haloacetic</a:t>
            </a:r>
            <a:r>
              <a:rPr lang="en-US" sz="3200" dirty="0">
                <a:latin typeface="Arial Narrow" panose="020B0606020202030204" pitchFamily="34" charset="0"/>
              </a:rPr>
              <a:t> acids. </a:t>
            </a:r>
            <a:endParaRPr lang="en-US" sz="3200" dirty="0" smtClean="0">
              <a:latin typeface="Arial Narrow" panose="020B0606020202030204" pitchFamily="34" charset="0"/>
            </a:endParaRPr>
          </a:p>
        </p:txBody>
      </p:sp>
    </p:spTree>
    <p:extLst>
      <p:ext uri="{BB962C8B-B14F-4D97-AF65-F5344CB8AC3E}">
        <p14:creationId xmlns:p14="http://schemas.microsoft.com/office/powerpoint/2010/main" val="1162293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Font typeface="Arial" panose="020B0604020202020204" pitchFamily="34" charset="0"/>
              <a:buChar char="•"/>
            </a:pPr>
            <a:r>
              <a:rPr lang="en-US" sz="3200" dirty="0">
                <a:latin typeface="Arial Narrow" panose="020B0606020202030204" pitchFamily="34" charset="0"/>
              </a:rPr>
              <a:t>It is possible to convert chlorine to chloramine by adding ammonia to the water along with the chlorine: The chlorine and ammonia react to form chloramines. Water distribution systems disinfected with chloramines may experience nitrification, wherein ammonia is used a nitrogen source for bacterial growth, with nitrates being generated as a byproduct.</a:t>
            </a:r>
          </a:p>
        </p:txBody>
      </p:sp>
    </p:spTree>
    <p:extLst>
      <p:ext uri="{BB962C8B-B14F-4D97-AF65-F5344CB8AC3E}">
        <p14:creationId xmlns:p14="http://schemas.microsoft.com/office/powerpoint/2010/main" val="2194670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Narrow" panose="020B0606020202030204" pitchFamily="34" charset="0"/>
              </a:rPr>
              <a:t>Tube Settlers</a:t>
            </a:r>
          </a:p>
        </p:txBody>
      </p:sp>
      <p:sp>
        <p:nvSpPr>
          <p:cNvPr id="3" name="Content Placeholder 2"/>
          <p:cNvSpPr>
            <a:spLocks noGrp="1"/>
          </p:cNvSpPr>
          <p:nvPr>
            <p:ph idx="1"/>
          </p:nvPr>
        </p:nvSpPr>
        <p:spPr>
          <a:xfrm>
            <a:off x="1295399" y="1752600"/>
            <a:ext cx="10397067" cy="4394200"/>
          </a:xfrm>
        </p:spPr>
        <p:txBody>
          <a:bodyPr>
            <a:noAutofit/>
          </a:bodyPr>
          <a:lstStyle/>
          <a:p>
            <a:pPr algn="just">
              <a:buFont typeface="Wingdings" panose="05000000000000000000" pitchFamily="2" charset="2"/>
              <a:buChar char="v"/>
            </a:pPr>
            <a:r>
              <a:rPr lang="en-US" sz="3200" dirty="0">
                <a:latin typeface="Arial Narrow" panose="020B0606020202030204" pitchFamily="34" charset="0"/>
              </a:rPr>
              <a:t>Recently a new type of settlers </a:t>
            </a:r>
            <a:endParaRPr lang="en-US" sz="3200" dirty="0" smtClean="0">
              <a:latin typeface="Arial Narrow" panose="020B0606020202030204" pitchFamily="34" charset="0"/>
            </a:endParaRPr>
          </a:p>
          <a:p>
            <a:pPr algn="just">
              <a:buFont typeface="Wingdings" panose="05000000000000000000" pitchFamily="2" charset="2"/>
              <a:buChar char="v"/>
            </a:pPr>
            <a:r>
              <a:rPr lang="en-US" sz="3200" dirty="0" smtClean="0">
                <a:latin typeface="Arial Narrow" panose="020B0606020202030204" pitchFamily="34" charset="0"/>
              </a:rPr>
              <a:t>Tube </a:t>
            </a:r>
            <a:r>
              <a:rPr lang="en-US" sz="3200" dirty="0">
                <a:latin typeface="Arial Narrow" panose="020B0606020202030204" pitchFamily="34" charset="0"/>
              </a:rPr>
              <a:t>settlers offer an inexpensive method of upgrading existing water treatment plant clarifiers and sedimentation basins to improve performance. </a:t>
            </a:r>
            <a:endParaRPr lang="en-US" sz="3200" dirty="0" smtClean="0">
              <a:latin typeface="Arial Narrow" panose="020B0606020202030204" pitchFamily="34" charset="0"/>
            </a:endParaRPr>
          </a:p>
          <a:p>
            <a:pPr>
              <a:buFont typeface="Wingdings" panose="05000000000000000000" pitchFamily="2" charset="2"/>
              <a:buChar char="v"/>
            </a:pPr>
            <a:r>
              <a:rPr lang="en-US" sz="3200" dirty="0">
                <a:latin typeface="Arial Narrow" panose="020B0606020202030204" pitchFamily="34" charset="0"/>
              </a:rPr>
              <a:t>Made of lightweight PVC. </a:t>
            </a:r>
          </a:p>
          <a:p>
            <a:pPr>
              <a:buFont typeface="Wingdings" panose="05000000000000000000" pitchFamily="2" charset="2"/>
              <a:buChar char="v"/>
            </a:pPr>
            <a:r>
              <a:rPr lang="en-US" sz="3200" dirty="0">
                <a:latin typeface="Arial Narrow" panose="020B0606020202030204" pitchFamily="34" charset="0"/>
              </a:rPr>
              <a:t>They are available in a variety of module sizes and tube lengths to fit any tank geometry, with custom design and engineering offered by the manufacturer.</a:t>
            </a:r>
          </a:p>
          <a:p>
            <a:pPr algn="just">
              <a:buFont typeface="Wingdings" panose="05000000000000000000" pitchFamily="2" charset="2"/>
              <a:buChar char="v"/>
            </a:pPr>
            <a:endParaRPr lang="en-US" sz="3200" dirty="0" smtClean="0">
              <a:latin typeface="Arial Narrow" panose="020B0606020202030204" pitchFamily="34" charset="0"/>
            </a:endParaRPr>
          </a:p>
        </p:txBody>
      </p:sp>
    </p:spTree>
    <p:extLst>
      <p:ext uri="{BB962C8B-B14F-4D97-AF65-F5344CB8AC3E}">
        <p14:creationId xmlns:p14="http://schemas.microsoft.com/office/powerpoint/2010/main" val="204295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Ozone </a:t>
            </a:r>
            <a:r>
              <a:rPr lang="en-US" b="1" dirty="0"/>
              <a:t>(O3)</a:t>
            </a:r>
            <a:endParaRPr lang="en-US" dirty="0"/>
          </a:p>
        </p:txBody>
      </p:sp>
      <p:sp>
        <p:nvSpPr>
          <p:cNvPr id="3" name="Content Placeholder 2"/>
          <p:cNvSpPr>
            <a:spLocks noGrp="1"/>
          </p:cNvSpPr>
          <p:nvPr>
            <p:ph idx="1"/>
          </p:nvPr>
        </p:nvSpPr>
        <p:spPr>
          <a:xfrm>
            <a:off x="1636295" y="1520792"/>
            <a:ext cx="9868317" cy="4390430"/>
          </a:xfrm>
        </p:spPr>
        <p:txBody>
          <a:bodyPr>
            <a:noAutofit/>
          </a:bodyPr>
          <a:lstStyle/>
          <a:p>
            <a:pPr algn="just">
              <a:buFont typeface="Wingdings" panose="05000000000000000000" pitchFamily="2" charset="2"/>
              <a:buChar char="§"/>
            </a:pPr>
            <a:r>
              <a:rPr lang="en-US" sz="3200" dirty="0">
                <a:latin typeface="Arial Narrow" panose="020B0606020202030204" pitchFamily="34" charset="0"/>
              </a:rPr>
              <a:t>Ozone (O3) is a relatively unstable molecule of oxygen which readily gives up one atom of oxygen providing a powerful oxidizing agent which is toxic to most water borne organisms. </a:t>
            </a:r>
            <a:endParaRPr lang="en-US" sz="3200" dirty="0" smtClean="0">
              <a:latin typeface="Arial Narrow" panose="020B0606020202030204" pitchFamily="34" charset="0"/>
            </a:endParaRPr>
          </a:p>
          <a:p>
            <a:pPr algn="just">
              <a:buFont typeface="Wingdings" panose="05000000000000000000" pitchFamily="2" charset="2"/>
              <a:buChar char="§"/>
            </a:pPr>
            <a:r>
              <a:rPr lang="en-US" sz="3200" dirty="0" smtClean="0">
                <a:latin typeface="Arial Narrow" panose="020B0606020202030204" pitchFamily="34" charset="0"/>
              </a:rPr>
              <a:t>It </a:t>
            </a:r>
            <a:r>
              <a:rPr lang="en-US" sz="3200" dirty="0">
                <a:latin typeface="Arial Narrow" panose="020B0606020202030204" pitchFamily="34" charset="0"/>
              </a:rPr>
              <a:t>is an effective method to inactivate harmful protozoans that form cysts</a:t>
            </a:r>
            <a:r>
              <a:rPr lang="en-US" sz="3200" dirty="0" smtClean="0">
                <a:latin typeface="Arial Narrow" panose="020B0606020202030204" pitchFamily="34" charset="0"/>
              </a:rPr>
              <a:t>.</a:t>
            </a:r>
          </a:p>
          <a:p>
            <a:pPr algn="just">
              <a:buFont typeface="Wingdings" panose="05000000000000000000" pitchFamily="2" charset="2"/>
              <a:buChar char="§"/>
            </a:pPr>
            <a:r>
              <a:rPr lang="en-US" sz="3200" dirty="0" smtClean="0">
                <a:latin typeface="Arial Narrow" panose="020B0606020202030204" pitchFamily="34" charset="0"/>
              </a:rPr>
              <a:t> </a:t>
            </a:r>
            <a:r>
              <a:rPr lang="en-US" sz="3200" dirty="0">
                <a:latin typeface="Arial Narrow" panose="020B0606020202030204" pitchFamily="34" charset="0"/>
              </a:rPr>
              <a:t>It also works well against almost all other pathogens</a:t>
            </a:r>
            <a:r>
              <a:rPr lang="en-US" sz="3200" dirty="0" smtClean="0">
                <a:latin typeface="Arial Narrow" panose="020B0606020202030204" pitchFamily="34" charset="0"/>
              </a:rPr>
              <a:t>.</a:t>
            </a:r>
          </a:p>
          <a:p>
            <a:pPr algn="just">
              <a:buFont typeface="Wingdings" panose="05000000000000000000" pitchFamily="2" charset="2"/>
              <a:buChar char="§"/>
            </a:pPr>
            <a:r>
              <a:rPr lang="en-US" sz="3200" dirty="0" smtClean="0">
                <a:latin typeface="Arial Narrow" panose="020B0606020202030204" pitchFamily="34" charset="0"/>
              </a:rPr>
              <a:t> </a:t>
            </a:r>
            <a:r>
              <a:rPr lang="en-US" sz="3200" dirty="0">
                <a:latin typeface="Arial Narrow" panose="020B0606020202030204" pitchFamily="34" charset="0"/>
              </a:rPr>
              <a:t>Ozone is made by passing oxygen through ultraviolet light or a “cold” electrical discharge.</a:t>
            </a:r>
          </a:p>
        </p:txBody>
      </p:sp>
    </p:spTree>
    <p:extLst>
      <p:ext uri="{BB962C8B-B14F-4D97-AF65-F5344CB8AC3E}">
        <p14:creationId xmlns:p14="http://schemas.microsoft.com/office/powerpoint/2010/main" val="25667108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44303" y="1568918"/>
            <a:ext cx="9798518" cy="4342304"/>
          </a:xfrm>
        </p:spPr>
        <p:txBody>
          <a:bodyPr>
            <a:noAutofit/>
          </a:bodyPr>
          <a:lstStyle/>
          <a:p>
            <a:pPr algn="just">
              <a:buFont typeface="Wingdings" panose="05000000000000000000" pitchFamily="2" charset="2"/>
              <a:buChar char="§"/>
            </a:pPr>
            <a:r>
              <a:rPr lang="en-US" sz="3200" dirty="0">
                <a:latin typeface="Arial Narrow" panose="020B0606020202030204" pitchFamily="34" charset="0"/>
              </a:rPr>
              <a:t>To use ozone as a disinfectant, it must be created on site and added to the water by bubble contact. </a:t>
            </a:r>
            <a:endParaRPr lang="en-US" sz="3200" dirty="0" smtClean="0">
              <a:latin typeface="Arial Narrow" panose="020B0606020202030204" pitchFamily="34" charset="0"/>
            </a:endParaRPr>
          </a:p>
          <a:p>
            <a:pPr algn="just">
              <a:buFont typeface="Wingdings" panose="05000000000000000000" pitchFamily="2" charset="2"/>
              <a:buChar char="§"/>
            </a:pPr>
            <a:r>
              <a:rPr lang="en-US" sz="3200" dirty="0" smtClean="0">
                <a:latin typeface="Arial Narrow" panose="020B0606020202030204" pitchFamily="34" charset="0"/>
              </a:rPr>
              <a:t>Some </a:t>
            </a:r>
            <a:r>
              <a:rPr lang="en-US" sz="3200" dirty="0">
                <a:latin typeface="Arial Narrow" panose="020B0606020202030204" pitchFamily="34" charset="0"/>
              </a:rPr>
              <a:t>of the advantages of ozone include the production of relatively fewer dangerous by-products (in comparison to chlorination) and the lack of taste and odor produced by </a:t>
            </a:r>
            <a:r>
              <a:rPr lang="en-US" sz="3200" dirty="0" err="1">
                <a:latin typeface="Arial Narrow" panose="020B0606020202030204" pitchFamily="34" charset="0"/>
              </a:rPr>
              <a:t>ozonation</a:t>
            </a:r>
            <a:r>
              <a:rPr lang="en-US" sz="3200" dirty="0">
                <a:latin typeface="Arial Narrow" panose="020B0606020202030204" pitchFamily="34" charset="0"/>
              </a:rPr>
              <a:t>. </a:t>
            </a:r>
            <a:endParaRPr lang="en-US" sz="3200" dirty="0" smtClean="0">
              <a:latin typeface="Arial Narrow" panose="020B0606020202030204" pitchFamily="34" charset="0"/>
            </a:endParaRPr>
          </a:p>
          <a:p>
            <a:pPr algn="just">
              <a:buFont typeface="Wingdings" panose="05000000000000000000" pitchFamily="2" charset="2"/>
              <a:buChar char="§"/>
            </a:pPr>
            <a:r>
              <a:rPr lang="en-US" sz="3200" dirty="0" smtClean="0">
                <a:latin typeface="Arial Narrow" panose="020B0606020202030204" pitchFamily="34" charset="0"/>
              </a:rPr>
              <a:t>Although </a:t>
            </a:r>
            <a:r>
              <a:rPr lang="en-US" sz="3200" dirty="0">
                <a:latin typeface="Arial Narrow" panose="020B0606020202030204" pitchFamily="34" charset="0"/>
              </a:rPr>
              <a:t>fewer by-products are formed by </a:t>
            </a:r>
            <a:r>
              <a:rPr lang="en-US" sz="3200" dirty="0" err="1">
                <a:latin typeface="Arial Narrow" panose="020B0606020202030204" pitchFamily="34" charset="0"/>
              </a:rPr>
              <a:t>ozonation</a:t>
            </a:r>
            <a:r>
              <a:rPr lang="en-US" sz="3200" dirty="0">
                <a:latin typeface="Arial Narrow" panose="020B0606020202030204" pitchFamily="34" charset="0"/>
              </a:rPr>
              <a:t>, it has been discovered that the use of ozone produces a small amount of the suspected carcinogen Bromate.</a:t>
            </a:r>
          </a:p>
        </p:txBody>
      </p:sp>
    </p:spTree>
    <p:extLst>
      <p:ext uri="{BB962C8B-B14F-4D97-AF65-F5344CB8AC3E}">
        <p14:creationId xmlns:p14="http://schemas.microsoft.com/office/powerpoint/2010/main" val="8469932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UV radiation</a:t>
            </a:r>
            <a:endParaRPr lang="en-US" dirty="0"/>
          </a:p>
        </p:txBody>
      </p:sp>
      <p:sp>
        <p:nvSpPr>
          <p:cNvPr id="3" name="Content Placeholder 2"/>
          <p:cNvSpPr>
            <a:spLocks noGrp="1"/>
          </p:cNvSpPr>
          <p:nvPr>
            <p:ph idx="1"/>
          </p:nvPr>
        </p:nvSpPr>
        <p:spPr>
          <a:xfrm>
            <a:off x="2589211" y="2133599"/>
            <a:ext cx="9182485" cy="4074695"/>
          </a:xfrm>
        </p:spPr>
        <p:txBody>
          <a:bodyPr>
            <a:normAutofit/>
          </a:bodyPr>
          <a:lstStyle/>
          <a:p>
            <a:pPr algn="just">
              <a:buFont typeface="Wingdings" panose="05000000000000000000" pitchFamily="2" charset="2"/>
              <a:buChar char="§"/>
            </a:pPr>
            <a:r>
              <a:rPr lang="en-US" sz="3600" b="1" dirty="0">
                <a:latin typeface="Arial Narrow" panose="020B0606020202030204" pitchFamily="34" charset="0"/>
              </a:rPr>
              <a:t>UV radiation</a:t>
            </a:r>
            <a:r>
              <a:rPr lang="en-US" sz="3600" dirty="0">
                <a:latin typeface="Arial Narrow" panose="020B0606020202030204" pitchFamily="34" charset="0"/>
              </a:rPr>
              <a:t> is very effective at inactivating cysts, as long as the water has a low level of </a:t>
            </a:r>
            <a:r>
              <a:rPr lang="en-US" sz="3600" dirty="0" err="1">
                <a:latin typeface="Arial Narrow" panose="020B0606020202030204" pitchFamily="34" charset="0"/>
              </a:rPr>
              <a:t>colour</a:t>
            </a:r>
            <a:r>
              <a:rPr lang="en-US" sz="3600" dirty="0">
                <a:latin typeface="Arial Narrow" panose="020B0606020202030204" pitchFamily="34" charset="0"/>
              </a:rPr>
              <a:t> so the UV can pass through without being </a:t>
            </a:r>
            <a:r>
              <a:rPr lang="en-US" sz="3600" dirty="0" smtClean="0">
                <a:latin typeface="Arial Narrow" panose="020B0606020202030204" pitchFamily="34" charset="0"/>
              </a:rPr>
              <a:t>absorbed.</a:t>
            </a:r>
          </a:p>
          <a:p>
            <a:pPr algn="just">
              <a:buFont typeface="Wingdings" panose="05000000000000000000" pitchFamily="2" charset="2"/>
              <a:buChar char="§"/>
            </a:pPr>
            <a:r>
              <a:rPr lang="en-US" sz="3600" dirty="0" smtClean="0">
                <a:latin typeface="Arial Narrow" panose="020B0606020202030204" pitchFamily="34" charset="0"/>
              </a:rPr>
              <a:t>The </a:t>
            </a:r>
            <a:r>
              <a:rPr lang="en-US" sz="3600" dirty="0">
                <a:latin typeface="Arial Narrow" panose="020B0606020202030204" pitchFamily="34" charset="0"/>
              </a:rPr>
              <a:t>main drawback to the use of UV radiation is that, like ozone treatment, it leaves no residual disinfectant in the water. </a:t>
            </a:r>
          </a:p>
        </p:txBody>
      </p:sp>
    </p:spTree>
    <p:extLst>
      <p:ext uri="{BB962C8B-B14F-4D97-AF65-F5344CB8AC3E}">
        <p14:creationId xmlns:p14="http://schemas.microsoft.com/office/powerpoint/2010/main" val="12147902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25567" y="2075848"/>
            <a:ext cx="9692639" cy="3777622"/>
          </a:xfrm>
        </p:spPr>
        <p:txBody>
          <a:bodyPr>
            <a:noAutofit/>
          </a:bodyPr>
          <a:lstStyle/>
          <a:p>
            <a:pPr algn="just"/>
            <a:r>
              <a:rPr lang="en-US" sz="3200" dirty="0">
                <a:latin typeface="Arial Narrow" panose="020B0606020202030204" pitchFamily="34" charset="0"/>
              </a:rPr>
              <a:t>Because neither ozone nor UV radiation leaves a residual disinfectant in the water, it is sometimes necessary to add a residual disinfectant after they are used. </a:t>
            </a:r>
            <a:endParaRPr lang="en-US" sz="3200" dirty="0" smtClean="0">
              <a:latin typeface="Arial Narrow" panose="020B0606020202030204" pitchFamily="34" charset="0"/>
            </a:endParaRPr>
          </a:p>
          <a:p>
            <a:pPr algn="just"/>
            <a:r>
              <a:rPr lang="en-US" sz="3200" dirty="0" smtClean="0">
                <a:latin typeface="Arial Narrow" panose="020B0606020202030204" pitchFamily="34" charset="0"/>
              </a:rPr>
              <a:t>This </a:t>
            </a:r>
            <a:r>
              <a:rPr lang="en-US" sz="3200" dirty="0">
                <a:latin typeface="Arial Narrow" panose="020B0606020202030204" pitchFamily="34" charset="0"/>
              </a:rPr>
              <a:t>is often done through the addition of chloramines, discussed above as a primary disinfectant. When used in this manner, chloramines provide an effective residual disinfectant with very little of the negative aspects of chlorination.</a:t>
            </a:r>
          </a:p>
        </p:txBody>
      </p:sp>
    </p:spTree>
    <p:extLst>
      <p:ext uri="{BB962C8B-B14F-4D97-AF65-F5344CB8AC3E}">
        <p14:creationId xmlns:p14="http://schemas.microsoft.com/office/powerpoint/2010/main" val="35623874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Uv</a:t>
            </a:r>
            <a:r>
              <a:rPr lang="en-US" dirty="0" smtClean="0"/>
              <a:t> treatment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70360" y="2951162"/>
            <a:ext cx="6636190" cy="2879270"/>
          </a:xfrm>
        </p:spPr>
      </p:pic>
    </p:spTree>
    <p:extLst>
      <p:ext uri="{BB962C8B-B14F-4D97-AF65-F5344CB8AC3E}">
        <p14:creationId xmlns:p14="http://schemas.microsoft.com/office/powerpoint/2010/main" val="2390854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6" y="2489703"/>
            <a:ext cx="7981522" cy="3295461"/>
          </a:xfrm>
        </p:spPr>
      </p:pic>
    </p:spTree>
    <p:extLst>
      <p:ext uri="{BB962C8B-B14F-4D97-AF65-F5344CB8AC3E}">
        <p14:creationId xmlns:p14="http://schemas.microsoft.com/office/powerpoint/2010/main" val="1346434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b="1" dirty="0"/>
              <a:t>Filtration</a:t>
            </a:r>
            <a:r>
              <a:rPr lang="en-US" dirty="0"/>
              <a:t> </a:t>
            </a:r>
          </a:p>
        </p:txBody>
      </p:sp>
      <p:sp>
        <p:nvSpPr>
          <p:cNvPr id="3" name="Content Placeholder 2"/>
          <p:cNvSpPr>
            <a:spLocks noGrp="1"/>
          </p:cNvSpPr>
          <p:nvPr>
            <p:ph idx="1"/>
          </p:nvPr>
        </p:nvSpPr>
        <p:spPr>
          <a:xfrm>
            <a:off x="2055137" y="2133600"/>
            <a:ext cx="9449475" cy="3777622"/>
          </a:xfrm>
        </p:spPr>
        <p:txBody>
          <a:bodyPr>
            <a:noAutofit/>
          </a:bodyPr>
          <a:lstStyle/>
          <a:p>
            <a:pPr algn="just">
              <a:buFont typeface="Wingdings" panose="05000000000000000000" pitchFamily="2" charset="2"/>
              <a:buChar char="Ø"/>
            </a:pPr>
            <a:r>
              <a:rPr lang="en-US" sz="3200" dirty="0">
                <a:latin typeface="Arial Narrow" panose="020B0606020202030204" pitchFamily="34" charset="0"/>
              </a:rPr>
              <a:t>After separating most </a:t>
            </a:r>
            <a:r>
              <a:rPr lang="en-US" sz="3200" dirty="0" err="1">
                <a:latin typeface="Arial Narrow" panose="020B0606020202030204" pitchFamily="34" charset="0"/>
              </a:rPr>
              <a:t>floc</a:t>
            </a:r>
            <a:r>
              <a:rPr lang="en-US" sz="3200" dirty="0">
                <a:latin typeface="Arial Narrow" panose="020B0606020202030204" pitchFamily="34" charset="0"/>
              </a:rPr>
              <a:t>, the water is filtered as the final step to remove remaining suspended particles and unsettled </a:t>
            </a:r>
            <a:r>
              <a:rPr lang="en-US" sz="3200" dirty="0" err="1">
                <a:latin typeface="Arial Narrow" panose="020B0606020202030204" pitchFamily="34" charset="0"/>
              </a:rPr>
              <a:t>floc</a:t>
            </a:r>
            <a:r>
              <a:rPr lang="en-US" sz="3200" dirty="0">
                <a:latin typeface="Arial Narrow" panose="020B0606020202030204" pitchFamily="34" charset="0"/>
              </a:rPr>
              <a:t>. </a:t>
            </a:r>
            <a:endParaRPr lang="en-US" sz="3200" dirty="0" smtClean="0">
              <a:latin typeface="Arial Narrow" panose="020B0606020202030204" pitchFamily="34" charset="0"/>
            </a:endParaRPr>
          </a:p>
          <a:p>
            <a:pPr algn="just">
              <a:buFont typeface="Wingdings" panose="05000000000000000000" pitchFamily="2" charset="2"/>
              <a:buChar char="Ø"/>
            </a:pPr>
            <a:r>
              <a:rPr lang="en-US" sz="3200" dirty="0" smtClean="0">
                <a:latin typeface="Arial Narrow" panose="020B0606020202030204" pitchFamily="34" charset="0"/>
              </a:rPr>
              <a:t>The </a:t>
            </a:r>
            <a:r>
              <a:rPr lang="en-US" sz="3200" dirty="0">
                <a:latin typeface="Arial Narrow" panose="020B0606020202030204" pitchFamily="34" charset="0"/>
              </a:rPr>
              <a:t>most common type of filter is a rapid sand filter. </a:t>
            </a:r>
            <a:endParaRPr lang="en-US" sz="3200" dirty="0" smtClean="0">
              <a:latin typeface="Arial Narrow" panose="020B0606020202030204" pitchFamily="34" charset="0"/>
            </a:endParaRPr>
          </a:p>
          <a:p>
            <a:pPr algn="just">
              <a:buFont typeface="Wingdings" panose="05000000000000000000" pitchFamily="2" charset="2"/>
              <a:buChar char="Ø"/>
            </a:pPr>
            <a:r>
              <a:rPr lang="en-US" sz="3200" dirty="0" smtClean="0">
                <a:latin typeface="Arial Narrow" panose="020B0606020202030204" pitchFamily="34" charset="0"/>
              </a:rPr>
              <a:t>Water </a:t>
            </a:r>
            <a:r>
              <a:rPr lang="en-US" sz="3200" dirty="0">
                <a:latin typeface="Arial Narrow" panose="020B0606020202030204" pitchFamily="34" charset="0"/>
              </a:rPr>
              <a:t>moves vertically through sand which often has layers of sand</a:t>
            </a:r>
            <a:r>
              <a:rPr lang="en-US" sz="3200" dirty="0" smtClean="0">
                <a:latin typeface="Arial Narrow" panose="020B0606020202030204" pitchFamily="34" charset="0"/>
              </a:rPr>
              <a:t>.</a:t>
            </a:r>
          </a:p>
          <a:p>
            <a:pPr algn="just">
              <a:buFont typeface="Wingdings" panose="05000000000000000000" pitchFamily="2" charset="2"/>
              <a:buChar char="Ø"/>
            </a:pPr>
            <a:r>
              <a:rPr lang="en-US" sz="3200" dirty="0" smtClean="0">
                <a:latin typeface="Arial Narrow" panose="020B0606020202030204" pitchFamily="34" charset="0"/>
              </a:rPr>
              <a:t> </a:t>
            </a:r>
            <a:r>
              <a:rPr lang="en-US" sz="3200" dirty="0">
                <a:latin typeface="Arial Narrow" panose="020B0606020202030204" pitchFamily="34" charset="0"/>
              </a:rPr>
              <a:t>If charcoal is used as topmost layer of a filter media then, it removes organic compounds including taste and odor. </a:t>
            </a:r>
            <a:endParaRPr lang="en-US" sz="3200" dirty="0" smtClean="0">
              <a:latin typeface="Arial Narrow" panose="020B0606020202030204" pitchFamily="34" charset="0"/>
            </a:endParaRPr>
          </a:p>
        </p:txBody>
      </p:sp>
    </p:spTree>
    <p:extLst>
      <p:ext uri="{BB962C8B-B14F-4D97-AF65-F5344CB8AC3E}">
        <p14:creationId xmlns:p14="http://schemas.microsoft.com/office/powerpoint/2010/main" val="1754777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28720" y="2160760"/>
            <a:ext cx="9675891" cy="3777622"/>
          </a:xfrm>
        </p:spPr>
        <p:txBody>
          <a:bodyPr>
            <a:normAutofit/>
          </a:bodyPr>
          <a:lstStyle/>
          <a:p>
            <a:pPr algn="just">
              <a:buFont typeface="Wingdings" panose="05000000000000000000" pitchFamily="2" charset="2"/>
              <a:buChar char="Ø"/>
            </a:pPr>
            <a:r>
              <a:rPr lang="en-US" sz="3000" b="1" dirty="0">
                <a:latin typeface="Arial Narrow" panose="020B0606020202030204" pitchFamily="34" charset="0"/>
              </a:rPr>
              <a:t>C</a:t>
            </a:r>
            <a:r>
              <a:rPr lang="en-US" sz="3000" b="1" dirty="0" smtClean="0">
                <a:latin typeface="Arial Narrow" panose="020B0606020202030204" pitchFamily="34" charset="0"/>
              </a:rPr>
              <a:t>harcoal </a:t>
            </a:r>
            <a:r>
              <a:rPr lang="en-US" sz="3000" b="1" dirty="0">
                <a:latin typeface="Arial Narrow" panose="020B0606020202030204" pitchFamily="34" charset="0"/>
              </a:rPr>
              <a:t>carbon filters</a:t>
            </a:r>
            <a:r>
              <a:rPr lang="en-US" sz="3000" dirty="0">
                <a:latin typeface="Arial Narrow" panose="020B0606020202030204" pitchFamily="34" charset="0"/>
              </a:rPr>
              <a:t> are most effective at removing chlorine, particles such as sediment, volatile organic compounds (VOCs), taste and odor. They are not effective at removing minerals, salts, and dissolved inorganic substances.</a:t>
            </a:r>
          </a:p>
          <a:p>
            <a:pPr algn="just">
              <a:buFont typeface="Wingdings" panose="05000000000000000000" pitchFamily="2" charset="2"/>
              <a:buChar char="Ø"/>
            </a:pPr>
            <a:r>
              <a:rPr lang="en-US" sz="3000" dirty="0" smtClean="0">
                <a:latin typeface="Arial Narrow" panose="020B0606020202030204" pitchFamily="34" charset="0"/>
              </a:rPr>
              <a:t>Most </a:t>
            </a:r>
            <a:r>
              <a:rPr lang="en-US" sz="3000" dirty="0">
                <a:latin typeface="Arial Narrow" panose="020B0606020202030204" pitchFamily="34" charset="0"/>
              </a:rPr>
              <a:t>particles pass through surface layers but are trapped in pore spaces or adhere to sand particles. </a:t>
            </a:r>
          </a:p>
          <a:p>
            <a:pPr>
              <a:buFont typeface="Wingdings" panose="05000000000000000000" pitchFamily="2" charset="2"/>
              <a:buChar char="Ø"/>
            </a:pPr>
            <a:endParaRPr lang="en-US" dirty="0">
              <a:latin typeface="Arial Narrow" panose="020B0606020202030204" pitchFamily="34" charset="0"/>
            </a:endParaRPr>
          </a:p>
          <a:p>
            <a:endParaRPr lang="en-US" dirty="0"/>
          </a:p>
        </p:txBody>
      </p:sp>
    </p:spTree>
    <p:extLst>
      <p:ext uri="{BB962C8B-B14F-4D97-AF65-F5344CB8AC3E}">
        <p14:creationId xmlns:p14="http://schemas.microsoft.com/office/powerpoint/2010/main" val="2588699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99992" y="2133600"/>
            <a:ext cx="9304620" cy="3777622"/>
          </a:xfrm>
        </p:spPr>
        <p:txBody>
          <a:bodyPr>
            <a:noAutofit/>
          </a:bodyPr>
          <a:lstStyle/>
          <a:p>
            <a:pPr algn="just">
              <a:buFont typeface="Wingdings" panose="05000000000000000000" pitchFamily="2" charset="2"/>
              <a:buChar char="Ø"/>
            </a:pPr>
            <a:r>
              <a:rPr lang="en-US" sz="3200" dirty="0" smtClean="0">
                <a:latin typeface="Arial Narrow" panose="020B0606020202030204" pitchFamily="34" charset="0"/>
              </a:rPr>
              <a:t>Effective </a:t>
            </a:r>
            <a:r>
              <a:rPr lang="en-US" sz="3200" dirty="0">
                <a:latin typeface="Arial Narrow" panose="020B0606020202030204" pitchFamily="34" charset="0"/>
              </a:rPr>
              <a:t>filtration extends into the depth of the filter. </a:t>
            </a:r>
            <a:endParaRPr lang="en-US" sz="3200" dirty="0" smtClean="0">
              <a:latin typeface="Arial Narrow" panose="020B0606020202030204" pitchFamily="34" charset="0"/>
            </a:endParaRPr>
          </a:p>
          <a:p>
            <a:pPr algn="just">
              <a:buFont typeface="Wingdings" panose="05000000000000000000" pitchFamily="2" charset="2"/>
              <a:buChar char="Ø"/>
            </a:pPr>
            <a:r>
              <a:rPr lang="en-US" sz="3200" dirty="0" smtClean="0">
                <a:latin typeface="Arial Narrow" panose="020B0606020202030204" pitchFamily="34" charset="0"/>
              </a:rPr>
              <a:t>This </a:t>
            </a:r>
            <a:r>
              <a:rPr lang="en-US" sz="3200" dirty="0">
                <a:latin typeface="Arial Narrow" panose="020B0606020202030204" pitchFamily="34" charset="0"/>
              </a:rPr>
              <a:t>property of the filter is key to its operation: if the top layer of sand were to block all the particles, the filter would quickly clog. </a:t>
            </a:r>
            <a:endParaRPr lang="en-US" sz="3200" dirty="0" smtClean="0">
              <a:latin typeface="Arial Narrow" panose="020B0606020202030204" pitchFamily="34" charset="0"/>
            </a:endParaRPr>
          </a:p>
          <a:p>
            <a:pPr algn="just">
              <a:buFont typeface="Wingdings" panose="05000000000000000000" pitchFamily="2" charset="2"/>
              <a:buChar char="Ø"/>
            </a:pPr>
            <a:r>
              <a:rPr lang="en-US" sz="3200" dirty="0" smtClean="0">
                <a:latin typeface="Arial Narrow" panose="020B0606020202030204" pitchFamily="34" charset="0"/>
              </a:rPr>
              <a:t>To</a:t>
            </a:r>
            <a:r>
              <a:rPr lang="en-US" sz="3200" b="1" dirty="0" smtClean="0">
                <a:latin typeface="Arial Narrow" panose="020B0606020202030204" pitchFamily="34" charset="0"/>
              </a:rPr>
              <a:t> </a:t>
            </a:r>
            <a:r>
              <a:rPr lang="en-US" sz="3200" b="1" dirty="0">
                <a:latin typeface="Arial Narrow" panose="020B0606020202030204" pitchFamily="34" charset="0"/>
              </a:rPr>
              <a:t>clean </a:t>
            </a:r>
            <a:r>
              <a:rPr lang="en-US" sz="3200" dirty="0">
                <a:latin typeface="Arial Narrow" panose="020B0606020202030204" pitchFamily="34" charset="0"/>
              </a:rPr>
              <a:t>the filter, water is passed quickly upward through the filter, opposite the normal direction (called back flushing or backwashing) to remove embedded particles.</a:t>
            </a:r>
          </a:p>
        </p:txBody>
      </p:sp>
    </p:spTree>
    <p:extLst>
      <p:ext uri="{BB962C8B-B14F-4D97-AF65-F5344CB8AC3E}">
        <p14:creationId xmlns:p14="http://schemas.microsoft.com/office/powerpoint/2010/main" val="600999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Font typeface="Wingdings" panose="05000000000000000000" pitchFamily="2" charset="2"/>
              <a:buChar char="Ø"/>
            </a:pPr>
            <a:r>
              <a:rPr lang="en-US" sz="3200" dirty="0">
                <a:latin typeface="Arial Narrow" panose="020B0606020202030204" pitchFamily="34" charset="0"/>
              </a:rPr>
              <a:t>Prior to this, compressed air may be blown up through the bottom of the filter to break up the compacted filter media to aid the backwashing process; this is known as </a:t>
            </a:r>
            <a:r>
              <a:rPr lang="en-US" sz="3200" b="1" dirty="0">
                <a:latin typeface="Arial Narrow" panose="020B0606020202030204" pitchFamily="34" charset="0"/>
              </a:rPr>
              <a:t>air blowing. </a:t>
            </a:r>
            <a:endParaRPr lang="en-US" sz="3200" b="1" dirty="0" smtClean="0">
              <a:latin typeface="Arial Narrow" panose="020B0606020202030204" pitchFamily="34" charset="0"/>
            </a:endParaRPr>
          </a:p>
          <a:p>
            <a:pPr>
              <a:buFont typeface="Wingdings" panose="05000000000000000000" pitchFamily="2" charset="2"/>
              <a:buChar char="Ø"/>
            </a:pPr>
            <a:r>
              <a:rPr lang="en-US" sz="3200" dirty="0" smtClean="0">
                <a:latin typeface="Arial Narrow" panose="020B0606020202030204" pitchFamily="34" charset="0"/>
              </a:rPr>
              <a:t>This </a:t>
            </a:r>
            <a:r>
              <a:rPr lang="en-US" sz="3200" dirty="0">
                <a:latin typeface="Arial Narrow" panose="020B0606020202030204" pitchFamily="34" charset="0"/>
              </a:rPr>
              <a:t>contaminated water can be disposed of, along with the sludge from the sedimentation (clarifiers) basin, or it can be recycled by mixing with the raw water entering the plant. </a:t>
            </a:r>
            <a:endParaRPr lang="en-US" sz="3200" dirty="0" smtClean="0">
              <a:latin typeface="Arial Narrow" panose="020B0606020202030204" pitchFamily="34" charset="0"/>
            </a:endParaRPr>
          </a:p>
        </p:txBody>
      </p:sp>
    </p:spTree>
    <p:extLst>
      <p:ext uri="{BB962C8B-B14F-4D97-AF65-F5344CB8AC3E}">
        <p14:creationId xmlns:p14="http://schemas.microsoft.com/office/powerpoint/2010/main" val="1099910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n-US" sz="3600" dirty="0">
                <a:latin typeface="Arial Narrow" panose="020B0606020202030204" pitchFamily="34" charset="0"/>
              </a:rPr>
              <a:t>Some water treatment plants may employ pressure filters. These work on the same principle as rapid gravity filters differing in that the filter medium is enclosed in a steel vessel and the water is forced through it under pressure.</a:t>
            </a:r>
          </a:p>
        </p:txBody>
      </p:sp>
    </p:spTree>
    <p:extLst>
      <p:ext uri="{BB962C8B-B14F-4D97-AF65-F5344CB8AC3E}">
        <p14:creationId xmlns:p14="http://schemas.microsoft.com/office/powerpoint/2010/main" val="4006434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6180" y="2308225"/>
            <a:ext cx="6933537" cy="3429000"/>
          </a:xfrm>
        </p:spPr>
      </p:pic>
    </p:spTree>
    <p:extLst>
      <p:ext uri="{BB962C8B-B14F-4D97-AF65-F5344CB8AC3E}">
        <p14:creationId xmlns:p14="http://schemas.microsoft.com/office/powerpoint/2010/main" val="2621759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15694" y="2133600"/>
            <a:ext cx="6175969" cy="3778250"/>
          </a:xfrm>
        </p:spPr>
      </p:pic>
    </p:spTree>
    <p:extLst>
      <p:ext uri="{BB962C8B-B14F-4D97-AF65-F5344CB8AC3E}">
        <p14:creationId xmlns:p14="http://schemas.microsoft.com/office/powerpoint/2010/main" val="3279761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319</TotalTime>
  <Words>1114</Words>
  <Application>Microsoft Office PowerPoint</Application>
  <PresentationFormat>Widescreen</PresentationFormat>
  <Paragraphs>58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Narrow</vt:lpstr>
      <vt:lpstr>Century Gothic</vt:lpstr>
      <vt:lpstr>Wingdings</vt:lpstr>
      <vt:lpstr>Wingdings 3</vt:lpstr>
      <vt:lpstr>Wisp</vt:lpstr>
      <vt:lpstr>Stages in water treatment</vt:lpstr>
      <vt:lpstr>Tube Settlers</vt:lpstr>
      <vt:lpstr>5.Filtration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Tertiary treatment</vt:lpstr>
      <vt:lpstr>PowerPoint Presentation</vt:lpstr>
      <vt:lpstr>1.Chlorine</vt:lpstr>
      <vt:lpstr>PowerPoint Presentation</vt:lpstr>
      <vt:lpstr>PowerPoint Presentation</vt:lpstr>
      <vt:lpstr>PowerPoint Presentation</vt:lpstr>
      <vt:lpstr>2.Chlorine dioxide </vt:lpstr>
      <vt:lpstr>3.Chloramines</vt:lpstr>
      <vt:lpstr>PowerPoint Presentation</vt:lpstr>
      <vt:lpstr>4. Ozone (O3)</vt:lpstr>
      <vt:lpstr>PowerPoint Presentation</vt:lpstr>
      <vt:lpstr>UV radiation</vt:lpstr>
      <vt:lpstr>PowerPoint Presentation</vt:lpstr>
      <vt:lpstr>Uv treatment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Stages in water treatment</dc:title>
  <dc:creator>Fakhra Aslam</dc:creator>
  <cp:lastModifiedBy>Fakhra Aslam</cp:lastModifiedBy>
  <cp:revision>23</cp:revision>
  <dcterms:created xsi:type="dcterms:W3CDTF">2019-10-29T12:55:11Z</dcterms:created>
  <dcterms:modified xsi:type="dcterms:W3CDTF">2019-10-30T17:39:36Z</dcterms:modified>
</cp:coreProperties>
</file>