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DD91056A-9227-4D84-B8FB-C0818212B7F9}" type="datetimeFigureOut">
              <a:rPr lang="en-SG" smtClean="0"/>
              <a:t>1/5/2020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725430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DD91056A-9227-4D84-B8FB-C0818212B7F9}" type="datetimeFigureOut">
              <a:rPr lang="en-SG" smtClean="0"/>
              <a:t>1/5/2020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230146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DD91056A-9227-4D84-B8FB-C0818212B7F9}" type="datetimeFigureOut">
              <a:rPr lang="en-SG" smtClean="0"/>
              <a:t>1/5/2020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330933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DD91056A-9227-4D84-B8FB-C0818212B7F9}" type="datetimeFigureOut">
              <a:rPr lang="en-SG" smtClean="0"/>
              <a:t>1/5/2020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413834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91056A-9227-4D84-B8FB-C0818212B7F9}" type="datetimeFigureOut">
              <a:rPr lang="en-SG" smtClean="0"/>
              <a:t>1/5/2020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111037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DD91056A-9227-4D84-B8FB-C0818212B7F9}" type="datetimeFigureOut">
              <a:rPr lang="en-SG" smtClean="0"/>
              <a:t>1/5/2020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206040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DD91056A-9227-4D84-B8FB-C0818212B7F9}" type="datetimeFigureOut">
              <a:rPr lang="en-SG" smtClean="0"/>
              <a:t>1/5/2020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338027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DD91056A-9227-4D84-B8FB-C0818212B7F9}" type="datetimeFigureOut">
              <a:rPr lang="en-SG" smtClean="0"/>
              <a:t>1/5/2020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3162811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1056A-9227-4D84-B8FB-C0818212B7F9}" type="datetimeFigureOut">
              <a:rPr lang="en-SG" smtClean="0"/>
              <a:t>1/5/2020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123041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91056A-9227-4D84-B8FB-C0818212B7F9}" type="datetimeFigureOut">
              <a:rPr lang="en-SG" smtClean="0"/>
              <a:t>1/5/2020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791196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91056A-9227-4D84-B8FB-C0818212B7F9}" type="datetimeFigureOut">
              <a:rPr lang="en-SG" smtClean="0"/>
              <a:t>1/5/2020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533A0EEF-61AF-4F42-B959-0FE21F218DD6}" type="slidenum">
              <a:rPr lang="en-SG" smtClean="0"/>
              <a:t>‹#›</a:t>
            </a:fld>
            <a:endParaRPr lang="en-SG"/>
          </a:p>
        </p:txBody>
      </p:sp>
    </p:spTree>
    <p:extLst>
      <p:ext uri="{BB962C8B-B14F-4D97-AF65-F5344CB8AC3E}">
        <p14:creationId xmlns:p14="http://schemas.microsoft.com/office/powerpoint/2010/main" val="1031680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91056A-9227-4D84-B8FB-C0818212B7F9}" type="datetimeFigureOut">
              <a:rPr lang="en-SG" smtClean="0"/>
              <a:t>1/5/2020</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A0EEF-61AF-4F42-B959-0FE21F218DD6}" type="slidenum">
              <a:rPr lang="en-SG" smtClean="0"/>
              <a:t>‹#›</a:t>
            </a:fld>
            <a:endParaRPr lang="en-SG"/>
          </a:p>
        </p:txBody>
      </p:sp>
    </p:spTree>
    <p:extLst>
      <p:ext uri="{BB962C8B-B14F-4D97-AF65-F5344CB8AC3E}">
        <p14:creationId xmlns:p14="http://schemas.microsoft.com/office/powerpoint/2010/main" val="2936770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60649"/>
            <a:ext cx="7772400" cy="432047"/>
          </a:xfrm>
        </p:spPr>
        <p:txBody>
          <a:bodyPr>
            <a:normAutofit/>
          </a:bodyPr>
          <a:lstStyle/>
          <a:p>
            <a:r>
              <a:rPr lang="en-SG" sz="1800" b="1" dirty="0" smtClean="0">
                <a:latin typeface="Times New Roman" pitchFamily="18" charset="0"/>
                <a:cs typeface="Times New Roman" pitchFamily="18" charset="0"/>
              </a:rPr>
              <a:t>The Legal Foundations of Conservation Biology</a:t>
            </a:r>
            <a:endParaRPr lang="en-SG" sz="1800" b="1" dirty="0">
              <a:latin typeface="Times New Roman" pitchFamily="18" charset="0"/>
              <a:cs typeface="Times New Roman" pitchFamily="18" charset="0"/>
            </a:endParaRPr>
          </a:p>
        </p:txBody>
      </p:sp>
      <p:sp>
        <p:nvSpPr>
          <p:cNvPr id="3" name="Subtitle 2"/>
          <p:cNvSpPr>
            <a:spLocks noGrp="1"/>
          </p:cNvSpPr>
          <p:nvPr>
            <p:ph type="subTitle" idx="1"/>
          </p:nvPr>
        </p:nvSpPr>
        <p:spPr>
          <a:xfrm>
            <a:off x="251520" y="1196752"/>
            <a:ext cx="8640960" cy="4752528"/>
          </a:xfrm>
        </p:spPr>
        <p:txBody>
          <a:bodyPr>
            <a:normAutofit/>
          </a:bodyPr>
          <a:lstStyle/>
          <a:p>
            <a:pPr marL="285750" indent="-285750" algn="l">
              <a:buFont typeface="Arial" pitchFamily="34" charset="0"/>
              <a:buChar char="•"/>
            </a:pPr>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Conservation biology is a </a:t>
            </a:r>
            <a:r>
              <a:rPr lang="en-SG" sz="1600" b="1" dirty="0" smtClean="0">
                <a:solidFill>
                  <a:schemeClr val="tx1"/>
                </a:solidFill>
                <a:latin typeface="Times New Roman" pitchFamily="18" charset="0"/>
                <a:cs typeface="Times New Roman" pitchFamily="18" charset="0"/>
              </a:rPr>
              <a:t>legally empowered discipline</a:t>
            </a:r>
            <a:r>
              <a:rPr lang="en-SG" sz="1600" dirty="0" smtClean="0">
                <a:solidFill>
                  <a:schemeClr val="tx1"/>
                </a:solidFill>
                <a:latin typeface="Times New Roman" pitchFamily="18" charset="0"/>
                <a:cs typeface="Times New Roman" pitchFamily="18" charset="0"/>
              </a:rPr>
              <a:t>; that is, it represents a scientific community that has received legal, political, and cultural incentives and reinforcements.</a:t>
            </a:r>
          </a:p>
          <a:p>
            <a:pPr algn="just"/>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Throughout the world, the goals of conservation biology, including preservation of biodiversity, protection of endangered species, and conservation and management of ecosystems.</a:t>
            </a:r>
          </a:p>
          <a:p>
            <a:pPr algn="just"/>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smtClean="0">
                <a:solidFill>
                  <a:schemeClr val="tx1"/>
                </a:solidFill>
                <a:latin typeface="Times New Roman" pitchFamily="18" charset="0"/>
                <a:cs typeface="Times New Roman" pitchFamily="18" charset="0"/>
              </a:rPr>
              <a:t>Connections to </a:t>
            </a:r>
            <a:r>
              <a:rPr lang="en-SG" sz="1600" b="1" dirty="0" smtClean="0">
                <a:solidFill>
                  <a:schemeClr val="tx1"/>
                </a:solidFill>
                <a:latin typeface="Times New Roman" pitchFamily="18" charset="0"/>
                <a:cs typeface="Times New Roman" pitchFamily="18" charset="0"/>
              </a:rPr>
              <a:t>conservation law and policy </a:t>
            </a:r>
            <a:r>
              <a:rPr lang="en-SG" sz="1600" dirty="0" smtClean="0">
                <a:solidFill>
                  <a:schemeClr val="tx1"/>
                </a:solidFill>
                <a:latin typeface="Times New Roman" pitchFamily="18" charset="0"/>
                <a:cs typeface="Times New Roman" pitchFamily="18" charset="0"/>
              </a:rPr>
              <a:t>are </a:t>
            </a:r>
            <a:r>
              <a:rPr lang="en-SG" sz="1600" b="1" dirty="0" smtClean="0">
                <a:solidFill>
                  <a:schemeClr val="tx1"/>
                </a:solidFill>
                <a:latin typeface="Times New Roman" pitchFamily="18" charset="0"/>
                <a:cs typeface="Times New Roman" pitchFamily="18" charset="0"/>
              </a:rPr>
              <a:t>intrinsic</a:t>
            </a:r>
            <a:r>
              <a:rPr lang="en-SG" sz="1600" dirty="0" smtClean="0">
                <a:solidFill>
                  <a:schemeClr val="tx1"/>
                </a:solidFill>
                <a:latin typeface="Times New Roman" pitchFamily="18" charset="0"/>
                <a:cs typeface="Times New Roman" pitchFamily="18" charset="0"/>
              </a:rPr>
              <a:t> to conservation biology’s continuing mission, as well as essential to understanding its historical development.</a:t>
            </a:r>
          </a:p>
          <a:p>
            <a:pPr algn="just"/>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b="1" dirty="0" smtClean="0">
                <a:solidFill>
                  <a:schemeClr val="tx1"/>
                </a:solidFill>
                <a:latin typeface="Times New Roman" pitchFamily="18" charset="0"/>
                <a:cs typeface="Times New Roman" pitchFamily="18" charset="0"/>
              </a:rPr>
              <a:t>Policy</a:t>
            </a:r>
            <a:r>
              <a:rPr lang="en-SG" sz="1600" dirty="0" smtClean="0">
                <a:solidFill>
                  <a:schemeClr val="tx1"/>
                </a:solidFill>
                <a:latin typeface="Times New Roman" pitchFamily="18" charset="0"/>
                <a:cs typeface="Times New Roman" pitchFamily="18" charset="0"/>
              </a:rPr>
              <a:t> is distinct from law as being the necessary outcome of all laws that are actually enforced, and can be defined as “a definite course or method of action selected from among alternatives and in light of given conditions to guide and determine present and future decisions”.</a:t>
            </a:r>
          </a:p>
          <a:p>
            <a:pPr algn="just"/>
            <a:endParaRPr lang="en-SG" sz="1600" dirty="0" smtClean="0">
              <a:solidFill>
                <a:schemeClr val="tx1"/>
              </a:solidFill>
              <a:latin typeface="Times New Roman" pitchFamily="18" charset="0"/>
              <a:cs typeface="Times New Roman" pitchFamily="18" charset="0"/>
            </a:endParaRPr>
          </a:p>
          <a:p>
            <a:pPr marL="285750" indent="-285750" algn="just">
              <a:buFont typeface="Arial" pitchFamily="34" charset="0"/>
              <a:buChar char="•"/>
            </a:pPr>
            <a:r>
              <a:rPr lang="en-SG" sz="1600" dirty="0">
                <a:solidFill>
                  <a:schemeClr val="tx1"/>
                </a:solidFill>
                <a:latin typeface="Times New Roman" pitchFamily="18" charset="0"/>
                <a:cs typeface="Times New Roman" pitchFamily="18" charset="0"/>
              </a:rPr>
              <a:t>E</a:t>
            </a:r>
            <a:r>
              <a:rPr lang="en-SG" sz="1600" dirty="0" smtClean="0">
                <a:solidFill>
                  <a:schemeClr val="tx1"/>
                </a:solidFill>
                <a:latin typeface="Times New Roman" pitchFamily="18" charset="0"/>
                <a:cs typeface="Times New Roman" pitchFamily="18" charset="0"/>
              </a:rPr>
              <a:t>nvironmental law and policy is defined as “The use of government authority to protect the natural environment and human health from the impacts of pollution and development” (</a:t>
            </a:r>
            <a:r>
              <a:rPr lang="en-SG" sz="1600" dirty="0" err="1" smtClean="0">
                <a:solidFill>
                  <a:schemeClr val="tx1"/>
                </a:solidFill>
                <a:latin typeface="Times New Roman" pitchFamily="18" charset="0"/>
                <a:cs typeface="Times New Roman" pitchFamily="18" charset="0"/>
              </a:rPr>
              <a:t>Salzman</a:t>
            </a:r>
            <a:r>
              <a:rPr lang="en-SG" sz="1600" dirty="0" smtClean="0">
                <a:solidFill>
                  <a:schemeClr val="tx1"/>
                </a:solidFill>
                <a:latin typeface="Times New Roman" pitchFamily="18" charset="0"/>
                <a:cs typeface="Times New Roman" pitchFamily="18" charset="0"/>
              </a:rPr>
              <a:t> and Thompson 2003).</a:t>
            </a:r>
          </a:p>
          <a:p>
            <a:pPr marL="285750" indent="-285750" algn="l">
              <a:buFont typeface="Arial" pitchFamily="34" charset="0"/>
              <a:buChar char="•"/>
            </a:pPr>
            <a:endParaRPr lang="en-SG" sz="1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4931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435280" cy="6120680"/>
          </a:xfrm>
        </p:spPr>
        <p:txBody>
          <a:bodyPr>
            <a:normAutofit/>
          </a:bodyPr>
          <a:lstStyle/>
          <a:p>
            <a:pPr marL="0" indent="0" algn="just">
              <a:buNone/>
            </a:pPr>
            <a:r>
              <a:rPr lang="en-SG" sz="1600" b="1" dirty="0" smtClean="0">
                <a:latin typeface="Times New Roman" pitchFamily="18" charset="0"/>
                <a:cs typeface="Times New Roman" pitchFamily="18" charset="0"/>
              </a:rPr>
              <a:t>Historical Origins of Conservation Law</a:t>
            </a:r>
          </a:p>
          <a:p>
            <a:pPr algn="just"/>
            <a:r>
              <a:rPr lang="en-SG" sz="1600" dirty="0" smtClean="0">
                <a:latin typeface="Times New Roman" pitchFamily="18" charset="0"/>
                <a:cs typeface="Times New Roman" pitchFamily="18" charset="0"/>
              </a:rPr>
              <a:t>Environmental and conservation law are rooted in three conceptual frameworks: ethical rights, utilitarian interests, and equitable distribution of risks (</a:t>
            </a:r>
            <a:r>
              <a:rPr lang="en-SG" sz="1600" dirty="0" err="1" smtClean="0">
                <a:latin typeface="Times New Roman" pitchFamily="18" charset="0"/>
                <a:cs typeface="Times New Roman" pitchFamily="18" charset="0"/>
              </a:rPr>
              <a:t>Salzman</a:t>
            </a:r>
            <a:r>
              <a:rPr lang="en-SG" sz="1600" dirty="0" smtClean="0">
                <a:latin typeface="Times New Roman" pitchFamily="18" charset="0"/>
                <a:cs typeface="Times New Roman" pitchFamily="18" charset="0"/>
              </a:rPr>
              <a:t> and Thompson 2003).</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US National Environmental Policy Act (NEPA) and the US Endangered Species Act (ESA), two laws that have been so effective that they have been exported and “cloned” repeatedly throughout the world.</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Several themes of US environmental legislation have become part of conservation biology, and are especially prominent in NEPA and the ESA. Such legislation has:</a:t>
            </a:r>
          </a:p>
          <a:p>
            <a:pPr algn="just"/>
            <a:endParaRPr lang="en-SG" sz="1600" dirty="0" smtClean="0">
              <a:latin typeface="Times New Roman" pitchFamily="18" charset="0"/>
              <a:cs typeface="Times New Roman" pitchFamily="18" charset="0"/>
            </a:endParaRPr>
          </a:p>
          <a:p>
            <a:pPr algn="just">
              <a:buAutoNum type="arabicParenBoth"/>
            </a:pPr>
            <a:r>
              <a:rPr lang="en-SG" sz="1600" dirty="0" smtClean="0">
                <a:latin typeface="Times New Roman" pitchFamily="18" charset="0"/>
                <a:cs typeface="Times New Roman" pitchFamily="18" charset="0"/>
              </a:rPr>
              <a:t>Required that pollution or environmental degradation be evaluated in the context of ecosystem function (NEPA).</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(2) Endorsed intrinsic and non-economic values for resources and non-human creatures (ESA, NEPA).</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(3) Emphasized the status of individual species and affirmed that extinction is undesirable (ESA). </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(4) Stated that renewable resources were to be managed sustainably, and that managers of non-renewable resources must take into account the permanent consequences of present management actions (NEPA).</a:t>
            </a:r>
          </a:p>
          <a:p>
            <a:pPr marL="0" indent="0">
              <a:buNone/>
            </a:pP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342799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408712"/>
          </a:xfrm>
        </p:spPr>
        <p:txBody>
          <a:bodyPr>
            <a:normAutofit lnSpcReduction="10000"/>
          </a:bodyPr>
          <a:lstStyle/>
          <a:p>
            <a:pPr marL="0" indent="0" algn="just">
              <a:buNone/>
            </a:pPr>
            <a:r>
              <a:rPr lang="en-SG" sz="1600" dirty="0" smtClean="0">
                <a:latin typeface="Times New Roman" pitchFamily="18" charset="0"/>
                <a:cs typeface="Times New Roman" pitchFamily="18" charset="0"/>
              </a:rPr>
              <a:t>(5) Made federal funding available for research and habitat acquisition (ESA).</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(6) Provided citizens and NGOs with avenues for participation in decision-making and litigation against federal agencies (ESA, NEPA).</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(7) Given additional power to agencies to protect resources (ESA, NEPA).</a:t>
            </a:r>
          </a:p>
          <a:p>
            <a:pPr marL="0" indent="0" algn="just">
              <a:buNone/>
            </a:pPr>
            <a:endParaRPr lang="en-US" sz="1600" dirty="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The agency involved may fulfill NEPA’s requirements of a “detailed statement” by preparing an environmental assessment (EA) or requires additional review with an EIS.</a:t>
            </a:r>
          </a:p>
          <a:p>
            <a:pPr marL="0" indent="0" algn="just">
              <a:buNone/>
            </a:pPr>
            <a:endParaRPr lang="en-US" sz="1600" dirty="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If an EA is required, the process could be described as a kind of “mini-EIS.” An EA may be prepared by an agency as part of a preliminary analysis to determine if a full scale EIS is required. An EA must contain:</a:t>
            </a:r>
          </a:p>
          <a:p>
            <a:pPr algn="just">
              <a:buAutoNum type="arabicParenBoth"/>
            </a:pPr>
            <a:r>
              <a:rPr lang="en-SG" sz="1600" dirty="0" smtClean="0">
                <a:latin typeface="Times New Roman" pitchFamily="18" charset="0"/>
                <a:cs typeface="Times New Roman" pitchFamily="18" charset="0"/>
              </a:rPr>
              <a:t>A</a:t>
            </a:r>
            <a:r>
              <a:rPr lang="en-SG" sz="1600" dirty="0">
                <a:latin typeface="Times New Roman" pitchFamily="18" charset="0"/>
                <a:cs typeface="Times New Roman" pitchFamily="18" charset="0"/>
              </a:rPr>
              <a:t> </a:t>
            </a:r>
            <a:r>
              <a:rPr lang="en-SG" sz="1600" dirty="0" smtClean="0">
                <a:latin typeface="Times New Roman" pitchFamily="18" charset="0"/>
                <a:cs typeface="Times New Roman" pitchFamily="18" charset="0"/>
              </a:rPr>
              <a:t>clear and concise description of the proposed action.</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(2) A detailed description of the environment affected by the proposed action.</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(3) An assessment of the probable effects of the proposed action.</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(4) An evaluation of the probable cumulative and long-term environmental effects, both positive and negative.</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(5) An assessment of the risk of credible potential accidents </a:t>
            </a:r>
            <a:endParaRPr lang="en-SG" dirty="0"/>
          </a:p>
        </p:txBody>
      </p:sp>
    </p:spTree>
    <p:extLst>
      <p:ext uri="{BB962C8B-B14F-4D97-AF65-F5344CB8AC3E}">
        <p14:creationId xmlns:p14="http://schemas.microsoft.com/office/powerpoint/2010/main" val="3528754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6192688"/>
          </a:xfrm>
        </p:spPr>
        <p:txBody>
          <a:bodyPr>
            <a:normAutofit/>
          </a:bodyPr>
          <a:lstStyle/>
          <a:p>
            <a:pPr marL="0" indent="0" algn="just">
              <a:buNone/>
            </a:pPr>
            <a:r>
              <a:rPr lang="en-SG" sz="1600" dirty="0" smtClean="0">
                <a:latin typeface="Times New Roman" pitchFamily="18" charset="0"/>
                <a:cs typeface="Times New Roman" pitchFamily="18" charset="0"/>
              </a:rPr>
              <a:t>(6) A description of the relationship of the proposed action to any applicable federal, state,</a:t>
            </a:r>
          </a:p>
          <a:p>
            <a:pPr marL="0" indent="0" algn="just">
              <a:buNone/>
            </a:pPr>
            <a:r>
              <a:rPr lang="en-SG" sz="1600" dirty="0" smtClean="0">
                <a:latin typeface="Times New Roman" pitchFamily="18" charset="0"/>
                <a:cs typeface="Times New Roman" pitchFamily="18" charset="0"/>
              </a:rPr>
              <a:t>regional, or local land use plans and policies.</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(7) A brief description of reasonable alternatives and their probable environmental effects, one of which is required to be that of not implementing the proposed action, the so-called “no action” alternative.</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The US Endangered Species Act</a:t>
            </a:r>
          </a:p>
          <a:p>
            <a:pPr marL="0" indent="0" algn="just">
              <a:buNone/>
            </a:pPr>
            <a:endParaRPr lang="en-SG" sz="1600" b="1" dirty="0" smtClean="0">
              <a:latin typeface="Times New Roman" pitchFamily="18" charset="0"/>
              <a:cs typeface="Times New Roman" pitchFamily="18" charset="0"/>
            </a:endParaRPr>
          </a:p>
          <a:p>
            <a:pPr algn="just"/>
            <a:r>
              <a:rPr lang="en-SG" sz="1700" dirty="0" smtClean="0">
                <a:latin typeface="Times New Roman" pitchFamily="18" charset="0"/>
                <a:cs typeface="Times New Roman" pitchFamily="18" charset="0"/>
              </a:rPr>
              <a:t>The Endangered Species Act (ESA) has been called the “strongest and most comprehensive species conservation strategy” in the world (Rohlf 1995). </a:t>
            </a:r>
          </a:p>
          <a:p>
            <a:pPr marL="0" indent="0" algn="just">
              <a:buNone/>
            </a:pPr>
            <a:endParaRPr lang="en-SG" sz="1700" dirty="0" smtClean="0">
              <a:latin typeface="Times New Roman" pitchFamily="18" charset="0"/>
              <a:cs typeface="Times New Roman" pitchFamily="18" charset="0"/>
            </a:endParaRPr>
          </a:p>
          <a:p>
            <a:pPr algn="just"/>
            <a:r>
              <a:rPr lang="en-SG" sz="1700" dirty="0" smtClean="0">
                <a:latin typeface="Times New Roman" pitchFamily="18" charset="0"/>
                <a:cs typeface="Times New Roman" pitchFamily="18" charset="0"/>
              </a:rPr>
              <a:t>The ESA affirms the value of biodiversity, and actions authorized under the ESA have contributed to the persistence of many endangered species, and even the complete recovery of a few, such as the bald eagle.</a:t>
            </a:r>
          </a:p>
          <a:p>
            <a:pPr marL="0" indent="0" algn="just">
              <a:buNone/>
            </a:pPr>
            <a:endParaRPr lang="en-SG" sz="1700" dirty="0" smtClean="0">
              <a:latin typeface="Times New Roman" pitchFamily="18" charset="0"/>
              <a:cs typeface="Times New Roman" pitchFamily="18" charset="0"/>
            </a:endParaRPr>
          </a:p>
          <a:p>
            <a:pPr algn="just"/>
            <a:r>
              <a:rPr lang="en-SG" sz="1700" dirty="0" smtClean="0">
                <a:latin typeface="Times New Roman" pitchFamily="18" charset="0"/>
                <a:cs typeface="Times New Roman" pitchFamily="18" charset="0"/>
              </a:rPr>
              <a:t>First passed in 1966 as the Endangered Species Preservation Act.</a:t>
            </a:r>
            <a:endParaRPr lang="en-SG" sz="1700" dirty="0">
              <a:latin typeface="Times New Roman" pitchFamily="18" charset="0"/>
              <a:cs typeface="Times New Roman" pitchFamily="18" charset="0"/>
            </a:endParaRPr>
          </a:p>
        </p:txBody>
      </p:sp>
    </p:spTree>
    <p:extLst>
      <p:ext uri="{BB962C8B-B14F-4D97-AF65-F5344CB8AC3E}">
        <p14:creationId xmlns:p14="http://schemas.microsoft.com/office/powerpoint/2010/main" val="3856843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712968" cy="6336704"/>
          </a:xfrm>
        </p:spPr>
        <p:txBody>
          <a:bodyPr>
            <a:normAutofit fontScale="92500" lnSpcReduction="10000"/>
          </a:bodyPr>
          <a:lstStyle/>
          <a:p>
            <a:pPr marL="0" indent="0" algn="just">
              <a:buNone/>
            </a:pPr>
            <a:r>
              <a:rPr lang="en-SG" sz="1600" b="1" dirty="0" smtClean="0">
                <a:latin typeface="Times New Roman" pitchFamily="18" charset="0"/>
                <a:cs typeface="Times New Roman" pitchFamily="18" charset="0"/>
              </a:rPr>
              <a:t>International Conservation Law: Concept and Development</a:t>
            </a:r>
          </a:p>
          <a:p>
            <a:pPr marL="0" indent="0" algn="just">
              <a:buNone/>
            </a:pPr>
            <a:r>
              <a:rPr lang="en-SG" sz="1600" dirty="0" smtClean="0">
                <a:latin typeface="Times New Roman" pitchFamily="18" charset="0"/>
                <a:cs typeface="Times New Roman" pitchFamily="18" charset="0"/>
              </a:rPr>
              <a:t>Today conservation is an international effort involving all modern nation states to varying degrees.</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Modern efforts in international conservation law arise from one or more of the following sources: </a:t>
            </a:r>
          </a:p>
          <a:p>
            <a:pPr marL="0" indent="0" algn="just">
              <a:buNone/>
            </a:pPr>
            <a:endParaRPr lang="en-SG" sz="1600" dirty="0" smtClean="0">
              <a:latin typeface="Times New Roman" pitchFamily="18" charset="0"/>
              <a:cs typeface="Times New Roman" pitchFamily="18" charset="0"/>
            </a:endParaRPr>
          </a:p>
          <a:p>
            <a:pPr algn="just">
              <a:buAutoNum type="arabicParenBoth"/>
            </a:pPr>
            <a:r>
              <a:rPr lang="en-SG" sz="1600" dirty="0" smtClean="0">
                <a:latin typeface="Times New Roman" pitchFamily="18" charset="0"/>
                <a:cs typeface="Times New Roman" pitchFamily="18" charset="0"/>
              </a:rPr>
              <a:t>Bilateral or multilateral treaties among nations.</a:t>
            </a:r>
          </a:p>
          <a:p>
            <a:pPr algn="just">
              <a:buAutoNum type="arabicParenBoth"/>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(2) Binding acts of international organizations.</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(3) Rules of customary international law.</a:t>
            </a:r>
          </a:p>
          <a:p>
            <a:pPr marL="0" indent="0" algn="just">
              <a:buNone/>
            </a:pPr>
            <a:endParaRPr lang="en-SG" sz="1600" dirty="0" smtClean="0">
              <a:latin typeface="Times New Roman" pitchFamily="18" charset="0"/>
              <a:cs typeface="Times New Roman" pitchFamily="18" charset="0"/>
            </a:endParaRPr>
          </a:p>
          <a:p>
            <a:pPr marL="0" indent="0" algn="just">
              <a:buNone/>
            </a:pPr>
            <a:r>
              <a:rPr lang="en-SG" sz="1600" dirty="0" smtClean="0">
                <a:latin typeface="Times New Roman" pitchFamily="18" charset="0"/>
                <a:cs typeface="Times New Roman" pitchFamily="18" charset="0"/>
              </a:rPr>
              <a:t>(4) Judgments of an international court or tribunal.</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Stockholm: The Beginnings of Modern International Conservation Law</a:t>
            </a:r>
          </a:p>
          <a:p>
            <a:pPr marL="0" indent="0" algn="just">
              <a:buNone/>
            </a:pPr>
            <a:endParaRPr lang="en-SG" sz="1600" b="1"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Most legal scholars today mark the beginnings of coordinated international environmental and conservation law with the convening of the Stockholm Conference of 1972 (</a:t>
            </a:r>
            <a:r>
              <a:rPr lang="en-SG" sz="1600" dirty="0" err="1" smtClean="0">
                <a:latin typeface="Times New Roman" pitchFamily="18" charset="0"/>
                <a:cs typeface="Times New Roman" pitchFamily="18" charset="0"/>
              </a:rPr>
              <a:t>DiMento</a:t>
            </a:r>
            <a:r>
              <a:rPr lang="en-SG" sz="1600" dirty="0" smtClean="0">
                <a:latin typeface="Times New Roman" pitchFamily="18" charset="0"/>
                <a:cs typeface="Times New Roman" pitchFamily="18" charset="0"/>
              </a:rPr>
              <a:t> 2003:18).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expressed purpose of the Stockholm Conference was to provide a framework within which the UN could comprehensively assess the problems of the human environment and place the focus of national governments and the public on such problems.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Its most significant achievement was the production of the Declaration on the Human Environment, a document containing 26 principles and 109 recommendations related to environmental protection and conservation.</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68690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856984" cy="5544616"/>
          </a:xfrm>
        </p:spPr>
        <p:txBody>
          <a:bodyPr>
            <a:normAutofit/>
          </a:bodyPr>
          <a:lstStyle/>
          <a:p>
            <a:pPr algn="just"/>
            <a:r>
              <a:rPr lang="en-SG" sz="1600" dirty="0" smtClean="0">
                <a:latin typeface="Times New Roman" pitchFamily="18" charset="0"/>
                <a:cs typeface="Times New Roman" pitchFamily="18" charset="0"/>
              </a:rPr>
              <a:t>Perhaps even more importantly, it was at Stockholm that the UN created its first specifically environmental agency, the aforementioned United Nations Environmental Programme. </a:t>
            </a:r>
          </a:p>
          <a:p>
            <a:pPr algn="just"/>
            <a:endParaRPr lang="en-SG"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UNEP was charged with the responsibility for creating both new international conventions to foster conservation and protect the environment, as well as the responsibility for their enforcement.</a:t>
            </a:r>
          </a:p>
          <a:p>
            <a:pPr algn="just"/>
            <a:endParaRPr lang="en-US"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Although the programs, treaties, and conventions that grew out of the Stockholm Conference were critical to world conservation, most did not deal directly with the problems of endangered species or the preservation of world biodiversity. </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most important international agreement on this issue, The Convention on International Trade in Endangered Species of Wild Flora and Fauna of 1973 (CITES), grew out of the combined efforts of the International Union for the Conservation of Nature (IUCN), and UNEP.</a:t>
            </a:r>
          </a:p>
          <a:p>
            <a:pPr algn="just"/>
            <a:endParaRPr lang="en-US"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Convention on International Trade in Endangered Species of Wild Fauna and Flora of 1973 (CITES) is arguably the most important international conservation agreement operating today, because it specifically regulates or prohibits commercial trade in globally endangered species or their products.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34659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6264696"/>
          </a:xfrm>
        </p:spPr>
        <p:txBody>
          <a:bodyPr>
            <a:normAutofit/>
          </a:bodyPr>
          <a:lstStyle/>
          <a:p>
            <a:pPr marL="0" indent="0" algn="just">
              <a:buNone/>
            </a:pPr>
            <a:r>
              <a:rPr lang="en-SG" sz="1600" b="1" dirty="0" smtClean="0">
                <a:latin typeface="Times New Roman" pitchFamily="18" charset="0"/>
                <a:cs typeface="Times New Roman" pitchFamily="18" charset="0"/>
              </a:rPr>
              <a:t>Rio 1992 – Combining Conservation and Economics in International Agreements</a:t>
            </a:r>
          </a:p>
          <a:p>
            <a:pPr marL="0" indent="0" algn="just">
              <a:buNone/>
            </a:pPr>
            <a:endParaRPr lang="en-SG" sz="1600" b="1"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In June 1992, there were in fact two major global environmental conferences held in Rio De </a:t>
            </a:r>
            <a:r>
              <a:rPr lang="en-SG" sz="1600" dirty="0" err="1" smtClean="0">
                <a:latin typeface="Times New Roman" pitchFamily="18" charset="0"/>
                <a:cs typeface="Times New Roman" pitchFamily="18" charset="0"/>
              </a:rPr>
              <a:t>Janiero</a:t>
            </a:r>
            <a:r>
              <a:rPr lang="en-SG" sz="1600" dirty="0" smtClean="0">
                <a:latin typeface="Times New Roman" pitchFamily="18" charset="0"/>
                <a:cs typeface="Times New Roman" pitchFamily="18" charset="0"/>
              </a:rPr>
              <a:t>, Brazil.</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Together, they produced a number of environmental documents signed by most or, in some cases, all of the participating nations. </a:t>
            </a:r>
          </a:p>
          <a:p>
            <a:pPr algn="just"/>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United Nations Conference on Environment and Development (UNCED), popularly referred to as the Rio Summit or Earth Summit, was a formal conference of official government delegations.</a:t>
            </a:r>
          </a:p>
          <a:p>
            <a:pPr marL="0" indent="0" algn="just">
              <a:buNone/>
            </a:pPr>
            <a:endParaRPr lang="en-US"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explicit aim of the Rio Summit was to integrate efforts to protect planetary ecosystems with economic development of the poor nations of the world. </a:t>
            </a:r>
          </a:p>
          <a:p>
            <a:pPr marL="0" indent="0" algn="just">
              <a:buNone/>
            </a:pPr>
            <a:endParaRPr lang="en-SG" sz="1600" dirty="0" smtClean="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The Rio Declaration, signed by all participating nations, affirms environmental protection as an integral part of development.</a:t>
            </a:r>
          </a:p>
          <a:p>
            <a:pPr algn="just"/>
            <a:endParaRPr lang="en-US" sz="1600" dirty="0">
              <a:latin typeface="Times New Roman" pitchFamily="18" charset="0"/>
              <a:cs typeface="Times New Roman" pitchFamily="18" charset="0"/>
            </a:endParaRPr>
          </a:p>
          <a:p>
            <a:pPr algn="just"/>
            <a:r>
              <a:rPr lang="en-SG" sz="1600" dirty="0" smtClean="0">
                <a:latin typeface="Times New Roman" pitchFamily="18" charset="0"/>
                <a:cs typeface="Times New Roman" pitchFamily="18" charset="0"/>
              </a:rPr>
              <a:t>To that end it produced five documents. The best known of these is the Rio Declaration, originally conceived as a kind of “Earth Charter” that summarized international consensus on environmental policy and development.</a:t>
            </a:r>
          </a:p>
          <a:p>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252421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568952" cy="6120680"/>
          </a:xfrm>
        </p:spPr>
        <p:txBody>
          <a:bodyPr>
            <a:normAutofit/>
          </a:bodyPr>
          <a:lstStyle/>
          <a:p>
            <a:pPr marL="0" indent="0">
              <a:buNone/>
            </a:pPr>
            <a:endParaRPr lang="en-SG" sz="1600" b="1" dirty="0" smtClean="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The Framework Convention on Climate Change: </a:t>
            </a:r>
            <a:r>
              <a:rPr lang="en-SG" sz="1600" dirty="0" smtClean="0">
                <a:latin typeface="Times New Roman" pitchFamily="18" charset="0"/>
                <a:cs typeface="Times New Roman" pitchFamily="18" charset="0"/>
              </a:rPr>
              <a:t>primarily addresses emissions limits and standards of “greenhouse gases” associated with fossil fuels. Although the convention does not set specific targets, its ambitious objective was the “stabilization of greenhouse gas concentrations in the atmosphere that would prevent dangerous anthropogenic interference with the climate system … within a time frame sufficient to allow ecosystems to adapt naturally” (United Nations Framework Convention on Climate Change 1992). Representatives of 153 countries signed this convention, which eventually resulted in negotiation of the Kyoto Protocol.</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The Convention to Combat Desertification: </a:t>
            </a:r>
            <a:r>
              <a:rPr lang="en-SG" sz="1600" dirty="0" smtClean="0">
                <a:latin typeface="Times New Roman" pitchFamily="18" charset="0"/>
                <a:cs typeface="Times New Roman" pitchFamily="18" charset="0"/>
              </a:rPr>
              <a:t>was established to reduce the process of desertification, mainly by adopting measures to protect dryland environments and improving the living standards of people who use them through improving livestock and forestry practices, land use reform, soil and water conservation, and wildlife protection. To date, over 130 countries have now ratified this convention and submitted plans on how they plan to combat desertification within their own borders. However, lack of funding has made progress toward this convention’s goals difficult.</a:t>
            </a:r>
          </a:p>
          <a:p>
            <a:pPr marL="0" indent="0" algn="just">
              <a:buNone/>
            </a:pPr>
            <a:endParaRPr lang="en-US" sz="1600" dirty="0">
              <a:latin typeface="Times New Roman" pitchFamily="18" charset="0"/>
              <a:cs typeface="Times New Roman" pitchFamily="18" charset="0"/>
            </a:endParaRPr>
          </a:p>
          <a:p>
            <a:pPr marL="0" indent="0" algn="just">
              <a:buNone/>
            </a:pPr>
            <a:r>
              <a:rPr lang="en-SG" sz="1600" b="1" dirty="0" smtClean="0">
                <a:latin typeface="Times New Roman" pitchFamily="18" charset="0"/>
                <a:cs typeface="Times New Roman" pitchFamily="18" charset="0"/>
              </a:rPr>
              <a:t>The Statement on Forest Principles: </a:t>
            </a:r>
            <a:r>
              <a:rPr lang="en-SG" sz="1600" dirty="0" smtClean="0">
                <a:latin typeface="Times New Roman" pitchFamily="18" charset="0"/>
                <a:cs typeface="Times New Roman" pitchFamily="18" charset="0"/>
              </a:rPr>
              <a:t>was a non-binding declaration that pledged its signers to keep 17 principles “under assessment for their adequacy with regard to further international cooperation on forest issues” (Parson et al. 1992). Progress toward a formal treaty on forests at the Rio Summit failed primarily because of differences between industrialized countries that wanted a treaty focusing on tropical forests, and developing countries that wanted a treaty including boreal and temperate forests.</a:t>
            </a:r>
            <a:endParaRPr lang="en-SG" sz="1600" dirty="0">
              <a:latin typeface="Times New Roman" pitchFamily="18" charset="0"/>
              <a:cs typeface="Times New Roman" pitchFamily="18" charset="0"/>
            </a:endParaRPr>
          </a:p>
        </p:txBody>
      </p:sp>
    </p:spTree>
    <p:extLst>
      <p:ext uri="{BB962C8B-B14F-4D97-AF65-F5344CB8AC3E}">
        <p14:creationId xmlns:p14="http://schemas.microsoft.com/office/powerpoint/2010/main" val="1597619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640960" cy="6408712"/>
          </a:xfrm>
        </p:spPr>
        <p:txBody>
          <a:bodyPr>
            <a:normAutofit/>
          </a:bodyPr>
          <a:lstStyle/>
          <a:p>
            <a:pPr marL="0" indent="0" algn="just">
              <a:buNone/>
            </a:pPr>
            <a:r>
              <a:rPr lang="en-SG" sz="1600" b="1" dirty="0" smtClean="0">
                <a:latin typeface="Times New Roman" pitchFamily="18" charset="0"/>
                <a:cs typeface="Times New Roman" pitchFamily="18" charset="0"/>
              </a:rPr>
              <a:t>The Convention on Biological Diversity (CBD): </a:t>
            </a:r>
            <a:r>
              <a:rPr lang="en-SG" sz="1600" dirty="0" smtClean="0">
                <a:latin typeface="Times New Roman" pitchFamily="18" charset="0"/>
                <a:cs typeface="Times New Roman" pitchFamily="18" charset="0"/>
              </a:rPr>
              <a:t>addressed conservation and sustainable use of biodiversity along with fair sharing of genetic resources. The 153 signers pledged to develop plans to protect habitats and species, provide funds and technology to assist developing countries to provide protection, ensure commercial access to biological resources for development, share revenues fairly among sources and developers, establish safety regulations, and accept liability for risks associated with biotechnology development (Parson et al. 1992).</a:t>
            </a:r>
          </a:p>
          <a:p>
            <a:pPr marL="0" indent="0" algn="just">
              <a:buNone/>
            </a:pPr>
            <a:endParaRPr lang="en-US" sz="1600" dirty="0">
              <a:latin typeface="Times New Roman" pitchFamily="18" charset="0"/>
              <a:cs typeface="Times New Roman" pitchFamily="18" charset="0"/>
            </a:endParaRPr>
          </a:p>
          <a:p>
            <a:pPr marL="0" indent="0" algn="just">
              <a:buNone/>
            </a:pPr>
            <a:r>
              <a:rPr lang="en-SG" sz="1700" b="1" dirty="0" smtClean="0">
                <a:latin typeface="Times New Roman" pitchFamily="18" charset="0"/>
                <a:cs typeface="Times New Roman" pitchFamily="18" charset="0"/>
              </a:rPr>
              <a:t>Agenda 21: </a:t>
            </a:r>
            <a:r>
              <a:rPr lang="en-SG" sz="1700" dirty="0" smtClean="0">
                <a:latin typeface="Times New Roman" pitchFamily="18" charset="0"/>
                <a:cs typeface="Times New Roman" pitchFamily="18" charset="0"/>
              </a:rPr>
              <a:t>The most comprehensive document signed at the Rio Summit was Agenda 21, an 800-page “work plan” addressing social and economic dimensions of environment and development, conservation and management of resources, and means of implementation. Agenda 21’s structure was based on key environmental and conservation issues, including the problems of desertification, protecting the atmosphere, and managing toxic wastes. It also addressed social issues with environmental dimensions such as poverty and technology transfer (Greene 1994). Overall, Agenda 21 identified priority environmental issues and divided them into two categories: the priority needs for environmental protection, including atmospheric protection and climate change, protection of land resources, halting deforestation, conserving biodiversity and protecting freshwater and saltwater resources, and the problems of human industry and technology that pose particular threats to the environment, including threats posed from biotechnology, hazardous wastes, sewage and agriculture (Sands 1999). </a:t>
            </a:r>
          </a:p>
          <a:p>
            <a:pPr marL="0" indent="0" algn="just">
              <a:buNone/>
            </a:pPr>
            <a:r>
              <a:rPr lang="en-SG" sz="1700" dirty="0" smtClean="0">
                <a:latin typeface="Times New Roman" pitchFamily="18" charset="0"/>
                <a:cs typeface="Times New Roman" pitchFamily="18" charset="0"/>
              </a:rPr>
              <a:t>In its social and economic dimensions, Agenda 21 affirmed the need to eradicate poverty and hunger, to manage resources sustainably, to link human health to environmental and socioeconomic improvements and to integrate environmental factors into policymaking, law, economics and national accounting.</a:t>
            </a:r>
            <a:endParaRPr lang="en-SG" sz="1700" dirty="0">
              <a:latin typeface="Times New Roman" pitchFamily="18" charset="0"/>
              <a:cs typeface="Times New Roman" pitchFamily="18" charset="0"/>
            </a:endParaRPr>
          </a:p>
        </p:txBody>
      </p:sp>
    </p:spTree>
    <p:extLst>
      <p:ext uri="{BB962C8B-B14F-4D97-AF65-F5344CB8AC3E}">
        <p14:creationId xmlns:p14="http://schemas.microsoft.com/office/powerpoint/2010/main" val="2647938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TotalTime>
  <Words>1810</Words>
  <Application>Microsoft Office PowerPoint</Application>
  <PresentationFormat>On-screen Show (4:3)</PresentationFormat>
  <Paragraphs>107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Legal Foundations of Conservation Biology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Legal Foundations of Conservation Biology</dc:title>
  <dc:creator>Zaira Ahmad</dc:creator>
  <cp:lastModifiedBy>Zaira Ahmad</cp:lastModifiedBy>
  <cp:revision>15</cp:revision>
  <dcterms:created xsi:type="dcterms:W3CDTF">2020-04-30T05:23:47Z</dcterms:created>
  <dcterms:modified xsi:type="dcterms:W3CDTF">2020-05-01T18:44:30Z</dcterms:modified>
</cp:coreProperties>
</file>