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B26A2-0BD1-4D21-A551-ABD9F6AD3AD6}" type="datetimeFigureOut">
              <a:rPr lang="en-SG" smtClean="0"/>
              <a:t>20/3/2020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71F51-118B-48FF-B614-92689426A493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9843992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B26A2-0BD1-4D21-A551-ABD9F6AD3AD6}" type="datetimeFigureOut">
              <a:rPr lang="en-SG" smtClean="0"/>
              <a:t>20/3/2020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71F51-118B-48FF-B614-92689426A493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2455214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B26A2-0BD1-4D21-A551-ABD9F6AD3AD6}" type="datetimeFigureOut">
              <a:rPr lang="en-SG" smtClean="0"/>
              <a:t>20/3/2020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71F51-118B-48FF-B614-92689426A493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0152160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B26A2-0BD1-4D21-A551-ABD9F6AD3AD6}" type="datetimeFigureOut">
              <a:rPr lang="en-SG" smtClean="0"/>
              <a:t>20/3/2020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71F51-118B-48FF-B614-92689426A493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7492285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B26A2-0BD1-4D21-A551-ABD9F6AD3AD6}" type="datetimeFigureOut">
              <a:rPr lang="en-SG" smtClean="0"/>
              <a:t>20/3/2020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71F51-118B-48FF-B614-92689426A493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5790196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B26A2-0BD1-4D21-A551-ABD9F6AD3AD6}" type="datetimeFigureOut">
              <a:rPr lang="en-SG" smtClean="0"/>
              <a:t>20/3/2020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71F51-118B-48FF-B614-92689426A493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9692924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B26A2-0BD1-4D21-A551-ABD9F6AD3AD6}" type="datetimeFigureOut">
              <a:rPr lang="en-SG" smtClean="0"/>
              <a:t>20/3/2020</a:t>
            </a:fld>
            <a:endParaRPr lang="en-S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71F51-118B-48FF-B614-92689426A493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2259644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B26A2-0BD1-4D21-A551-ABD9F6AD3AD6}" type="datetimeFigureOut">
              <a:rPr lang="en-SG" smtClean="0"/>
              <a:t>20/3/2020</a:t>
            </a:fld>
            <a:endParaRPr lang="en-S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71F51-118B-48FF-B614-92689426A493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492919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B26A2-0BD1-4D21-A551-ABD9F6AD3AD6}" type="datetimeFigureOut">
              <a:rPr lang="en-SG" smtClean="0"/>
              <a:t>20/3/2020</a:t>
            </a:fld>
            <a:endParaRPr lang="en-S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71F51-118B-48FF-B614-92689426A493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8595434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B26A2-0BD1-4D21-A551-ABD9F6AD3AD6}" type="datetimeFigureOut">
              <a:rPr lang="en-SG" smtClean="0"/>
              <a:t>20/3/2020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71F51-118B-48FF-B614-92689426A493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3762688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S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B26A2-0BD1-4D21-A551-ABD9F6AD3AD6}" type="datetimeFigureOut">
              <a:rPr lang="en-SG" smtClean="0"/>
              <a:t>20/3/2020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71F51-118B-48FF-B614-92689426A493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1730271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DB26A2-0BD1-4D21-A551-ABD9F6AD3AD6}" type="datetimeFigureOut">
              <a:rPr lang="en-SG" smtClean="0"/>
              <a:t>20/3/2020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971F51-118B-48FF-B614-92689426A493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2740311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260648"/>
            <a:ext cx="7772400" cy="504056"/>
          </a:xfrm>
        </p:spPr>
        <p:txBody>
          <a:bodyPr>
            <a:normAutofit fontScale="90000"/>
          </a:bodyPr>
          <a:lstStyle/>
          <a:p>
            <a:r>
              <a:rPr lang="en-SG" sz="2000" b="1" dirty="0" smtClean="0">
                <a:latin typeface="Arial" pitchFamily="34" charset="0"/>
                <a:cs typeface="Arial" pitchFamily="34" charset="0"/>
              </a:rPr>
              <a:t>The Conservation of Populations: Concept, Theory, and Analysis </a:t>
            </a:r>
            <a:endParaRPr lang="en-SG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3528" y="980728"/>
            <a:ext cx="8424936" cy="5256584"/>
          </a:xfrm>
        </p:spPr>
        <p:txBody>
          <a:bodyPr>
            <a:normAutofit/>
          </a:bodyPr>
          <a:lstStyle/>
          <a:p>
            <a:pPr algn="l"/>
            <a:r>
              <a:rPr lang="en-US" sz="1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Deterministic versus Stochastic factors: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Factors affecting the population size can be categorized into Deterministic or Stochastic factors.</a:t>
            </a:r>
          </a:p>
          <a:p>
            <a:pPr algn="l"/>
            <a:endParaRPr lang="en-US" sz="1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1. Deterministic factors: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Affect the population in a constant relation to population size.</a:t>
            </a:r>
          </a:p>
          <a:p>
            <a:pPr algn="just"/>
            <a:endParaRPr lang="en-US" sz="1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Arial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For example predators consistently remove 10% of individuals in a population per year. </a:t>
            </a:r>
          </a:p>
          <a:p>
            <a:pPr algn="just"/>
            <a:endParaRPr lang="en-US" sz="1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Arial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But in real world no factor can cause such simple cause and effect relationship.</a:t>
            </a:r>
          </a:p>
          <a:p>
            <a:pPr algn="just"/>
            <a:endParaRPr lang="en-US" sz="1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Arial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 real world all factors affecting the population size are always Stochastic factors.</a:t>
            </a:r>
            <a:endParaRPr lang="en-SG" sz="1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33370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b="1" dirty="0" smtClean="0">
                <a:latin typeface="Arial" pitchFamily="34" charset="0"/>
                <a:cs typeface="Arial" pitchFamily="34" charset="0"/>
              </a:rPr>
              <a:t>2. Stochastic factors:</a:t>
            </a:r>
          </a:p>
          <a:p>
            <a:pPr marL="0" indent="0" algn="just">
              <a:buNone/>
            </a:pPr>
            <a:r>
              <a:rPr lang="en-US" sz="1800" dirty="0" smtClean="0">
                <a:latin typeface="Arial" pitchFamily="34" charset="0"/>
                <a:cs typeface="Arial" pitchFamily="34" charset="0"/>
              </a:rPr>
              <a:t>Include genetic stochasticity, demographic stochasticity, environmental stochasticity and natural catastrophes.</a:t>
            </a:r>
          </a:p>
          <a:p>
            <a:pPr marL="0" indent="0" algn="just">
              <a:buNone/>
            </a:pPr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pPr algn="just">
              <a:buAutoNum type="arabicPeriod"/>
            </a:pPr>
            <a:r>
              <a:rPr lang="en-US" sz="1800" b="1" dirty="0" smtClean="0">
                <a:latin typeface="Arial" pitchFamily="34" charset="0"/>
                <a:cs typeface="Arial" pitchFamily="34" charset="0"/>
              </a:rPr>
              <a:t>Genetic &amp; environmental </a:t>
            </a:r>
            <a:r>
              <a:rPr lang="en-US" sz="1800" b="1" dirty="0" smtClean="0">
                <a:latin typeface="Arial" pitchFamily="34" charset="0"/>
                <a:cs typeface="Arial" pitchFamily="34" charset="0"/>
              </a:rPr>
              <a:t>stochasticity:</a:t>
            </a:r>
          </a:p>
          <a:p>
            <a:pPr algn="just"/>
            <a:r>
              <a:rPr lang="en-US" sz="1800" dirty="0" smtClean="0">
                <a:latin typeface="Arial" pitchFamily="34" charset="0"/>
                <a:cs typeface="Arial" pitchFamily="34" charset="0"/>
              </a:rPr>
              <a:t>Problems of genetic stochasticity is related to small populations.</a:t>
            </a:r>
          </a:p>
          <a:p>
            <a:pPr marL="0" indent="0" algn="just">
              <a:buNone/>
            </a:pPr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1800" dirty="0" smtClean="0">
                <a:latin typeface="Arial" pitchFamily="34" charset="0"/>
                <a:cs typeface="Arial" pitchFamily="34" charset="0"/>
              </a:rPr>
              <a:t>Include inbreeding depression, genetic drift, accumulation of unfavorable mutations.</a:t>
            </a:r>
          </a:p>
          <a:p>
            <a:pPr marL="0" indent="0" algn="just">
              <a:buNone/>
            </a:pPr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en-US" sz="1800" b="1" dirty="0" smtClean="0">
                <a:latin typeface="Arial" pitchFamily="34" charset="0"/>
                <a:cs typeface="Arial" pitchFamily="34" charset="0"/>
              </a:rPr>
              <a:t>Environmental stochasticity </a:t>
            </a:r>
          </a:p>
          <a:p>
            <a:pPr algn="just"/>
            <a:r>
              <a:rPr lang="en-US" sz="1800" dirty="0">
                <a:latin typeface="Arial" pitchFamily="34" charset="0"/>
                <a:cs typeface="Arial" pitchFamily="34" charset="0"/>
              </a:rPr>
              <a:t>R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efers to fluctuations in the probability of birth and deaths.</a:t>
            </a:r>
          </a:p>
          <a:p>
            <a:pPr marL="0" indent="0" algn="just">
              <a:buNone/>
            </a:pPr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1800" dirty="0" smtClean="0">
                <a:latin typeface="Arial" pitchFamily="34" charset="0"/>
                <a:cs typeface="Arial" pitchFamily="34" charset="0"/>
              </a:rPr>
              <a:t>Due to variation in habitat parameters, populations of competing parasites, predatory species, incidence of diseases.</a:t>
            </a:r>
          </a:p>
          <a:p>
            <a:pPr marL="0" indent="0" algn="just">
              <a:buNone/>
            </a:pPr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US" sz="1800" b="1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SG" sz="18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94067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/>
          <a:lstStyle/>
          <a:p>
            <a:pPr marL="0" indent="0">
              <a:buNone/>
            </a:pPr>
            <a:r>
              <a:rPr lang="en-US" sz="1800" b="1" dirty="0" smtClean="0">
                <a:latin typeface="Arial" pitchFamily="34" charset="0"/>
                <a:cs typeface="Arial" pitchFamily="34" charset="0"/>
              </a:rPr>
              <a:t>2. Demographic stochasticity</a:t>
            </a:r>
          </a:p>
          <a:p>
            <a:pPr algn="just"/>
            <a:r>
              <a:rPr lang="en-US" sz="1800" dirty="0" smtClean="0">
                <a:latin typeface="Arial" pitchFamily="34" charset="0"/>
                <a:cs typeface="Arial" pitchFamily="34" charset="0"/>
              </a:rPr>
              <a:t>Random fluctuations in birth and death rates, emigration and immigration, sex ratio and age structure of population.</a:t>
            </a:r>
          </a:p>
          <a:p>
            <a:pPr marL="0" indent="0" algn="just">
              <a:buNone/>
            </a:pPr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1800" dirty="0" smtClean="0">
                <a:latin typeface="Arial" pitchFamily="34" charset="0"/>
                <a:cs typeface="Arial" pitchFamily="34" charset="0"/>
              </a:rPr>
              <a:t>Like environmental stochasticity, the effects of demographic stochasticity diminish with increasing population size and increase in small populations and is enough to lead species to extinction. </a:t>
            </a:r>
          </a:p>
          <a:p>
            <a:pPr marL="0" indent="0" algn="just">
              <a:buNone/>
            </a:pPr>
            <a:endParaRPr lang="en-US" sz="1800" dirty="0"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en-US" sz="1800" b="1" dirty="0" smtClean="0">
                <a:latin typeface="Arial" pitchFamily="34" charset="0"/>
                <a:cs typeface="Arial" pitchFamily="34" charset="0"/>
              </a:rPr>
              <a:t>3. Natural Catastrophes:</a:t>
            </a:r>
          </a:p>
          <a:p>
            <a:pPr algn="just"/>
            <a:r>
              <a:rPr lang="en-US" sz="1800" dirty="0" smtClean="0">
                <a:latin typeface="Arial" pitchFamily="34" charset="0"/>
                <a:cs typeface="Arial" pitchFamily="34" charset="0"/>
              </a:rPr>
              <a:t>They are extreme cases of environmental stochasticity.</a:t>
            </a:r>
          </a:p>
          <a:p>
            <a:pPr marL="0" indent="0" algn="just">
              <a:buNone/>
            </a:pPr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1800" dirty="0" smtClean="0">
                <a:latin typeface="Arial" pitchFamily="34" charset="0"/>
                <a:cs typeface="Arial" pitchFamily="34" charset="0"/>
              </a:rPr>
              <a:t>Pose special threats especially for small populations.</a:t>
            </a:r>
          </a:p>
          <a:p>
            <a:pPr marL="0" indent="0" algn="just">
              <a:buNone/>
            </a:pPr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1800" dirty="0" smtClean="0">
                <a:latin typeface="Arial" pitchFamily="34" charset="0"/>
                <a:cs typeface="Arial" pitchFamily="34" charset="0"/>
              </a:rPr>
              <a:t>Most viable protection for small populations from natural catastrophes is the spatial dispersion.</a:t>
            </a:r>
          </a:p>
          <a:p>
            <a:pPr marL="0" indent="0">
              <a:buNone/>
            </a:pP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36923335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254</Words>
  <Application>Microsoft Office PowerPoint</Application>
  <PresentationFormat>On-screen Show (4:3)</PresentationFormat>
  <Paragraphs>36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The Conservation of Populations: Concept, Theory, and Analysis 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Conservation of Populations: Concept, Theory, and Analysis</dc:title>
  <dc:creator>Zaira Ahmad</dc:creator>
  <cp:lastModifiedBy>Zaira Ahmad</cp:lastModifiedBy>
  <cp:revision>4</cp:revision>
  <dcterms:created xsi:type="dcterms:W3CDTF">2020-03-19T19:02:41Z</dcterms:created>
  <dcterms:modified xsi:type="dcterms:W3CDTF">2020-03-19T19:37:25Z</dcterms:modified>
</cp:coreProperties>
</file>