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49CF9261-9B69-4C42-8576-B3A7F849A794}" type="datetimeFigureOut">
              <a:rPr lang="en-SG" smtClean="0"/>
              <a:t>30/4/2020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192402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49CF9261-9B69-4C42-8576-B3A7F849A794}" type="datetimeFigureOut">
              <a:rPr lang="en-SG" smtClean="0"/>
              <a:t>30/4/2020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4937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49CF9261-9B69-4C42-8576-B3A7F849A794}" type="datetimeFigureOut">
              <a:rPr lang="en-SG" smtClean="0"/>
              <a:t>30/4/2020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150302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49CF9261-9B69-4C42-8576-B3A7F849A794}" type="datetimeFigureOut">
              <a:rPr lang="en-SG" smtClean="0"/>
              <a:t>30/4/2020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2394603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CF9261-9B69-4C42-8576-B3A7F849A794}" type="datetimeFigureOut">
              <a:rPr lang="en-SG" smtClean="0"/>
              <a:t>30/4/2020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255200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49CF9261-9B69-4C42-8576-B3A7F849A794}" type="datetimeFigureOut">
              <a:rPr lang="en-SG" smtClean="0"/>
              <a:t>30/4/2020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32339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49CF9261-9B69-4C42-8576-B3A7F849A794}" type="datetimeFigureOut">
              <a:rPr lang="en-SG" smtClean="0"/>
              <a:t>30/4/2020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4190551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49CF9261-9B69-4C42-8576-B3A7F849A794}" type="datetimeFigureOut">
              <a:rPr lang="en-SG" smtClean="0"/>
              <a:t>30/4/2020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1975950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F9261-9B69-4C42-8576-B3A7F849A794}" type="datetimeFigureOut">
              <a:rPr lang="en-SG" smtClean="0"/>
              <a:t>30/4/2020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1956214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CF9261-9B69-4C42-8576-B3A7F849A794}" type="datetimeFigureOut">
              <a:rPr lang="en-SG" smtClean="0"/>
              <a:t>30/4/2020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23916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CF9261-9B69-4C42-8576-B3A7F849A794}" type="datetimeFigureOut">
              <a:rPr lang="en-SG" smtClean="0"/>
              <a:t>30/4/2020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2424A32-04BB-4453-8217-9B07BEBB8A94}" type="slidenum">
              <a:rPr lang="en-SG" smtClean="0"/>
              <a:t>‹#›</a:t>
            </a:fld>
            <a:endParaRPr lang="en-SG"/>
          </a:p>
        </p:txBody>
      </p:sp>
    </p:spTree>
    <p:extLst>
      <p:ext uri="{BB962C8B-B14F-4D97-AF65-F5344CB8AC3E}">
        <p14:creationId xmlns:p14="http://schemas.microsoft.com/office/powerpoint/2010/main" val="379010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F9261-9B69-4C42-8576-B3A7F849A794}" type="datetimeFigureOut">
              <a:rPr lang="en-SG" smtClean="0"/>
              <a:t>30/4/2020</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24A32-04BB-4453-8217-9B07BEBB8A94}" type="slidenum">
              <a:rPr lang="en-SG" smtClean="0"/>
              <a:t>‹#›</a:t>
            </a:fld>
            <a:endParaRPr lang="en-SG"/>
          </a:p>
        </p:txBody>
      </p:sp>
    </p:spTree>
    <p:extLst>
      <p:ext uri="{BB962C8B-B14F-4D97-AF65-F5344CB8AC3E}">
        <p14:creationId xmlns:p14="http://schemas.microsoft.com/office/powerpoint/2010/main" val="3604876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88641"/>
            <a:ext cx="8496944" cy="576063"/>
          </a:xfrm>
        </p:spPr>
        <p:txBody>
          <a:bodyPr>
            <a:normAutofit/>
          </a:bodyPr>
          <a:lstStyle/>
          <a:p>
            <a:r>
              <a:rPr lang="en-SG" sz="1800" b="1" dirty="0" smtClean="0">
                <a:latin typeface="Times New Roman" pitchFamily="18" charset="0"/>
                <a:cs typeface="Times New Roman" pitchFamily="18" charset="0"/>
              </a:rPr>
              <a:t>Status </a:t>
            </a:r>
            <a:r>
              <a:rPr lang="en-SG" sz="1800" b="1" smtClean="0">
                <a:latin typeface="Times New Roman" pitchFamily="18" charset="0"/>
                <a:cs typeface="Times New Roman" pitchFamily="18" charset="0"/>
              </a:rPr>
              <a:t>of biodiversity conservation </a:t>
            </a:r>
            <a:r>
              <a:rPr lang="en-SG" sz="1800" b="1" dirty="0" smtClean="0">
                <a:latin typeface="Times New Roman" pitchFamily="18" charset="0"/>
                <a:cs typeface="Times New Roman" pitchFamily="18" charset="0"/>
              </a:rPr>
              <a:t>in Pakistan</a:t>
            </a:r>
            <a:endParaRPr lang="en-SG" sz="1800" b="1" dirty="0">
              <a:latin typeface="Times New Roman" pitchFamily="18" charset="0"/>
              <a:cs typeface="Times New Roman" pitchFamily="18" charset="0"/>
            </a:endParaRPr>
          </a:p>
        </p:txBody>
      </p:sp>
      <p:sp>
        <p:nvSpPr>
          <p:cNvPr id="3" name="Subtitle 2"/>
          <p:cNvSpPr>
            <a:spLocks noGrp="1"/>
          </p:cNvSpPr>
          <p:nvPr>
            <p:ph type="subTitle" idx="1"/>
          </p:nvPr>
        </p:nvSpPr>
        <p:spPr>
          <a:xfrm>
            <a:off x="251520" y="764704"/>
            <a:ext cx="8568952" cy="5688632"/>
          </a:xfrm>
        </p:spPr>
        <p:txBody>
          <a:bodyPr>
            <a:normAutofit/>
          </a:bodyPr>
          <a:lstStyle/>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Pakistan possesses a variety of world's ecological regions due to its immense latitudinal and altitudinal variations. </a:t>
            </a:r>
          </a:p>
          <a:p>
            <a:pPr marL="285750" indent="-285750" algn="just">
              <a:buFont typeface="Arial" pitchFamily="34" charset="0"/>
              <a:buChar char="•"/>
            </a:pPr>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These regions include the coastal mangrove forests of the Arabian Sea as well as some of the highest mountains of the world, where the western Himalayas, Hindu-Kush and Karakoram ranges meet. </a:t>
            </a:r>
          </a:p>
          <a:p>
            <a:pPr marL="285750" indent="-285750" algn="just">
              <a:buFont typeface="Arial" pitchFamily="34" charset="0"/>
              <a:buChar char="•"/>
            </a:pPr>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This diversity contains diversified habitats and landscapes that support a rich biodiversity of both fauna and flora.</a:t>
            </a: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 </a:t>
            </a: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Arid and semi-arid regions covering almost 80% of the total land area of the country possess significant portion of country's biodiversity.</a:t>
            </a:r>
          </a:p>
          <a:p>
            <a:pPr marL="285750" indent="-285750" algn="just">
              <a:buFont typeface="Arial" pitchFamily="34" charset="0"/>
              <a:buChar char="•"/>
            </a:pPr>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Pakistan contains three of the world's six biogeography realms with their distinct biota, and spans four of Earth's ten biomes (desert, temperate grassland, tropical seasonal forest and mountain) (Cox and Moore, 1993).</a:t>
            </a:r>
            <a:endParaRPr lang="en-US"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77235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12968" cy="6192688"/>
          </a:xfrm>
        </p:spPr>
        <p:txBody>
          <a:bodyPr>
            <a:normAutofit/>
          </a:bodyPr>
          <a:lstStyle/>
          <a:p>
            <a:pPr marL="0" indent="0" algn="just">
              <a:buNone/>
            </a:pPr>
            <a:r>
              <a:rPr lang="en-SG" sz="1600" b="1" dirty="0" smtClean="0">
                <a:latin typeface="Times New Roman" pitchFamily="18" charset="0"/>
                <a:cs typeface="Times New Roman" pitchFamily="18" charset="0"/>
              </a:rPr>
              <a:t>STATUS OF BIODIVERSITY IN PAKISTAN</a:t>
            </a:r>
          </a:p>
          <a:p>
            <a:pPr algn="just"/>
            <a:r>
              <a:rPr lang="en-SG" sz="1600" dirty="0" smtClean="0">
                <a:latin typeface="Times New Roman" pitchFamily="18" charset="0"/>
                <a:cs typeface="Times New Roman" pitchFamily="18" charset="0"/>
              </a:rPr>
              <a:t>A high percentage of Pakistan's bird fauna is migratory, over 30% of recorded species are </a:t>
            </a:r>
            <a:r>
              <a:rPr lang="en-SG" sz="1600" dirty="0" err="1" smtClean="0">
                <a:latin typeface="Times New Roman" pitchFamily="18" charset="0"/>
                <a:cs typeface="Times New Roman" pitchFamily="18" charset="0"/>
              </a:rPr>
              <a:t>Palaeartic</a:t>
            </a:r>
            <a:r>
              <a:rPr lang="en-SG" sz="1600" dirty="0" smtClean="0">
                <a:latin typeface="Times New Roman" pitchFamily="18" charset="0"/>
                <a:cs typeface="Times New Roman" pitchFamily="18" charset="0"/>
              </a:rPr>
              <a:t> winter visitors (Roberts, 1991).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a:t>
            </a:r>
            <a:r>
              <a:rPr lang="en-SG" sz="1600" dirty="0" err="1" smtClean="0">
                <a:latin typeface="Times New Roman" pitchFamily="18" charset="0"/>
                <a:cs typeface="Times New Roman" pitchFamily="18" charset="0"/>
              </a:rPr>
              <a:t>Sulaiman</a:t>
            </a:r>
            <a:r>
              <a:rPr lang="en-SG" sz="1600" dirty="0" smtClean="0">
                <a:latin typeface="Times New Roman" pitchFamily="18" charset="0"/>
                <a:cs typeface="Times New Roman" pitchFamily="18" charset="0"/>
              </a:rPr>
              <a:t> Range, the Hindu-Kush and the Himalayas in NWFP and AJK comprise part of the Western Himalayan Endemic Bird Area. This is a global center of bird endemism with 10 restricted range species in Pakistan (GOP, 1999).</a:t>
            </a:r>
          </a:p>
          <a:p>
            <a:pPr algn="just"/>
            <a:endParaRPr lang="en-US"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Among reptiles 13 species are endemic. </a:t>
            </a:r>
            <a:r>
              <a:rPr lang="en-SG" sz="1600" dirty="0" err="1" smtClean="0">
                <a:latin typeface="Times New Roman" pitchFamily="18" charset="0"/>
                <a:cs typeface="Times New Roman" pitchFamily="18" charset="0"/>
              </a:rPr>
              <a:t>Chagai</a:t>
            </a:r>
            <a:r>
              <a:rPr lang="en-SG" sz="1600" dirty="0" smtClean="0">
                <a:latin typeface="Times New Roman" pitchFamily="18" charset="0"/>
                <a:cs typeface="Times New Roman" pitchFamily="18" charset="0"/>
              </a:rPr>
              <a:t> desert is important for reptiles with six endemic species. A number of marine turtle species nest Pakistan's beaches. Out of 29 endemic fish species, nine are snow trout occurring in northern snow fed rivers (GOP, 1999).</a:t>
            </a:r>
          </a:p>
          <a:p>
            <a:pPr algn="just"/>
            <a:endParaRPr lang="en-US"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Eighty species of butterflies have been recorded in northern mountains, many of which are endemic (</a:t>
            </a:r>
            <a:r>
              <a:rPr lang="en-SG" sz="1600" dirty="0" err="1" smtClean="0">
                <a:latin typeface="Times New Roman" pitchFamily="18" charset="0"/>
                <a:cs typeface="Times New Roman" pitchFamily="18" charset="0"/>
              </a:rPr>
              <a:t>Hasan</a:t>
            </a:r>
            <a:r>
              <a:rPr lang="en-SG" sz="1600" dirty="0" smtClean="0">
                <a:latin typeface="Times New Roman" pitchFamily="18" charset="0"/>
                <a:cs typeface="Times New Roman" pitchFamily="18" charset="0"/>
              </a:rPr>
              <a:t>, 1997). Almost 80% of Pakistan's endemic flowering plants are confined to the northern and western mountains (Ali and Qaiser, 1986).</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THREATS TO BIODIVERSITY</a:t>
            </a:r>
          </a:p>
          <a:p>
            <a:pPr algn="just"/>
            <a:r>
              <a:rPr lang="en-SG" sz="1600" dirty="0" smtClean="0">
                <a:latin typeface="Times New Roman" pitchFamily="18" charset="0"/>
                <a:cs typeface="Times New Roman" pitchFamily="18" charset="0"/>
              </a:rPr>
              <a:t>Pakistan's biodiversity, although rich, faces severe threats. Over-grazing, over-harvesting, water-logging and salinization, deforestation, land conversion, soil erosion, desertification, alien invasive species and pollution contribute to the degradation of biodiversity resources. Loss of fragmentation and degradation of natural habitat is the main cause of present high rate of extinction, and is a critical problem in all biomes (UNEP, 1995).</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883506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640960" cy="6120680"/>
          </a:xfrm>
        </p:spPr>
        <p:txBody>
          <a:bodyPr>
            <a:normAutofit fontScale="92500" lnSpcReduction="10000"/>
          </a:bodyPr>
          <a:lstStyle/>
          <a:p>
            <a:pPr algn="just"/>
            <a:r>
              <a:rPr lang="en-SG" sz="1600" dirty="0" smtClean="0">
                <a:latin typeface="Times New Roman" pitchFamily="18" charset="0"/>
                <a:cs typeface="Times New Roman" pitchFamily="18" charset="0"/>
              </a:rPr>
              <a:t>Pakistan's woody biomass is declining at a rate of 4.6% per year (GOP 1992, Hosier, 1993).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Mangrove forest cover has been halved from 2600 Km2 in 1970s to 1300 Km2 in mid 1990s. This natural wealth is quickly disappearing (</a:t>
            </a:r>
            <a:r>
              <a:rPr lang="en-SG" sz="1600" dirty="0" err="1" smtClean="0">
                <a:latin typeface="Times New Roman" pitchFamily="18" charset="0"/>
                <a:cs typeface="Times New Roman" pitchFamily="18" charset="0"/>
              </a:rPr>
              <a:t>Saifullah</a:t>
            </a:r>
            <a:r>
              <a:rPr lang="en-SG" sz="1600" dirty="0" smtClean="0">
                <a:latin typeface="Times New Roman" pitchFamily="18" charset="0"/>
                <a:cs typeface="Times New Roman" pitchFamily="18" charset="0"/>
              </a:rPr>
              <a:t>, 1997). Mangroves play an economically significant role in providing breeding grounds for shrimp and fish larvae, protecting from excessive siltation and acting as sanctuaries for migratory birds.</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PRIME ISSUES IN CONSERVING BIODIVERSITY</a:t>
            </a:r>
          </a:p>
          <a:p>
            <a:pPr marL="0" indent="0" algn="just">
              <a:buNone/>
            </a:pPr>
            <a:endParaRPr lang="en-SG" sz="1600" b="1"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Presented below are the most critical issues for biodiversity conservation in Pakistan, identified by Anwar and Shank, 2000.</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 The need for associated policy and institutional reforms and institutional strengthening.</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 Integration of biodiversity conservation measures into </a:t>
            </a:r>
            <a:r>
              <a:rPr lang="en-SG" sz="1600" dirty="0" err="1" smtClean="0">
                <a:latin typeface="Times New Roman" pitchFamily="18" charset="0"/>
                <a:cs typeface="Times New Roman" pitchFamily="18" charset="0"/>
              </a:rPr>
              <a:t>sectoral</a:t>
            </a:r>
            <a:r>
              <a:rPr lang="en-SG" sz="1600" dirty="0" smtClean="0">
                <a:latin typeface="Times New Roman" pitchFamily="18" charset="0"/>
                <a:cs typeface="Times New Roman" pitchFamily="18" charset="0"/>
              </a:rPr>
              <a:t> initiatives.</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 Better understanding of all aspects of biodiversity and effective means for ensuring their sustainable use.</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 Developing community-based biodiversity management systems.</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 Developing and institutionalizing systems to monitor key elements of biodiversity.</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 Better implementation of existing plans.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646673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496944" cy="6048672"/>
          </a:xfrm>
        </p:spPr>
        <p:txBody>
          <a:bodyPr>
            <a:normAutofit/>
          </a:bodyPr>
          <a:lstStyle/>
          <a:p>
            <a:pPr marL="0" indent="0" algn="just">
              <a:buNone/>
            </a:pPr>
            <a:r>
              <a:rPr lang="en-SG" sz="1600" b="1" dirty="0" smtClean="0">
                <a:latin typeface="Times New Roman" pitchFamily="18" charset="0"/>
                <a:cs typeface="Times New Roman" pitchFamily="18" charset="0"/>
              </a:rPr>
              <a:t>STRATEGIES FOR PROMOTING BIODIVERSITY CONSERVATION</a:t>
            </a:r>
          </a:p>
          <a:p>
            <a:pPr marL="0" indent="0" algn="just">
              <a:buNone/>
            </a:pPr>
            <a:endParaRPr lang="en-SG" sz="1600" b="1"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Government of Pakistan prepared and adopted National Conservation Strategy (NCS) in 1992 which was accepted by the World Bank as a National Environmental Action Plan. </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There are 14 core programs in the NCS, many of which touch upon biodiversity issues. However, as a whole the document does not provide comprehensive actions specifically related to biodiversity loss and conservation. </a:t>
            </a:r>
          </a:p>
          <a:p>
            <a:pPr algn="just"/>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INSTITUTIONAL NEEDS FOR BIODIVERSITY CONSERVATION</a:t>
            </a:r>
          </a:p>
          <a:p>
            <a:pPr algn="just"/>
            <a:r>
              <a:rPr lang="en-SG" sz="1600" dirty="0" smtClean="0">
                <a:latin typeface="Times New Roman" pitchFamily="18" charset="0"/>
                <a:cs typeface="Times New Roman" pitchFamily="18" charset="0"/>
              </a:rPr>
              <a:t>The federal Ministry of Environment is the focal point for national concerns related to biodiversity conservation.</a:t>
            </a:r>
          </a:p>
          <a:p>
            <a:pPr marL="0" indent="0" algn="just">
              <a:buNone/>
            </a:pPr>
            <a:r>
              <a:rPr lang="en-SG" sz="1600" dirty="0" smtClean="0">
                <a:latin typeface="Times New Roman" pitchFamily="18" charset="0"/>
                <a:cs typeface="Times New Roman" pitchFamily="18" charset="0"/>
              </a:rPr>
              <a:t> </a:t>
            </a:r>
          </a:p>
          <a:p>
            <a:pPr algn="just"/>
            <a:r>
              <a:rPr lang="en-SG" sz="1600" dirty="0" smtClean="0">
                <a:latin typeface="Times New Roman" pitchFamily="18" charset="0"/>
                <a:cs typeface="Times New Roman" pitchFamily="18" charset="0"/>
              </a:rPr>
              <a:t>D.G. Environment is also focal point of most of the environmentally related conventions. </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provinces have control over most aspects of biodiversity conservation; provincial forest and wildlife departments are primarily responsible for biodiversity conservation. </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office of Inspector General of Forests (within the Ministry of Environment) oversees all policy coordination, research and education, as well as liaison matters related to forestry, rangelands, and wildlife management. </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2151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264696"/>
          </a:xfrm>
        </p:spPr>
        <p:txBody>
          <a:bodyPr>
            <a:normAutofit/>
          </a:bodyPr>
          <a:lstStyle/>
          <a:p>
            <a:pPr algn="just"/>
            <a:r>
              <a:rPr lang="en-SG" sz="1600" dirty="0" smtClean="0">
                <a:latin typeface="Times New Roman" pitchFamily="18" charset="0"/>
                <a:cs typeface="Times New Roman" pitchFamily="18" charset="0"/>
              </a:rPr>
              <a:t>The Pakistan Environmental Protection Agency (PEPA) is an attached agency of Ministry of Environment established under the Pakistan Environmental Protection Act of 1997. PEPA has the responsibility for executing, enforcing and regulating protection of the environment in the country.</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PEPA is also the focal point and approving authority for Initial Environmental Examinations (IEEs) and Environmental Impact Assessments (</a:t>
            </a:r>
            <a:r>
              <a:rPr lang="en-SG" sz="1600" dirty="0" err="1" smtClean="0">
                <a:latin typeface="Times New Roman" pitchFamily="18" charset="0"/>
                <a:cs typeface="Times New Roman" pitchFamily="18" charset="0"/>
              </a:rPr>
              <a:t>ElAs</a:t>
            </a:r>
            <a:r>
              <a:rPr lang="en-SG" sz="1600" dirty="0" smtClean="0">
                <a:latin typeface="Times New Roman" pitchFamily="18" charset="0"/>
                <a:cs typeface="Times New Roman" pitchFamily="18" charset="0"/>
              </a:rPr>
              <a:t>). The agency is supported by provincial EPAs.</a:t>
            </a:r>
          </a:p>
          <a:p>
            <a:pPr algn="just"/>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PROTECTED AREAS</a:t>
            </a:r>
          </a:p>
          <a:p>
            <a:pPr algn="just"/>
            <a:r>
              <a:rPr lang="en-SG" sz="1600" dirty="0" smtClean="0">
                <a:latin typeface="Times New Roman" pitchFamily="18" charset="0"/>
                <a:cs typeface="Times New Roman" pitchFamily="18" charset="0"/>
              </a:rPr>
              <a:t>Government of Pakistan has taken a number of steps for the protection and conservation of biodiversity in the country.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national protected areas system has been established throughout the country.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This includes national parks, wildlife sanctuaries and game reserves, and covers an area of 9.17 million hectares (10.4 per cent of total land area) (GOP, 1999).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However, most of these protected areas were designated in the 1960s and 1970s through legislation.</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Wildlife sanctuaries provide greater protection than national parks, while game reserves afford no protection to habitat but merely regulate hunting. </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08161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336704"/>
          </a:xfrm>
        </p:spPr>
        <p:txBody>
          <a:bodyPr>
            <a:normAutofit/>
          </a:bodyPr>
          <a:lstStyle/>
          <a:p>
            <a:pPr marL="0" indent="0" algn="just">
              <a:buNone/>
            </a:pPr>
            <a:r>
              <a:rPr lang="en-SG" sz="1600" b="1" dirty="0" smtClean="0">
                <a:latin typeface="Times New Roman" pitchFamily="18" charset="0"/>
                <a:cs typeface="Times New Roman" pitchFamily="18" charset="0"/>
              </a:rPr>
              <a:t>NATIONAL ACTION PLAN TO COMBAT DESERTIFICATION</a:t>
            </a:r>
          </a:p>
          <a:p>
            <a:pPr marL="0" indent="0" algn="just">
              <a:buNone/>
            </a:pPr>
            <a:endParaRPr lang="en-SG" sz="1600" b="1"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Pakistan is also Part to UN Convention to Combat Desertification (CCD) since 1997 and has prepared National Action Plan to Combat Desertification (NAP).</a:t>
            </a:r>
          </a:p>
          <a:p>
            <a:pPr algn="just"/>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Creation of an organization on biodiversity at the national level</a:t>
            </a:r>
          </a:p>
          <a:p>
            <a:pPr marL="0" indent="0" algn="just">
              <a:buNone/>
            </a:pPr>
            <a:endParaRPr lang="en-SG" sz="1600" b="1"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Keeping in view the importance of the subject and the threatening situation, it seems logical to create an organization on biodiversity at the national level, having an international and national mandate. That will maintain liaison with all international commitments regarding biodiversity conservation focusing on technical, financial, human resource development (HRD) and communication aspects. At the National level, the organization should be able to serve the all aspects of biodiversity like: development</a:t>
            </a:r>
          </a:p>
          <a:p>
            <a:pPr marL="0" indent="0" algn="just">
              <a:buNone/>
            </a:pPr>
            <a:r>
              <a:rPr lang="en-SG" sz="1600" dirty="0" smtClean="0">
                <a:latin typeface="Times New Roman" pitchFamily="18" charset="0"/>
                <a:cs typeface="Times New Roman" pitchFamily="18" charset="0"/>
              </a:rPr>
              <a:t>of human resources; policy reforms and legislation; Sensitization especially at policy and mid level; and assist all concerned public departments/ agencies in assisting, educating and segregating biodiversity issues.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527563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1061</Words>
  <Application>Microsoft Office PowerPoint</Application>
  <PresentationFormat>On-screen Show (4:3)</PresentationFormat>
  <Paragraphs>76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Status of biodiversity conservation in Pakistan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conservation in Pakistan</dc:title>
  <dc:creator>Zaira Ahmad</dc:creator>
  <cp:lastModifiedBy>Zaira Ahmad</cp:lastModifiedBy>
  <cp:revision>8</cp:revision>
  <dcterms:created xsi:type="dcterms:W3CDTF">2020-04-30T16:29:58Z</dcterms:created>
  <dcterms:modified xsi:type="dcterms:W3CDTF">2020-04-30T18:08:43Z</dcterms:modified>
</cp:coreProperties>
</file>