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244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938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7052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71214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4506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67313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8165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5816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5603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2367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61439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B4D3F-656A-4F75-B6D1-01E8DF5461B0}" type="datetimeFigureOut">
              <a:rPr lang="en-SG" smtClean="0"/>
              <a:t>26/3/2020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9B38E-6BBA-4A78-95D3-A7A5ED58276C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3614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60649"/>
            <a:ext cx="7772400" cy="504055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Conservation of Aquatic Systems</a:t>
            </a:r>
            <a:endParaRPr lang="en-SG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208912" cy="5688632"/>
          </a:xfrm>
        </p:spPr>
        <p:txBody>
          <a:bodyPr>
            <a:norm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majority of literature in conservation biology, focuses on terrestrial environments.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Yet 71% of the globe is covered by oceans not by land.</a:t>
            </a:r>
          </a:p>
          <a:p>
            <a:pPr algn="just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Fresh water and marine environments are more difficult to investigate.</a:t>
            </a:r>
          </a:p>
          <a:p>
            <a:pPr marL="285750" indent="-285750" algn="just">
              <a:buFont typeface="Arial" pitchFamily="34" charset="0"/>
              <a:buChar char="•"/>
            </a:pPr>
            <a:endParaRPr lang="en-US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Conservation challenges of freshwater habitats</a:t>
            </a:r>
          </a:p>
          <a:p>
            <a:pPr algn="just"/>
            <a:endParaRPr lang="en-US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most important threats to fresh water streams and lakes physical habitat alteration, chemical alteration or pollution, introduction of exotic species.</a:t>
            </a:r>
          </a:p>
          <a:p>
            <a:pPr algn="just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Invasive species are significantly greater problem in aquatic habitats than in terrestrial ones.</a:t>
            </a:r>
          </a:p>
          <a:p>
            <a:pPr algn="just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Disturbed aquatic systems particularly those associated with urban areas are more vulnerable to invasions than undisturbed systems. </a:t>
            </a:r>
          </a:p>
          <a:p>
            <a:pPr algn="just"/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Eutrophication is another problem face by water bodies.</a:t>
            </a:r>
          </a:p>
          <a:p>
            <a:pPr marL="285750" indent="-285750" algn="l">
              <a:buFont typeface="Arial" pitchFamily="34" charset="0"/>
              <a:buChar char="•"/>
            </a:pPr>
            <a:endParaRPr lang="en-SG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65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Eutrophication Process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Nutrients (N, P) -------increase release in water bodies---------trigger chain of events-----massive growth of primary producers----periphytic (attached) algae &amp; submersed macrophytes increase in biomass in beginning----then decline as  phytoplankton &amp; cyanobacteria (blue green algae) increase----reduce the amount of light passing through the water----Dead organism accumulates as sediment at bottom----bacteria that degrades organic matter consumes more O2-----O2 depletion cause fish to kill-----but cyprinid fish increase------as they can survive in poorly O2 water----also efficient predators of zooplankton---therefore zooplankton number decreases and cause less predation on phytoplankton which increase----&amp; results in increase turbidity.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As eutrophication progresses the biological community is altered.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Water quality is degraded for drinking, recreation and food.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Acidification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The process in which the pH of water bodies decline because of inputs of acidic precipitation in the form of snow, fog or rain.</a:t>
            </a:r>
          </a:p>
          <a:p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Emission of hydrogen sulfide (H2S) from burning of coal and nitrous oxide (NO) from cars exhaust combines with atmospheric water vapors to form weak concentrations of sulfuric and nitric acid.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Acidic rainfall does not affect areas where soil and rock contain significant amounts of calcium carbonate (CaCO3) which form carbonate and bicarbonate ions that act as buffers in pH change.</a:t>
            </a: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SG" sz="1600" dirty="0"/>
          </a:p>
        </p:txBody>
      </p:sp>
    </p:spTree>
    <p:extLst>
      <p:ext uri="{BB962C8B-B14F-4D97-AF65-F5344CB8AC3E}">
        <p14:creationId xmlns:p14="http://schemas.microsoft.com/office/powerpoint/2010/main" val="324624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 lnSpcReduction="20000"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immediate effect of lower pH in water bodies is the reduction or cessation of reproduction in many fish species, amphibians and aquatic invertebrates.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Indirect effect is the change in chemical in the chemical reactions occurring in the aquatic systems, especially in metallic ions such as aluminum, lead or cadmium.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Aluminum becomes specially deadly to fish under acidic conditions as it binds to their gills and affects respiration.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When Al starts to precipitate out it reacts with phosphorous and makes aluminum phosphate which makes phosphorous ions unavailable as a nutrient for organisms.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Management of freshwater habitats for Conservation</a:t>
            </a: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problems such as sedimentation, eutrophication, and acidification are input-oriented problems.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And involves non-point source pollution problems.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Management through Laws and policies: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1. Reduce the use of fertilizers.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2. Required to remove fertilizers (N, P, NO3, NO2) from urban sources before allowing urban discharges into water streams.</a:t>
            </a:r>
          </a:p>
          <a:p>
            <a:pPr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3. Reduce erosion on agricultural lands through increase vegetation cover. 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endParaRPr lang="en-SG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92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Direct methods to stop inputs:</a:t>
            </a:r>
          </a:p>
          <a:p>
            <a:pPr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Install filters and other devices at the proximate source of input, such as the inflow stream, to remove sediment and fertilizer.</a:t>
            </a:r>
          </a:p>
          <a:p>
            <a:pPr>
              <a:buAutoNum type="arabicPeriod"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Surround shorelines and banks with vegetation that can achieve high level of nutrient uptake from runoff.</a:t>
            </a:r>
          </a:p>
          <a:p>
            <a:pPr marL="0" indent="0">
              <a:buNone/>
            </a:pP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Other remedies include dredging, chemical manipulation and bio-manipulation.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Dredging:</a:t>
            </a:r>
            <a:endParaRPr lang="en-US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this method sediment from a eutrophic lake, pond or wetland is physically scraped off the bottom using large, earth moving machines.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sediment removed can be placed in a different artificially constructed basin where  phosphorous is removed by physical or chemical means.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purified sediment can then be returned to system.</a:t>
            </a: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Chemical methods:</a:t>
            </a:r>
          </a:p>
          <a:p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Riplox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method.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this method the sediment surface is first oxidized causing the phosphorous in it to precipitate in metal complexes.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01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26469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Then calcium nitrate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(NO3)2 and iron chloride (FeCl3) are added, increasing levels of oxygen and iron concentrations present. 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pH of the system will tend to decline at this point is stabilized through the addition of calcium hydroxide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</a:rPr>
              <a:t>Ca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(OH)2. </a:t>
            </a:r>
          </a:p>
          <a:p>
            <a:pPr algn="just"/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At a suitable pH denitrifying bacteria in the sediment will transfer nitrate in the added calcium nitrate to nitrogen gas (N2), releasing it to atmosphere.</a:t>
            </a:r>
          </a:p>
          <a:p>
            <a:pPr marL="0" indent="0" algn="just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Bio-manipulation:</a:t>
            </a: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This method attacks the eutrophication problem by manipulating populations of living creatures in the system.</a:t>
            </a: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densities of  zooplanktivorous fish  (generally cyprinids) are reduced either by adding piscivorous (fish eating) species or by extracting the cyprinids directly by trawling with gill nets.</a:t>
            </a: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If the number of zooplanktivorous fish are reduced, zooplankton populations will grow and the grazing rate on algae and phytoplankton will increase.</a:t>
            </a: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As a result the algal blooms will decrease and water clarity will improve.</a:t>
            </a: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Bio-manipulation has worked best where atleast 80% of the zooplanktivorous fish are removed.</a:t>
            </a:r>
          </a:p>
          <a:p>
            <a:pPr marL="0" indent="0" algn="just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SG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187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507288" cy="6336704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Wetlands-Unique Challenges in habitat conservation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Wetlands defined as lands transitional between terrestrial and aquatic systems where the water table is at or near the surface or the land is covered by shallow water.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Wetlands provide species that form the basis of many sport and commercial fishing industries, hunting and agriculture as well as wildlife products.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 terms of services wetlands have capacity to absorb large inputs of water from surface runoff.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Wetlands contain dense and highly productive plant communities which  can absorb large quantities of waste and nutrient runoff.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Provide recreation and water transport.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Constructed wetlands are created/engineered by humans for specific purposes such as where no wetlands exist or original wetlands are destroyed, for waste water treatment, for wildlife habitat and recreation or research.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Threats to Coral Reef Ecosystem</a:t>
            </a: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Coral reefs are called as tropical rainforest of oceans.</a:t>
            </a:r>
          </a:p>
          <a:p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Worldwide there are 600 species of corals.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53809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480720"/>
          </a:xfrm>
        </p:spPr>
        <p:txBody>
          <a:bodyPr>
            <a:normAutofit/>
          </a:bodyPr>
          <a:lstStyle/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Individual reefs may harbor may upto 400 species of corals, 1,500 species of fish, 4,000 different species of mollusks and 400 species of sponges.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 bulk of coral reef is non-living matter, the surface layer of living creature is composed mostly of coral polyps.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Relatives of jellyfish and anemones, the polyps have column shaped bodies topped with stinging tentacles.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These creatures secrets calcium carbonate (CaCO3) as a metabolic product, and these secretions make up their homes to which they attach.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Reef building corals take up dissolve calcium from seawater and use it to produce reef substrate.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Threats to coral reef include diseases, sediment pollution, overfishing, direct destruction.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10% are now considered degraded and 30% are expected to be in near future.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Bleaching is a response to temperature stressed corals.</a:t>
            </a:r>
          </a:p>
          <a:p>
            <a:pPr marL="0" indent="0"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Studies reveals that water temperatures as little as 1-2C above normal maximums will lead to bleaching in corals.</a:t>
            </a:r>
          </a:p>
        </p:txBody>
      </p:sp>
    </p:spTree>
    <p:extLst>
      <p:ext uri="{BB962C8B-B14F-4D97-AF65-F5344CB8AC3E}">
        <p14:creationId xmlns:p14="http://schemas.microsoft.com/office/powerpoint/2010/main" val="74357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/>
          <a:lstStyle/>
          <a:p>
            <a:pPr algn="just"/>
            <a:r>
              <a:rPr lang="en-SG" sz="1600" dirty="0" smtClean="0">
                <a:latin typeface="Times New Roman" pitchFamily="18" charset="0"/>
                <a:cs typeface="Times New Roman" pitchFamily="18" charset="0"/>
              </a:rPr>
              <a:t>Destruction in coral reefs also occur through blast fishing.</a:t>
            </a:r>
          </a:p>
          <a:p>
            <a:pPr marL="0" indent="0" algn="just">
              <a:buNone/>
            </a:pPr>
            <a:endParaRPr lang="en-SG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sz="1600" dirty="0" smtClean="0">
                <a:latin typeface="Times New Roman" pitchFamily="18" charset="0"/>
                <a:cs typeface="Times New Roman" pitchFamily="18" charset="0"/>
              </a:rPr>
              <a:t>In which explosives are used to harness fish from corals cause direct destruction of corals.</a:t>
            </a:r>
          </a:p>
          <a:p>
            <a:pPr marL="0" indent="0" algn="just">
              <a:buNone/>
            </a:pPr>
            <a:endParaRPr lang="en-SG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sz="1600" dirty="0" smtClean="0">
                <a:latin typeface="Times New Roman" pitchFamily="18" charset="0"/>
                <a:cs typeface="Times New Roman" pitchFamily="18" charset="0"/>
              </a:rPr>
              <a:t>A single blast can destroy corals upto thousands of cubic meters of corals.</a:t>
            </a:r>
          </a:p>
          <a:p>
            <a:pPr marL="0" indent="0" algn="just">
              <a:buNone/>
            </a:pPr>
            <a:endParaRPr lang="en-SG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SG" sz="1600" dirty="0" smtClean="0">
                <a:latin typeface="Times New Roman" pitchFamily="18" charset="0"/>
                <a:cs typeface="Times New Roman" pitchFamily="18" charset="0"/>
              </a:rPr>
              <a:t>Such fishing technique destroys what has taken hundreds and thousands of years for marine organisms to build.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5845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</TotalTime>
  <Words>1231</Words>
  <Application>Microsoft Office PowerPoint</Application>
  <PresentationFormat>On-screen Show (4:3)</PresentationFormat>
  <Paragraphs>129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Conservation of Aquatic Systems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Conservation of Aquatic Systems</dc:title>
  <dc:creator>Zaira Ahmad</dc:creator>
  <cp:lastModifiedBy>Zaira Ahmad</cp:lastModifiedBy>
  <cp:revision>20</cp:revision>
  <dcterms:created xsi:type="dcterms:W3CDTF">2020-03-26T07:37:56Z</dcterms:created>
  <dcterms:modified xsi:type="dcterms:W3CDTF">2020-03-27T02:57:14Z</dcterms:modified>
</cp:coreProperties>
</file>