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62BB-A1EE-44AD-AFFD-FBC9BCB93CBE}" type="datetimeFigureOut">
              <a:rPr lang="en-SG" smtClean="0"/>
              <a:t>18/3/2020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FEFEB-ECC1-4124-B65E-9FD6B299DB3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59609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62BB-A1EE-44AD-AFFD-FBC9BCB93CBE}" type="datetimeFigureOut">
              <a:rPr lang="en-SG" smtClean="0"/>
              <a:t>18/3/2020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FEFEB-ECC1-4124-B65E-9FD6B299DB3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28165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62BB-A1EE-44AD-AFFD-FBC9BCB93CBE}" type="datetimeFigureOut">
              <a:rPr lang="en-SG" smtClean="0"/>
              <a:t>18/3/2020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FEFEB-ECC1-4124-B65E-9FD6B299DB3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55467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62BB-A1EE-44AD-AFFD-FBC9BCB93CBE}" type="datetimeFigureOut">
              <a:rPr lang="en-SG" smtClean="0"/>
              <a:t>18/3/2020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FEFEB-ECC1-4124-B65E-9FD6B299DB3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37687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62BB-A1EE-44AD-AFFD-FBC9BCB93CBE}" type="datetimeFigureOut">
              <a:rPr lang="en-SG" smtClean="0"/>
              <a:t>18/3/2020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FEFEB-ECC1-4124-B65E-9FD6B299DB3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93930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62BB-A1EE-44AD-AFFD-FBC9BCB93CBE}" type="datetimeFigureOut">
              <a:rPr lang="en-SG" smtClean="0"/>
              <a:t>18/3/2020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FEFEB-ECC1-4124-B65E-9FD6B299DB3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35882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62BB-A1EE-44AD-AFFD-FBC9BCB93CBE}" type="datetimeFigureOut">
              <a:rPr lang="en-SG" smtClean="0"/>
              <a:t>18/3/2020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FEFEB-ECC1-4124-B65E-9FD6B299DB3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92691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62BB-A1EE-44AD-AFFD-FBC9BCB93CBE}" type="datetimeFigureOut">
              <a:rPr lang="en-SG" smtClean="0"/>
              <a:t>18/3/2020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FEFEB-ECC1-4124-B65E-9FD6B299DB3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82662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62BB-A1EE-44AD-AFFD-FBC9BCB93CBE}" type="datetimeFigureOut">
              <a:rPr lang="en-SG" smtClean="0"/>
              <a:t>18/3/2020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FEFEB-ECC1-4124-B65E-9FD6B299DB3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56987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62BB-A1EE-44AD-AFFD-FBC9BCB93CBE}" type="datetimeFigureOut">
              <a:rPr lang="en-SG" smtClean="0"/>
              <a:t>18/3/2020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FEFEB-ECC1-4124-B65E-9FD6B299DB3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50201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F62BB-A1EE-44AD-AFFD-FBC9BCB93CBE}" type="datetimeFigureOut">
              <a:rPr lang="en-SG" smtClean="0"/>
              <a:t>18/3/2020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FEFEB-ECC1-4124-B65E-9FD6B299DB3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29155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F62BB-A1EE-44AD-AFFD-FBC9BCB93CBE}" type="datetimeFigureOut">
              <a:rPr lang="en-SG" smtClean="0"/>
              <a:t>18/3/2020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FEFEB-ECC1-4124-B65E-9FD6B299DB3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2964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260649"/>
            <a:ext cx="7772400" cy="504056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Conservation Genetics : from theory to application</a:t>
            </a:r>
            <a:endParaRPr lang="en-SG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280920" cy="547260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Allozyme Electrophoresis: </a:t>
            </a:r>
          </a:p>
          <a:p>
            <a:pPr algn="l"/>
            <a:endParaRPr lang="en-US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Allozyme refers to enzymatic proteins which are allelic variants and found at single gene locus.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n-US" sz="1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Gel electrophoresis of proteins----revolution in molecular genetics.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n-US" sz="1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Point mutation in coding sequence of a molecule of DNA------result in amino acid substitution in the protein synthesized.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n-US" sz="1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Single amino acid substitution in a protein can change in physical configuration and charge of a protein.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n-US" sz="1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will cause it to move at different rates in charge field in gel electrophoresis.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n-US" sz="1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movement can be visualized in a gel by treating different types of stains.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n-US" sz="1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Such differences will indicate the genetic variations in different individuals.</a:t>
            </a:r>
          </a:p>
          <a:p>
            <a:pPr algn="l"/>
            <a:endParaRPr lang="en-US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SG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031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900" b="1" dirty="0" smtClean="0">
                <a:latin typeface="Arial" pitchFamily="34" charset="0"/>
                <a:cs typeface="Arial" pitchFamily="34" charset="0"/>
              </a:rPr>
              <a:t>The Polymerase Chain reaction (PCR)</a:t>
            </a:r>
          </a:p>
          <a:p>
            <a:pPr marL="0" indent="0">
              <a:buNone/>
            </a:pPr>
            <a:endParaRPr lang="en-US" sz="19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900" dirty="0" smtClean="0">
                <a:latin typeface="Arial" pitchFamily="34" charset="0"/>
                <a:cs typeface="Arial" pitchFamily="34" charset="0"/>
              </a:rPr>
              <a:t>To determine the genotypes of individuals.</a:t>
            </a:r>
          </a:p>
          <a:p>
            <a:endParaRPr lang="en-US" sz="19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900" dirty="0" smtClean="0">
                <a:latin typeface="Arial" pitchFamily="34" charset="0"/>
                <a:cs typeface="Arial" pitchFamily="34" charset="0"/>
              </a:rPr>
              <a:t>Short region of DNA molecule (single gene) is copied repeatedly by DNA polymerase enzyme.</a:t>
            </a:r>
          </a:p>
          <a:p>
            <a:endParaRPr lang="en-US" sz="19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900" dirty="0" smtClean="0">
                <a:latin typeface="Arial" pitchFamily="34" charset="0"/>
                <a:cs typeface="Arial" pitchFamily="34" charset="0"/>
              </a:rPr>
              <a:t>In PCR reaction added----2-oligonucleotides (primers) which hybridize the DNA molecule and delimit the region to be amplified.</a:t>
            </a:r>
          </a:p>
          <a:p>
            <a:endParaRPr lang="en-US" sz="19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900" dirty="0" smtClean="0">
                <a:latin typeface="Arial" pitchFamily="34" charset="0"/>
                <a:cs typeface="Arial" pitchFamily="34" charset="0"/>
              </a:rPr>
              <a:t>And also add an enzyme---DNA polymerase I---taken from bacterium </a:t>
            </a:r>
            <a:r>
              <a:rPr lang="en-US" sz="1900" i="1" dirty="0" err="1" smtClean="0">
                <a:latin typeface="Arial" pitchFamily="34" charset="0"/>
                <a:cs typeface="Arial" pitchFamily="34" charset="0"/>
              </a:rPr>
              <a:t>Thermus</a:t>
            </a:r>
            <a:r>
              <a:rPr lang="en-US" sz="19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i="1" dirty="0" err="1" smtClean="0">
                <a:latin typeface="Arial" pitchFamily="34" charset="0"/>
                <a:cs typeface="Arial" pitchFamily="34" charset="0"/>
              </a:rPr>
              <a:t>aquaticus</a:t>
            </a:r>
            <a:r>
              <a:rPr lang="en-US" sz="1900" i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--native to hot springs---resist denaturation at high heat and it facilitates the production of new complementary DNA strands. </a:t>
            </a:r>
          </a:p>
          <a:p>
            <a:pPr marL="0" indent="0">
              <a:buNone/>
            </a:pPr>
            <a:endParaRPr lang="en-US" sz="19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900" dirty="0" smtClean="0">
                <a:latin typeface="Arial" pitchFamily="34" charset="0"/>
                <a:cs typeface="Arial" pitchFamily="34" charset="0"/>
              </a:rPr>
              <a:t>After PCR reaction---PCR products are subjected to -----Direct sequence analysis which will reveal variations in nucleotide sequences of different individuals.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77223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Mitochondrial DNA (mtDNA)</a:t>
            </a:r>
          </a:p>
          <a:p>
            <a:pPr marL="0" indent="0">
              <a:buNone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Mitochondria have their own non-nuclear complement of DNA.</a:t>
            </a:r>
          </a:p>
          <a:p>
            <a:pPr algn="just"/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mtDNA is a circular genome smaller than nuclear genome.</a:t>
            </a:r>
          </a:p>
          <a:p>
            <a:pPr algn="just"/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mtDNA is unique as it is only maternally inherited.</a:t>
            </a:r>
          </a:p>
          <a:p>
            <a:pPr algn="just"/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So no recombination between maternal and paternal genomes.</a:t>
            </a:r>
          </a:p>
          <a:p>
            <a:pPr algn="just"/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This makes the construction of phylogenetic tree straightforward.</a:t>
            </a:r>
          </a:p>
          <a:p>
            <a:pPr algn="just"/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Without recombination the number of nucleotide differences between the mtDNA genomes of different individuals, populations, species can show direct measure of phylogenetic relatedness.</a:t>
            </a:r>
          </a:p>
          <a:p>
            <a:pPr marL="0" indent="0" algn="just">
              <a:buNone/>
            </a:pP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mtDNA evolves 5 to 10 times faster than nuclear DNA.</a:t>
            </a:r>
          </a:p>
          <a:p>
            <a:pPr marL="0" indent="0" algn="just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Especially mtDNA studies useful for studying the genetic variations at population level.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148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b="1" dirty="0" smtClean="0">
                <a:latin typeface="Arial" pitchFamily="34" charset="0"/>
                <a:cs typeface="Arial" pitchFamily="34" charset="0"/>
              </a:rPr>
              <a:t>Application of Genetic Techniques Information:</a:t>
            </a:r>
          </a:p>
          <a:p>
            <a:pPr marL="0" indent="0">
              <a:buNone/>
            </a:pPr>
            <a:endParaRPr lang="en-US" sz="1900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AutoNum type="arabicPeriod"/>
            </a:pPr>
            <a:r>
              <a:rPr lang="en-US" sz="1900" dirty="0" smtClean="0">
                <a:latin typeface="Arial" pitchFamily="34" charset="0"/>
                <a:cs typeface="Arial" pitchFamily="34" charset="0"/>
              </a:rPr>
              <a:t>Genetics can clarify relatedness, taxonomy and phylogeny.</a:t>
            </a:r>
          </a:p>
          <a:p>
            <a:pPr marL="514350" indent="-514350" algn="just">
              <a:buAutoNum type="arabicPeriod"/>
            </a:pPr>
            <a:endParaRPr lang="en-US" sz="19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AutoNum type="arabicPeriod"/>
            </a:pPr>
            <a:r>
              <a:rPr lang="en-US" sz="1900" dirty="0" smtClean="0">
                <a:latin typeface="Arial" pitchFamily="34" charset="0"/>
                <a:cs typeface="Arial" pitchFamily="34" charset="0"/>
              </a:rPr>
              <a:t>Genetics can define management units of fragmented or widespread populations.</a:t>
            </a:r>
          </a:p>
          <a:p>
            <a:pPr marL="514350" indent="-514350" algn="just">
              <a:buAutoNum type="arabicPeriod"/>
            </a:pPr>
            <a:endParaRPr lang="en-US" sz="19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AutoNum type="arabicPeriod"/>
            </a:pPr>
            <a:r>
              <a:rPr lang="en-US" sz="1900" dirty="0" smtClean="0">
                <a:latin typeface="Arial" pitchFamily="34" charset="0"/>
                <a:cs typeface="Arial" pitchFamily="34" charset="0"/>
              </a:rPr>
              <a:t>Genetic techniques can determine rates of gene flow among populations.</a:t>
            </a:r>
          </a:p>
          <a:p>
            <a:pPr marL="514350" indent="-514350" algn="just">
              <a:buAutoNum type="arabicPeriod"/>
            </a:pPr>
            <a:endParaRPr lang="en-US" sz="19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AutoNum type="arabicPeriod"/>
            </a:pPr>
            <a:r>
              <a:rPr lang="en-US" sz="1900" dirty="0" smtClean="0">
                <a:latin typeface="Arial" pitchFamily="34" charset="0"/>
                <a:cs typeface="Arial" pitchFamily="34" charset="0"/>
              </a:rPr>
              <a:t>It can estimate the time since past population bottlenecks.</a:t>
            </a:r>
          </a:p>
          <a:p>
            <a:pPr marL="514350" indent="-514350" algn="just">
              <a:buAutoNum type="arabicPeriod"/>
            </a:pPr>
            <a:endParaRPr lang="en-US" sz="19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AutoNum type="arabicPeriod"/>
            </a:pPr>
            <a:r>
              <a:rPr lang="en-US" sz="1900" dirty="0" smtClean="0">
                <a:latin typeface="Arial" pitchFamily="34" charset="0"/>
                <a:cs typeface="Arial" pitchFamily="34" charset="0"/>
              </a:rPr>
              <a:t>It can determine the patterns of reproductive ecology.</a:t>
            </a:r>
          </a:p>
          <a:p>
            <a:pPr marL="514350" indent="-514350" algn="just">
              <a:buAutoNum type="arabicPeriod"/>
            </a:pPr>
            <a:endParaRPr lang="en-US" sz="19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AutoNum type="arabicPeriod"/>
            </a:pPr>
            <a:r>
              <a:rPr lang="en-US" sz="1900" dirty="0" smtClean="0">
                <a:latin typeface="Arial" pitchFamily="34" charset="0"/>
                <a:cs typeface="Arial" pitchFamily="34" charset="0"/>
              </a:rPr>
              <a:t>Genetic treaties can determine if conservation laws and treaties are being obeyed.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127674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402</Words>
  <Application>Microsoft Office PowerPoint</Application>
  <PresentationFormat>On-screen Show (4:3)</PresentationFormat>
  <Paragraphs>58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Conservation Genetics : from theory to application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Conservation Genetics</dc:title>
  <dc:creator>Zaira Ahmad</dc:creator>
  <cp:lastModifiedBy>Zaira Ahmad</cp:lastModifiedBy>
  <cp:revision>8</cp:revision>
  <dcterms:created xsi:type="dcterms:W3CDTF">2020-03-18T14:25:44Z</dcterms:created>
  <dcterms:modified xsi:type="dcterms:W3CDTF">2020-03-18T19:30:20Z</dcterms:modified>
</cp:coreProperties>
</file>