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1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219200"/>
            <a:ext cx="7772400" cy="1470025"/>
          </a:xfrm>
        </p:spPr>
        <p:txBody>
          <a:bodyPr/>
          <a:lstStyle/>
          <a:p>
            <a:r>
              <a:rPr lang="en-US" b="1" u="sng" cap="all" dirty="0"/>
              <a:t>PRINCIPLES OF LIFE-II   3</a:t>
            </a:r>
            <a:r>
              <a:rPr lang="fr-FR" b="1" u="sng" dirty="0"/>
              <a:t>(2+1)</a:t>
            </a:r>
            <a:endParaRPr lang="en-US" dirty="0"/>
          </a:p>
        </p:txBody>
      </p:sp>
      <p:sp>
        <p:nvSpPr>
          <p:cNvPr id="3" name="Subtitle 2"/>
          <p:cNvSpPr>
            <a:spLocks noGrp="1"/>
          </p:cNvSpPr>
          <p:nvPr>
            <p:ph type="subTitle" idx="1"/>
          </p:nvPr>
        </p:nvSpPr>
        <p:spPr>
          <a:xfrm>
            <a:off x="914400" y="2514600"/>
            <a:ext cx="6400800" cy="1752600"/>
          </a:xfrm>
        </p:spPr>
        <p:txBody>
          <a:bodyPr>
            <a:normAutofit fontScale="85000" lnSpcReduction="20000"/>
          </a:bodyPr>
          <a:lstStyle/>
          <a:p>
            <a:r>
              <a:rPr lang="en-US" b="1" dirty="0">
                <a:solidFill>
                  <a:schemeClr val="tx1"/>
                </a:solidFill>
              </a:rPr>
              <a:t>BS SEMESTER 2</a:t>
            </a:r>
          </a:p>
          <a:p>
            <a:r>
              <a:rPr lang="en-US" b="1" dirty="0">
                <a:solidFill>
                  <a:schemeClr val="tx1"/>
                </a:solidFill>
              </a:rPr>
              <a:t>SESSION 2019-23</a:t>
            </a:r>
          </a:p>
          <a:p>
            <a:endParaRPr lang="en-US" b="1" dirty="0">
              <a:solidFill>
                <a:schemeClr val="tx1"/>
              </a:solidFill>
            </a:endParaRPr>
          </a:p>
          <a:p>
            <a:r>
              <a:rPr lang="en-US" b="1" dirty="0">
                <a:solidFill>
                  <a:schemeClr val="tx1"/>
                </a:solidFill>
              </a:rPr>
              <a:t>Course Tutor: </a:t>
            </a:r>
            <a:r>
              <a:rPr lang="en-US" b="1" dirty="0" err="1">
                <a:solidFill>
                  <a:schemeClr val="tx1"/>
                </a:solidFill>
              </a:rPr>
              <a:t>Dr</a:t>
            </a:r>
            <a:r>
              <a:rPr lang="en-US" b="1" dirty="0">
                <a:solidFill>
                  <a:schemeClr val="tx1"/>
                </a:solidFill>
              </a:rPr>
              <a:t> </a:t>
            </a:r>
            <a:r>
              <a:rPr lang="en-US" b="1" dirty="0" err="1">
                <a:solidFill>
                  <a:schemeClr val="tx1"/>
                </a:solidFill>
              </a:rPr>
              <a:t>Moneeza</a:t>
            </a:r>
            <a:r>
              <a:rPr lang="en-US" b="1" dirty="0">
                <a:solidFill>
                  <a:schemeClr val="tx1"/>
                </a:solidFill>
              </a:rPr>
              <a:t> Abbas</a:t>
            </a:r>
          </a:p>
          <a:p>
            <a:endParaRPr lang="en-US" dirty="0"/>
          </a:p>
        </p:txBody>
      </p:sp>
    </p:spTree>
    <p:extLst>
      <p:ext uri="{BB962C8B-B14F-4D97-AF65-F5344CB8AC3E}">
        <p14:creationId xmlns:p14="http://schemas.microsoft.com/office/powerpoint/2010/main" val="2518346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marL="0" indent="0" algn="ctr">
              <a:buNone/>
            </a:pPr>
            <a:r>
              <a:rPr lang="en-US" dirty="0" smtClean="0"/>
              <a:t>          Thank You</a:t>
            </a:r>
            <a:endParaRPr lang="en-US" dirty="0"/>
          </a:p>
        </p:txBody>
      </p:sp>
    </p:spTree>
    <p:extLst>
      <p:ext uri="{BB962C8B-B14F-4D97-AF65-F5344CB8AC3E}">
        <p14:creationId xmlns:p14="http://schemas.microsoft.com/office/powerpoint/2010/main" val="3197604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2514599"/>
          </a:xfrm>
        </p:spPr>
        <p:txBody>
          <a:bodyPr/>
          <a:lstStyle/>
          <a:p>
            <a:r>
              <a:rPr lang="en-US" b="1" i="1" dirty="0" smtClean="0"/>
              <a:t> </a:t>
            </a:r>
            <a:r>
              <a:rPr lang="en-US" b="1" i="1" dirty="0"/>
              <a:t>unicellular and </a:t>
            </a:r>
            <a:r>
              <a:rPr lang="en-US" b="1" i="1" dirty="0" smtClean="0"/>
              <a:t>multicellular</a:t>
            </a:r>
            <a:br>
              <a:rPr lang="en-US" b="1" i="1" dirty="0" smtClean="0"/>
            </a:br>
            <a:r>
              <a:rPr lang="en-US" b="1" i="1" dirty="0" smtClean="0"/>
              <a:t>organisms</a:t>
            </a:r>
            <a:r>
              <a:rPr lang="en-US" b="1" i="1" dirty="0" smtClean="0"/>
              <a:t> </a:t>
            </a:r>
            <a:endParaRPr lang="en-US" dirty="0"/>
          </a:p>
        </p:txBody>
      </p:sp>
    </p:spTree>
    <p:extLst>
      <p:ext uri="{BB962C8B-B14F-4D97-AF65-F5344CB8AC3E}">
        <p14:creationId xmlns:p14="http://schemas.microsoft.com/office/powerpoint/2010/main" val="1341858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marL="0" indent="0">
              <a:buNone/>
            </a:pPr>
            <a:endParaRPr lang="en-US" dirty="0"/>
          </a:p>
          <a:p>
            <a:pPr algn="just"/>
            <a:r>
              <a:rPr lang="en-US" dirty="0" smtClean="0"/>
              <a:t>The </a:t>
            </a:r>
            <a:r>
              <a:rPr lang="en-US" dirty="0"/>
              <a:t>basic distinction among organisms is between </a:t>
            </a:r>
            <a:r>
              <a:rPr lang="en-US" i="1" dirty="0"/>
              <a:t>unicellular organisms </a:t>
            </a:r>
            <a:r>
              <a:rPr lang="en-US" dirty="0"/>
              <a:t>and </a:t>
            </a:r>
            <a:r>
              <a:rPr lang="en-US" i="1" dirty="0"/>
              <a:t>multicellular organisms</a:t>
            </a:r>
            <a:r>
              <a:rPr lang="en-US" dirty="0"/>
              <a:t>. </a:t>
            </a:r>
            <a:endParaRPr lang="en-US" dirty="0" smtClean="0"/>
          </a:p>
          <a:p>
            <a:pPr algn="just"/>
            <a:r>
              <a:rPr lang="en-US" dirty="0" smtClean="0"/>
              <a:t>Among </a:t>
            </a:r>
            <a:r>
              <a:rPr lang="en-US" dirty="0"/>
              <a:t>the unicellular organisms, there is another fundamental distinction: </a:t>
            </a:r>
            <a:r>
              <a:rPr lang="en-US" dirty="0">
                <a:solidFill>
                  <a:srgbClr val="FF0000"/>
                </a:solidFill>
              </a:rPr>
              <a:t>between </a:t>
            </a:r>
            <a:r>
              <a:rPr lang="en-US" i="1" dirty="0">
                <a:solidFill>
                  <a:srgbClr val="FF0000"/>
                </a:solidFill>
              </a:rPr>
              <a:t>prokaryotes </a:t>
            </a:r>
            <a:r>
              <a:rPr lang="en-US" dirty="0">
                <a:solidFill>
                  <a:srgbClr val="FF0000"/>
                </a:solidFill>
              </a:rPr>
              <a:t>and </a:t>
            </a:r>
            <a:r>
              <a:rPr lang="en-US" i="1" dirty="0">
                <a:solidFill>
                  <a:srgbClr val="FF0000"/>
                </a:solidFill>
              </a:rPr>
              <a:t>eukaryotes</a:t>
            </a:r>
            <a:r>
              <a:rPr lang="en-US" dirty="0" smtClean="0">
                <a:solidFill>
                  <a:srgbClr val="FF0000"/>
                </a:solidFill>
              </a:rPr>
              <a:t>.</a:t>
            </a:r>
          </a:p>
          <a:p>
            <a:pPr algn="just"/>
            <a:r>
              <a:rPr lang="en-US" dirty="0" smtClean="0"/>
              <a:t> </a:t>
            </a:r>
            <a:r>
              <a:rPr lang="en-US" dirty="0"/>
              <a:t>Prokaryotes are relatively primitive unicellular organisms in which the protoplasm and the genetic material are encased within a cell wall of some kind but the </a:t>
            </a:r>
            <a:r>
              <a:rPr lang="en-US" dirty="0">
                <a:solidFill>
                  <a:srgbClr val="FF0000"/>
                </a:solidFill>
              </a:rPr>
              <a:t>genetic material is not located within a nucleus</a:t>
            </a:r>
            <a:r>
              <a:rPr lang="en-US" dirty="0"/>
              <a:t>. </a:t>
            </a:r>
          </a:p>
        </p:txBody>
      </p:sp>
    </p:spTree>
    <p:extLst>
      <p:ext uri="{BB962C8B-B14F-4D97-AF65-F5344CB8AC3E}">
        <p14:creationId xmlns:p14="http://schemas.microsoft.com/office/powerpoint/2010/main" val="570776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r>
              <a:rPr lang="en-US" dirty="0"/>
              <a:t>Eukaryotes are relatively advanced unicellular organisms in which the genetic material is </a:t>
            </a:r>
            <a:r>
              <a:rPr lang="en-US" dirty="0">
                <a:solidFill>
                  <a:srgbClr val="FF0000"/>
                </a:solidFill>
              </a:rPr>
              <a:t>enclosed in a special nucleus </a:t>
            </a:r>
            <a:r>
              <a:rPr lang="en-US" dirty="0"/>
              <a:t>within the cell. Prokaryotes reproduce asexually, whereas eukaryotes reproduce sexually. </a:t>
            </a:r>
            <a:endParaRPr lang="en-US" dirty="0" smtClean="0"/>
          </a:p>
          <a:p>
            <a:pPr algn="just"/>
            <a:r>
              <a:rPr lang="en-US" b="1" dirty="0"/>
              <a:t>The earliest fossils are believed to be prokaryotic</a:t>
            </a:r>
            <a:r>
              <a:rPr lang="en-US" dirty="0"/>
              <a:t>; eukaryotic organisms evolved in the course of the Proterozoic. </a:t>
            </a:r>
          </a:p>
        </p:txBody>
      </p:sp>
    </p:spTree>
    <p:extLst>
      <p:ext uri="{BB962C8B-B14F-4D97-AF65-F5344CB8AC3E}">
        <p14:creationId xmlns:p14="http://schemas.microsoft.com/office/powerpoint/2010/main" val="478202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Unicellular Organisms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As </a:t>
            </a:r>
            <a:r>
              <a:rPr lang="en-US" dirty="0"/>
              <a:t>the name implies, unicellular organisms are made up of a single cell. They are the oldest form of life, with fossil records dating back to about 3.8 million years ago. Bacteria, amoeba, Paramecium, </a:t>
            </a:r>
            <a:r>
              <a:rPr lang="en-US" dirty="0" err="1"/>
              <a:t>archaea</a:t>
            </a:r>
            <a:r>
              <a:rPr lang="en-US" dirty="0"/>
              <a:t>, protozoa, </a:t>
            </a:r>
            <a:r>
              <a:rPr lang="en-US" dirty="0" smtClean="0"/>
              <a:t>unicellular </a:t>
            </a:r>
            <a:r>
              <a:rPr lang="en-US" b="1" dirty="0" smtClean="0">
                <a:solidFill>
                  <a:srgbClr val="FF0000"/>
                </a:solidFill>
              </a:rPr>
              <a:t>algae, </a:t>
            </a:r>
            <a:r>
              <a:rPr lang="en-US" dirty="0"/>
              <a:t>and unicellular </a:t>
            </a:r>
            <a:r>
              <a:rPr lang="en-US" b="1" dirty="0">
                <a:solidFill>
                  <a:srgbClr val="FF0000"/>
                </a:solidFill>
              </a:rPr>
              <a:t>fungi</a:t>
            </a:r>
            <a:r>
              <a:rPr lang="en-US" dirty="0"/>
              <a:t> are examples of unicellular organisms. These unicellular organisms are mostly invisible to the naked eye, hence, they are also referred to as microscopic organisms. Most of the unicellular organisms are also prokaryotes</a:t>
            </a:r>
          </a:p>
          <a:p>
            <a:endParaRPr lang="en-US" dirty="0"/>
          </a:p>
        </p:txBody>
      </p:sp>
    </p:spTree>
    <p:extLst>
      <p:ext uri="{BB962C8B-B14F-4D97-AF65-F5344CB8AC3E}">
        <p14:creationId xmlns:p14="http://schemas.microsoft.com/office/powerpoint/2010/main" val="348006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Examples of Unicellular Organisms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Some of the examples of unicellular organisms are:</a:t>
            </a:r>
          </a:p>
          <a:p>
            <a:r>
              <a:rPr lang="en-US" dirty="0"/>
              <a:t>Amoeba</a:t>
            </a:r>
          </a:p>
          <a:p>
            <a:r>
              <a:rPr lang="en-US" dirty="0"/>
              <a:t>Euglena</a:t>
            </a:r>
          </a:p>
          <a:p>
            <a:r>
              <a:rPr lang="en-US" dirty="0"/>
              <a:t>Paramecium</a:t>
            </a:r>
          </a:p>
          <a:p>
            <a:r>
              <a:rPr lang="en-US" dirty="0"/>
              <a:t>Plasmodium</a:t>
            </a:r>
          </a:p>
          <a:p>
            <a:r>
              <a:rPr lang="en-US" dirty="0" err="1"/>
              <a:t>Nostoc</a:t>
            </a:r>
            <a:r>
              <a:rPr lang="en-US" dirty="0"/>
              <a:t>, Salmonella ( Prokaryotic unicellular organisms)</a:t>
            </a:r>
          </a:p>
          <a:p>
            <a:r>
              <a:rPr lang="en-US" dirty="0"/>
              <a:t>Protozoans, Fungi, Algae ( Eukaryotic unicellular organisms)</a:t>
            </a:r>
          </a:p>
          <a:p>
            <a:endParaRPr lang="en-US" dirty="0"/>
          </a:p>
        </p:txBody>
      </p:sp>
    </p:spTree>
    <p:extLst>
      <p:ext uri="{BB962C8B-B14F-4D97-AF65-F5344CB8AC3E}">
        <p14:creationId xmlns:p14="http://schemas.microsoft.com/office/powerpoint/2010/main" val="3113527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Multicellular Organisms</a:t>
            </a:r>
            <a:br>
              <a:rPr lang="en-US" dirty="0"/>
            </a:br>
            <a:endParaRPr lang="en-US" dirty="0"/>
          </a:p>
        </p:txBody>
      </p:sp>
      <p:sp>
        <p:nvSpPr>
          <p:cNvPr id="3" name="Content Placeholder 2"/>
          <p:cNvSpPr>
            <a:spLocks noGrp="1"/>
          </p:cNvSpPr>
          <p:nvPr>
            <p:ph idx="1"/>
          </p:nvPr>
        </p:nvSpPr>
        <p:spPr/>
        <p:txBody>
          <a:bodyPr/>
          <a:lstStyle/>
          <a:p>
            <a:r>
              <a:rPr lang="en-US" dirty="0"/>
              <a:t>Organisms that are composed of more than one cell are called multicellular </a:t>
            </a:r>
            <a:r>
              <a:rPr lang="en-US" dirty="0" smtClean="0"/>
              <a:t>organisms. </a:t>
            </a:r>
            <a:r>
              <a:rPr lang="en-US" b="1" dirty="0" smtClean="0"/>
              <a:t>Multicellular organisms</a:t>
            </a:r>
            <a:r>
              <a:rPr lang="en-US" dirty="0"/>
              <a:t> are almost always eukaryotes. However, bacteria can form large interlinked </a:t>
            </a:r>
            <a:r>
              <a:rPr lang="en-US" dirty="0" err="1"/>
              <a:t>strcutures</a:t>
            </a:r>
            <a:r>
              <a:rPr lang="en-US" dirty="0"/>
              <a:t> such as colonies or biofilms but these can’t be classified as multicellular organisms.</a:t>
            </a:r>
          </a:p>
        </p:txBody>
      </p:sp>
    </p:spTree>
    <p:extLst>
      <p:ext uri="{BB962C8B-B14F-4D97-AF65-F5344CB8AC3E}">
        <p14:creationId xmlns:p14="http://schemas.microsoft.com/office/powerpoint/2010/main" val="3686404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Multicellular </a:t>
            </a:r>
            <a:r>
              <a:rPr lang="en-US" dirty="0"/>
              <a:t>Organisms Examples</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Some of the examples of multicellular organisms are listed below:</a:t>
            </a:r>
          </a:p>
          <a:p>
            <a:r>
              <a:rPr lang="en-US" dirty="0"/>
              <a:t>All vertebrates and invertebrates</a:t>
            </a:r>
          </a:p>
          <a:p>
            <a:r>
              <a:rPr lang="en-US" dirty="0"/>
              <a:t>All angiosperms, gymnosperms and higher land plants</a:t>
            </a:r>
          </a:p>
          <a:p>
            <a:endParaRPr lang="en-US" dirty="0"/>
          </a:p>
        </p:txBody>
      </p:sp>
    </p:spTree>
    <p:extLst>
      <p:ext uri="{BB962C8B-B14F-4D97-AF65-F5344CB8AC3E}">
        <p14:creationId xmlns:p14="http://schemas.microsoft.com/office/powerpoint/2010/main" val="1769375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r>
              <a:rPr lang="en-US" b="1" i="1" dirty="0" smtClean="0"/>
              <a:t/>
            </a:r>
            <a:br>
              <a:rPr lang="en-US" b="1" i="1" dirty="0" smtClean="0"/>
            </a:br>
            <a:r>
              <a:rPr lang="en-US" b="1" i="1" dirty="0" smtClean="0">
                <a:solidFill>
                  <a:srgbClr val="FF0000"/>
                </a:solidFill>
              </a:rPr>
              <a:t>Difference </a:t>
            </a:r>
            <a:r>
              <a:rPr lang="en-US" b="1" i="1" dirty="0">
                <a:solidFill>
                  <a:srgbClr val="FF0000"/>
                </a:solidFill>
              </a:rPr>
              <a:t>between unicellular and multicellular organisms.</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b="1" i="1" dirty="0" smtClean="0"/>
              <a:t>Unicellular </a:t>
            </a:r>
            <a:r>
              <a:rPr lang="en-US" b="1" i="1" dirty="0"/>
              <a:t>organisms:</a:t>
            </a:r>
            <a:endParaRPr lang="en-US" b="1" dirty="0"/>
          </a:p>
          <a:p>
            <a:r>
              <a:rPr lang="en-US" dirty="0"/>
              <a:t>An unicellular organisms is </a:t>
            </a:r>
            <a:r>
              <a:rPr lang="en-US" dirty="0" err="1"/>
              <a:t>representedby</a:t>
            </a:r>
            <a:r>
              <a:rPr lang="en-US" dirty="0"/>
              <a:t> a single cell.</a:t>
            </a:r>
          </a:p>
          <a:p>
            <a:r>
              <a:rPr lang="en-US" dirty="0"/>
              <a:t>All activities of the organisms are performed by a single cell.</a:t>
            </a:r>
          </a:p>
          <a:p>
            <a:r>
              <a:rPr lang="en-US" dirty="0"/>
              <a:t>There is no division of </a:t>
            </a:r>
            <a:r>
              <a:rPr lang="en-US" dirty="0" err="1"/>
              <a:t>labour</a:t>
            </a:r>
            <a:r>
              <a:rPr lang="en-US" dirty="0"/>
              <a:t> as the single cell </a:t>
            </a:r>
            <a:r>
              <a:rPr lang="en-US" dirty="0" err="1"/>
              <a:t>performsall</a:t>
            </a:r>
            <a:r>
              <a:rPr lang="en-US" dirty="0"/>
              <a:t> life activities.</a:t>
            </a:r>
          </a:p>
          <a:p>
            <a:r>
              <a:rPr lang="en-US" dirty="0"/>
              <a:t>Reproduction consumes a single cell.</a:t>
            </a:r>
          </a:p>
          <a:p>
            <a:r>
              <a:rPr lang="en-US" dirty="0"/>
              <a:t>The life span of an individual is short.</a:t>
            </a:r>
          </a:p>
          <a:p>
            <a:pPr marL="0" indent="0">
              <a:buNone/>
            </a:pPr>
            <a:r>
              <a:rPr lang="en-US" b="1" i="1" dirty="0"/>
              <a:t>Multicellular organisms:</a:t>
            </a:r>
            <a:endParaRPr lang="en-US" b="1" dirty="0"/>
          </a:p>
          <a:p>
            <a:r>
              <a:rPr lang="en-US" dirty="0"/>
              <a:t>A multicellular organisms consists of </a:t>
            </a:r>
            <a:r>
              <a:rPr lang="en-US" dirty="0" err="1"/>
              <a:t>largenumber</a:t>
            </a:r>
            <a:r>
              <a:rPr lang="en-US" dirty="0"/>
              <a:t> of cells.</a:t>
            </a:r>
          </a:p>
          <a:p>
            <a:r>
              <a:rPr lang="en-US" dirty="0"/>
              <a:t>A single cell performs one or few activities of the organisms.</a:t>
            </a:r>
          </a:p>
          <a:p>
            <a:r>
              <a:rPr lang="en-US" dirty="0"/>
              <a:t>Cells are specialized to perform different functions of the body so that there is a division of </a:t>
            </a:r>
            <a:r>
              <a:rPr lang="en-US" dirty="0" err="1"/>
              <a:t>labour</a:t>
            </a:r>
            <a:r>
              <a:rPr lang="en-US" dirty="0"/>
              <a:t> within cells.</a:t>
            </a:r>
          </a:p>
          <a:p>
            <a:r>
              <a:rPr lang="en-US" dirty="0"/>
              <a:t>Only some cells if the body called germ cells take part in reproduction. Other cells(somatic cells) remain intact.</a:t>
            </a:r>
          </a:p>
          <a:p>
            <a:r>
              <a:rPr lang="en-US" dirty="0"/>
              <a:t>The life span of an individual is long</a:t>
            </a:r>
          </a:p>
          <a:p>
            <a:endParaRPr lang="en-US" dirty="0"/>
          </a:p>
        </p:txBody>
      </p:sp>
    </p:spTree>
    <p:extLst>
      <p:ext uri="{BB962C8B-B14F-4D97-AF65-F5344CB8AC3E}">
        <p14:creationId xmlns:p14="http://schemas.microsoft.com/office/powerpoint/2010/main" val="2761253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360</Words>
  <Application>Microsoft Office PowerPoint</Application>
  <PresentationFormat>On-screen Show (4:3)</PresentationFormat>
  <Paragraphs>43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PRINCIPLES OF LIFE-II   3(2+1)</vt:lpstr>
      <vt:lpstr> unicellular and multicellular organisms </vt:lpstr>
      <vt:lpstr>PowerPoint Presentation</vt:lpstr>
      <vt:lpstr>PowerPoint Presentation</vt:lpstr>
      <vt:lpstr>Unicellular Organisms </vt:lpstr>
      <vt:lpstr>Examples of Unicellular Organisms </vt:lpstr>
      <vt:lpstr>Multicellular Organisms </vt:lpstr>
      <vt:lpstr> Multicellular Organisms Examples </vt:lpstr>
      <vt:lpstr> Difference between unicellular and multicellular organisms.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4</cp:revision>
  <dcterms:created xsi:type="dcterms:W3CDTF">2006-08-16T00:00:00Z</dcterms:created>
  <dcterms:modified xsi:type="dcterms:W3CDTF">2020-04-13T08:58:17Z</dcterms:modified>
</cp:coreProperties>
</file>