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cap="all" dirty="0"/>
              <a:t>PRINCIPLES OF LIFE-II   3</a:t>
            </a:r>
            <a:r>
              <a:rPr lang="fr-FR" b="1" u="sng" dirty="0"/>
              <a:t>(2+1)</a:t>
            </a:r>
            <a:endParaRPr lang="en-US" dirty="0"/>
          </a:p>
        </p:txBody>
      </p:sp>
      <p:sp>
        <p:nvSpPr>
          <p:cNvPr id="3" name="Subtitle 2"/>
          <p:cNvSpPr>
            <a:spLocks noGrp="1"/>
          </p:cNvSpPr>
          <p:nvPr>
            <p:ph type="subTitle" idx="1"/>
          </p:nvPr>
        </p:nvSpPr>
        <p:spPr/>
        <p:txBody>
          <a:bodyPr>
            <a:normAutofit fontScale="85000" lnSpcReduction="20000"/>
          </a:bodyPr>
          <a:lstStyle/>
          <a:p>
            <a:r>
              <a:rPr lang="en-US" b="1" dirty="0">
                <a:solidFill>
                  <a:schemeClr val="tx1"/>
                </a:solidFill>
              </a:rPr>
              <a:t>BS SEMESTER 2</a:t>
            </a:r>
          </a:p>
          <a:p>
            <a:r>
              <a:rPr lang="en-US" b="1" dirty="0">
                <a:solidFill>
                  <a:schemeClr val="tx1"/>
                </a:solidFill>
              </a:rPr>
              <a:t>SESSION 2019-23</a:t>
            </a:r>
          </a:p>
          <a:p>
            <a:endParaRPr lang="en-US" b="1" dirty="0">
              <a:solidFill>
                <a:schemeClr val="tx1"/>
              </a:solidFill>
            </a:endParaRPr>
          </a:p>
          <a:p>
            <a:r>
              <a:rPr lang="en-US" b="1" dirty="0">
                <a:solidFill>
                  <a:schemeClr val="tx1"/>
                </a:solidFill>
              </a:rPr>
              <a:t>Course Tutor: </a:t>
            </a:r>
            <a:r>
              <a:rPr lang="en-US" b="1" dirty="0" err="1">
                <a:solidFill>
                  <a:schemeClr val="tx1"/>
                </a:solidFill>
              </a:rPr>
              <a:t>Dr</a:t>
            </a:r>
            <a:r>
              <a:rPr lang="en-US" b="1" dirty="0">
                <a:solidFill>
                  <a:schemeClr val="tx1"/>
                </a:solidFill>
              </a:rPr>
              <a:t> </a:t>
            </a:r>
            <a:r>
              <a:rPr lang="en-US" b="1" dirty="0" err="1">
                <a:solidFill>
                  <a:schemeClr val="tx1"/>
                </a:solidFill>
              </a:rPr>
              <a:t>Moneeza</a:t>
            </a:r>
            <a:r>
              <a:rPr lang="en-US" b="1" dirty="0">
                <a:solidFill>
                  <a:schemeClr val="tx1"/>
                </a:solidFill>
              </a:rPr>
              <a:t> Abbas</a:t>
            </a:r>
          </a:p>
          <a:p>
            <a:endParaRPr lang="en-US" dirty="0"/>
          </a:p>
        </p:txBody>
      </p:sp>
    </p:spTree>
    <p:extLst>
      <p:ext uri="{BB962C8B-B14F-4D97-AF65-F5344CB8AC3E}">
        <p14:creationId xmlns:p14="http://schemas.microsoft.com/office/powerpoint/2010/main" val="3166202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dirty="0"/>
              <a:t>Cyanobacteria, also known as blue-green algae, are intriguing organisms because they contain photosynthetic capabilities and are thought to be responsible for changing the prehistoric environment to an oxygen </a:t>
            </a:r>
            <a:r>
              <a:rPr lang="en-US" dirty="0" smtClean="0"/>
              <a:t>atmosphere.</a:t>
            </a:r>
          </a:p>
          <a:p>
            <a:r>
              <a:rPr lang="en-US" dirty="0"/>
              <a:t>Microfossil cyanobacteria estimated to be 3.5 billion years old were discovered in Australia. Their hypothesized oxygen production likely also created the protective ozone layer.</a:t>
            </a:r>
            <a:endParaRPr lang="en-US" dirty="0" smtClean="0"/>
          </a:p>
          <a:p>
            <a:endParaRPr lang="en-US" dirty="0"/>
          </a:p>
        </p:txBody>
      </p:sp>
    </p:spTree>
    <p:extLst>
      <p:ext uri="{BB962C8B-B14F-4D97-AF65-F5344CB8AC3E}">
        <p14:creationId xmlns:p14="http://schemas.microsoft.com/office/powerpoint/2010/main" val="2552777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Archaea</a:t>
            </a:r>
            <a:r>
              <a:rPr lang="en-US" b="1" dirty="0"/>
              <a:t/>
            </a:r>
            <a:br>
              <a:rPr lang="en-US" b="1" dirty="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lgn="just"/>
            <a:r>
              <a:rPr lang="en-US" sz="2000" dirty="0" err="1"/>
              <a:t>Archaea</a:t>
            </a:r>
            <a:r>
              <a:rPr lang="en-US" sz="2000" dirty="0"/>
              <a:t> have structures such as </a:t>
            </a:r>
            <a:r>
              <a:rPr lang="en-US" sz="2000" dirty="0" err="1"/>
              <a:t>tRNA</a:t>
            </a:r>
            <a:r>
              <a:rPr lang="en-US" sz="2000" dirty="0"/>
              <a:t> nucleotide sequences and RNA polymerase that are more closely related to eukaryotes than bacteria. They have adapted complex protein, carbohydrate, and lipid molecules that allow them to live and reproduce in the harshest environments where nothing else will live. </a:t>
            </a:r>
            <a:endParaRPr lang="en-US" sz="2000" dirty="0" smtClean="0"/>
          </a:p>
          <a:p>
            <a:pPr algn="just"/>
            <a:r>
              <a:rPr lang="en-US" sz="2000" dirty="0" smtClean="0"/>
              <a:t>In </a:t>
            </a:r>
            <a:r>
              <a:rPr lang="en-US" sz="2000" dirty="0"/>
              <a:t>fact, </a:t>
            </a:r>
            <a:r>
              <a:rPr lang="en-US" sz="2000" dirty="0" err="1"/>
              <a:t>archaea</a:t>
            </a:r>
            <a:r>
              <a:rPr lang="en-US" sz="2000" dirty="0"/>
              <a:t> are so different from bacteria that they are also classified in their own kingdom, separate from all other organisms! Many species are autotrophic and obtain energy through the chemosynthesis of carbon dioxide instead of the photosynthesis of carbon dioxide. </a:t>
            </a:r>
            <a:endParaRPr lang="en-US" sz="2000" dirty="0" smtClean="0"/>
          </a:p>
          <a:p>
            <a:pPr algn="just"/>
            <a:r>
              <a:rPr lang="en-US" sz="2000" dirty="0" smtClean="0"/>
              <a:t>Because </a:t>
            </a:r>
            <a:r>
              <a:rPr lang="en-US" sz="2000" dirty="0"/>
              <a:t>of their extreme lifestyle, they do not have the history of scientific investigation that bacteria have generated, although they contain the solutions for expanding the genetic territory of other helpful microorganisms. For example, </a:t>
            </a:r>
            <a:r>
              <a:rPr lang="en-US" sz="2000" dirty="0" err="1"/>
              <a:t>archaebacteria</a:t>
            </a:r>
            <a:r>
              <a:rPr lang="en-US" sz="2000" dirty="0"/>
              <a:t> thrive in the hot springs in Yellowstone National Park where the water temperature is measured at 194°F (90°C).</a:t>
            </a:r>
          </a:p>
        </p:txBody>
      </p:sp>
    </p:spTree>
    <p:extLst>
      <p:ext uri="{BB962C8B-B14F-4D97-AF65-F5344CB8AC3E}">
        <p14:creationId xmlns:p14="http://schemas.microsoft.com/office/powerpoint/2010/main" val="2049289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Thank You</a:t>
            </a:r>
            <a:endParaRPr lang="en-US" dirty="0"/>
          </a:p>
        </p:txBody>
      </p:sp>
    </p:spTree>
    <p:extLst>
      <p:ext uri="{BB962C8B-B14F-4D97-AF65-F5344CB8AC3E}">
        <p14:creationId xmlns:p14="http://schemas.microsoft.com/office/powerpoint/2010/main" val="968458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Origin of Prokaryotes</a:t>
            </a:r>
            <a:br>
              <a:rPr lang="en-US" b="1" dirty="0"/>
            </a:br>
            <a:endParaRPr lang="en-US" dirty="0"/>
          </a:p>
        </p:txBody>
      </p:sp>
    </p:spTree>
    <p:extLst>
      <p:ext uri="{BB962C8B-B14F-4D97-AF65-F5344CB8AC3E}">
        <p14:creationId xmlns:p14="http://schemas.microsoft.com/office/powerpoint/2010/main" val="4195322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Origin of Prokaryotes</a:t>
            </a:r>
          </a:p>
        </p:txBody>
      </p:sp>
      <p:sp>
        <p:nvSpPr>
          <p:cNvPr id="3" name="Content Placeholder 2"/>
          <p:cNvSpPr>
            <a:spLocks noGrp="1"/>
          </p:cNvSpPr>
          <p:nvPr>
            <p:ph idx="1"/>
          </p:nvPr>
        </p:nvSpPr>
        <p:spPr>
          <a:xfrm>
            <a:off x="381000" y="1524000"/>
            <a:ext cx="8229600" cy="4525963"/>
          </a:xfrm>
        </p:spPr>
        <p:txBody>
          <a:bodyPr>
            <a:normAutofit fontScale="85000" lnSpcReduction="10000"/>
          </a:bodyPr>
          <a:lstStyle/>
          <a:p>
            <a:r>
              <a:rPr lang="en-US" dirty="0"/>
              <a:t>In 1862, Pasteur disproved the spontaneous-generation theory but left open a question: How did life begin? Miller's synthesis is a possible answer, or it may be the seeding of organic molecules by meteorites from outer space, or a God event that started life. It is generally held that the first organisms were formed around </a:t>
            </a:r>
            <a:r>
              <a:rPr lang="en-US" b="1" dirty="0"/>
              <a:t>four billion years ago</a:t>
            </a:r>
            <a:r>
              <a:rPr lang="en-US" dirty="0"/>
              <a:t>, with the earliest forms being simple molecular groupings that somehow gained the ability to metabolize and reproduce. It is also held that these simple molecular arrangements formed from existing </a:t>
            </a:r>
            <a:r>
              <a:rPr lang="en-US" b="1" dirty="0"/>
              <a:t>inorganic substances—life from nonlife</a:t>
            </a:r>
            <a:r>
              <a:rPr lang="en-US" dirty="0"/>
              <a:t>!</a:t>
            </a:r>
          </a:p>
        </p:txBody>
      </p:sp>
    </p:spTree>
    <p:extLst>
      <p:ext uri="{BB962C8B-B14F-4D97-AF65-F5344CB8AC3E}">
        <p14:creationId xmlns:p14="http://schemas.microsoft.com/office/powerpoint/2010/main" val="66273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RNA World</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RNA World describes the hypothetical time of the earliest life-forms when genes were simply strands of RNA. </a:t>
            </a:r>
            <a:endParaRPr lang="en-US" dirty="0" smtClean="0"/>
          </a:p>
          <a:p>
            <a:r>
              <a:rPr lang="en-US" dirty="0" smtClean="0"/>
              <a:t>It </a:t>
            </a:r>
            <a:r>
              <a:rPr lang="en-US" dirty="0"/>
              <a:t>is interesting to note that only </a:t>
            </a:r>
            <a:r>
              <a:rPr lang="en-US" b="1" dirty="0"/>
              <a:t>nucleic acids </a:t>
            </a:r>
            <a:r>
              <a:rPr lang="en-US" dirty="0"/>
              <a:t>have the ability to replicate and store genetic information, one of the fundamental characteristics of life</a:t>
            </a:r>
            <a:r>
              <a:rPr lang="en-US" dirty="0" smtClean="0"/>
              <a:t>.</a:t>
            </a:r>
          </a:p>
          <a:p>
            <a:r>
              <a:rPr lang="en-US" dirty="0" smtClean="0"/>
              <a:t> </a:t>
            </a:r>
            <a:r>
              <a:rPr lang="en-US" dirty="0"/>
              <a:t>Referencing that certain prokaryotes and viruses do not contain DNA, but reproduce solely with RNA, it is also believed that the earliest life-forms were nucleic acids that simulated RNA in structure and function. </a:t>
            </a:r>
            <a:endParaRPr lang="en-US" dirty="0" smtClean="0"/>
          </a:p>
          <a:p>
            <a:r>
              <a:rPr lang="en-US" dirty="0" smtClean="0"/>
              <a:t>Laboratory </a:t>
            </a:r>
            <a:r>
              <a:rPr lang="en-US" dirty="0"/>
              <a:t>experiments confirmed that nucleotide monomers can spontaneously join to </a:t>
            </a:r>
            <a:r>
              <a:rPr lang="en-US" b="1" dirty="0"/>
              <a:t>form gene-like structures composed of RNA segments</a:t>
            </a:r>
            <a:r>
              <a:rPr lang="en-US" dirty="0"/>
              <a:t>. They can also create the complementary strand of RNA.</a:t>
            </a:r>
          </a:p>
        </p:txBody>
      </p:sp>
    </p:spTree>
    <p:extLst>
      <p:ext uri="{BB962C8B-B14F-4D97-AF65-F5344CB8AC3E}">
        <p14:creationId xmlns:p14="http://schemas.microsoft.com/office/powerpoint/2010/main" val="238096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r>
              <a:rPr lang="en-US" sz="2000" dirty="0"/>
              <a:t>The strands of RNA were then available to serve as a template to bind amino acids together into polypeptides. Most long molecules, such as proteins, respond to the surface tension of water in an aquatic environment to spontaneously form circles and rings, called </a:t>
            </a:r>
            <a:r>
              <a:rPr lang="en-US" sz="2000" i="1" dirty="0">
                <a:solidFill>
                  <a:srgbClr val="FF0000"/>
                </a:solidFill>
              </a:rPr>
              <a:t>microspheres</a:t>
            </a:r>
            <a:r>
              <a:rPr lang="en-US" sz="2000" dirty="0">
                <a:solidFill>
                  <a:srgbClr val="FF0000"/>
                </a:solidFill>
              </a:rPr>
              <a:t>. </a:t>
            </a:r>
            <a:r>
              <a:rPr lang="en-US" sz="2000" dirty="0"/>
              <a:t>These nonliving microspheres appear to function as a cell membrane. They have been shown to grow by adding monomers and divide as they become too large, and also demonstrate some selective permeability by allowing water-soluble substances to pass while prohibiting fat-soluble transport</a:t>
            </a:r>
            <a:r>
              <a:rPr lang="en-US" sz="2000" dirty="0" smtClean="0"/>
              <a:t>.</a:t>
            </a:r>
          </a:p>
          <a:p>
            <a:pPr marL="0" indent="0" algn="just">
              <a:buNone/>
            </a:pPr>
            <a:endParaRPr lang="en-US" sz="2000" dirty="0" smtClean="0"/>
          </a:p>
          <a:p>
            <a:pPr algn="just"/>
            <a:r>
              <a:rPr lang="en-US" sz="2000" dirty="0" smtClean="0"/>
              <a:t> </a:t>
            </a:r>
            <a:r>
              <a:rPr lang="en-US" sz="2000" dirty="0"/>
              <a:t>Scientists hypothesize that these early rings may have surrounded RNA segments of genes to form a cooperative alliance. </a:t>
            </a:r>
            <a:r>
              <a:rPr lang="en-US" sz="2000" i="1" dirty="0" err="1">
                <a:solidFill>
                  <a:srgbClr val="FF0000"/>
                </a:solidFill>
              </a:rPr>
              <a:t>Coacervates</a:t>
            </a:r>
            <a:r>
              <a:rPr lang="en-US" sz="2000" dirty="0">
                <a:solidFill>
                  <a:srgbClr val="FF0000"/>
                </a:solidFill>
              </a:rPr>
              <a:t> </a:t>
            </a:r>
            <a:r>
              <a:rPr lang="en-US" sz="2000" dirty="0"/>
              <a:t>are droplets of organic molecules that include amino acids and sugars. Both </a:t>
            </a:r>
            <a:r>
              <a:rPr lang="en-US" sz="2000" dirty="0" err="1">
                <a:solidFill>
                  <a:srgbClr val="FF0000"/>
                </a:solidFill>
              </a:rPr>
              <a:t>coacervates</a:t>
            </a:r>
            <a:r>
              <a:rPr lang="en-US" sz="2000" dirty="0">
                <a:solidFill>
                  <a:srgbClr val="FF0000"/>
                </a:solidFill>
              </a:rPr>
              <a:t> and microspheres </a:t>
            </a:r>
            <a:r>
              <a:rPr lang="en-US" sz="2000" dirty="0"/>
              <a:t>spontaneously form into spheres under certain conditions. These conditions are thought to be similar to early Earth, such as a hot </a:t>
            </a:r>
            <a:r>
              <a:rPr lang="en-US" sz="2000" dirty="0" smtClean="0"/>
              <a:t>surface. </a:t>
            </a:r>
            <a:r>
              <a:rPr lang="en-US" sz="2000" dirty="0"/>
              <a:t>The heat provides the energy for the dehydration synthesis, which joins basic units together to make more complex molecules. </a:t>
            </a:r>
          </a:p>
        </p:txBody>
      </p:sp>
    </p:spTree>
    <p:extLst>
      <p:ext uri="{BB962C8B-B14F-4D97-AF65-F5344CB8AC3E}">
        <p14:creationId xmlns:p14="http://schemas.microsoft.com/office/powerpoint/2010/main" val="199117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normAutofit fontScale="90000"/>
          </a:bodyPr>
          <a:lstStyle/>
          <a:p>
            <a:r>
              <a:rPr lang="en-US" b="1" dirty="0" err="1"/>
              <a:t>Chemiautotrophic</a:t>
            </a:r>
            <a:r>
              <a:rPr lang="en-US" b="1" dirty="0"/>
              <a:t> Prokaryotes and the Heterotroph Hypothesis</a:t>
            </a:r>
            <a:br>
              <a:rPr lang="en-US" b="1" dirty="0"/>
            </a:br>
            <a:endParaRPr lang="en-US" dirty="0"/>
          </a:p>
        </p:txBody>
      </p:sp>
      <p:sp>
        <p:nvSpPr>
          <p:cNvPr id="3" name="Content Placeholder 2"/>
          <p:cNvSpPr>
            <a:spLocks noGrp="1"/>
          </p:cNvSpPr>
          <p:nvPr>
            <p:ph idx="1"/>
          </p:nvPr>
        </p:nvSpPr>
        <p:spPr>
          <a:xfrm>
            <a:off x="457200" y="1371600"/>
            <a:ext cx="8229600" cy="5029200"/>
          </a:xfrm>
        </p:spPr>
        <p:txBody>
          <a:bodyPr>
            <a:noAutofit/>
          </a:bodyPr>
          <a:lstStyle/>
          <a:p>
            <a:pPr algn="just"/>
            <a:r>
              <a:rPr lang="en-US" sz="2000" dirty="0"/>
              <a:t>The advancements in prokaryote complexity may have evolved from a more efficient acquisition of food. Based on studies of </a:t>
            </a:r>
            <a:r>
              <a:rPr lang="en-US" sz="2000" dirty="0" err="1"/>
              <a:t>archaebacteria</a:t>
            </a:r>
            <a:r>
              <a:rPr lang="en-US" sz="2000" dirty="0"/>
              <a:t>, scientists theorize that the </a:t>
            </a:r>
            <a:r>
              <a:rPr lang="en-US" sz="2000" b="1" dirty="0">
                <a:solidFill>
                  <a:srgbClr val="FF0000"/>
                </a:solidFill>
              </a:rPr>
              <a:t>earliest prokaryotes </a:t>
            </a:r>
            <a:r>
              <a:rPr lang="en-US" sz="2000" dirty="0"/>
              <a:t>absorbed energy from extracellular reactions to power the formation of ATP within the cell. These </a:t>
            </a:r>
            <a:r>
              <a:rPr lang="en-US" sz="2000" i="1" dirty="0" err="1"/>
              <a:t>chemiautotrophic</a:t>
            </a:r>
            <a:r>
              <a:rPr lang="en-US" sz="2000" dirty="0"/>
              <a:t> cells probably used carbon dioxide as the carbon source and the energy of ATP to construct larger and more complex molecules. </a:t>
            </a:r>
            <a:endParaRPr lang="en-US" sz="2000" dirty="0" smtClean="0"/>
          </a:p>
          <a:p>
            <a:pPr algn="just"/>
            <a:r>
              <a:rPr lang="en-US" sz="2000" dirty="0" smtClean="0"/>
              <a:t>Another theory, called the </a:t>
            </a:r>
            <a:r>
              <a:rPr lang="en-US" sz="2000" i="1" dirty="0" smtClean="0"/>
              <a:t>heterotroph hypothesis</a:t>
            </a:r>
            <a:r>
              <a:rPr lang="en-US" sz="2000" dirty="0" smtClean="0"/>
              <a:t>, suggests that the aquatic environment </a:t>
            </a:r>
            <a:r>
              <a:rPr lang="en-US" sz="2000" dirty="0"/>
              <a:t>was full of organic molecules, including ATP, which were then absorbed into the cell for cellular functions. The first heterotrophs could have survived easily on the supposed soup of organic molecules in their consumptive environment. However, at some point the heterotrophs would inevitably exhaust their food supply and the autotrophic system would replace the heterotrophs and become established as the dominant life-form. In both cases, the presence of enzymes is necessary, and their origin is not fully understood.</a:t>
            </a:r>
          </a:p>
        </p:txBody>
      </p:sp>
    </p:spTree>
    <p:extLst>
      <p:ext uri="{BB962C8B-B14F-4D97-AF65-F5344CB8AC3E}">
        <p14:creationId xmlns:p14="http://schemas.microsoft.com/office/powerpoint/2010/main" val="310417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Today prokaryotes are found everywhere life exists on Earth and greatly outnumber all eukaryotes combined. Prokaryotes contribute as decomposers and recyclers to such an extent that without them, eukaryotes would die off. However, prokaryotes could survive without eukaryotes as they have already demonstrated for about two billion years!</a:t>
            </a:r>
          </a:p>
        </p:txBody>
      </p:sp>
    </p:spTree>
    <p:extLst>
      <p:ext uri="{BB962C8B-B14F-4D97-AF65-F5344CB8AC3E}">
        <p14:creationId xmlns:p14="http://schemas.microsoft.com/office/powerpoint/2010/main" val="1612187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600199"/>
          </a:xfrm>
        </p:spPr>
        <p:txBody>
          <a:bodyPr>
            <a:normAutofit fontScale="90000"/>
          </a:bodyPr>
          <a:lstStyle/>
          <a:p>
            <a:r>
              <a:rPr lang="en-US" b="1" dirty="0"/>
              <a:t>Prokaryote Evolution: Bacteria and </a:t>
            </a:r>
            <a:r>
              <a:rPr lang="en-US" b="1" dirty="0" err="1"/>
              <a:t>Archaea</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Prokaryotes are mostly bacteria, and their advancements led to more complex living organisms. It has been suggested that the diverse nature of bacteria and </a:t>
            </a:r>
            <a:r>
              <a:rPr lang="en-US" dirty="0" err="1"/>
              <a:t>archaebacteria</a:t>
            </a:r>
            <a:r>
              <a:rPr lang="en-US" dirty="0"/>
              <a:t> resulted from this evolution. As bacteria modified structures to expand their territory and tolerance, they changed into newer species of bacteria with diverse structures and functions. Due to their uniqueness, bacteria are classified in their own kingdom!</a:t>
            </a:r>
          </a:p>
          <a:p>
            <a:pPr algn="just"/>
            <a:r>
              <a:rPr lang="en-US" dirty="0"/>
              <a:t>Advancements in the structure and function of prokaryotes continued to the juncture where two separate types are now identifiable: bacteria and </a:t>
            </a:r>
            <a:r>
              <a:rPr lang="en-US" dirty="0" err="1"/>
              <a:t>archaea</a:t>
            </a:r>
            <a:r>
              <a:rPr lang="en-US" dirty="0"/>
              <a:t>.</a:t>
            </a:r>
          </a:p>
        </p:txBody>
      </p:sp>
    </p:spTree>
    <p:extLst>
      <p:ext uri="{BB962C8B-B14F-4D97-AF65-F5344CB8AC3E}">
        <p14:creationId xmlns:p14="http://schemas.microsoft.com/office/powerpoint/2010/main" val="3939917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Bacteria and Cyanobacteria</a:t>
            </a:r>
          </a:p>
        </p:txBody>
      </p:sp>
      <p:sp>
        <p:nvSpPr>
          <p:cNvPr id="3" name="Content Placeholder 2"/>
          <p:cNvSpPr>
            <a:spLocks noGrp="1"/>
          </p:cNvSpPr>
          <p:nvPr>
            <p:ph idx="1"/>
          </p:nvPr>
        </p:nvSpPr>
        <p:spPr/>
        <p:txBody>
          <a:bodyPr>
            <a:normAutofit/>
          </a:bodyPr>
          <a:lstStyle/>
          <a:p>
            <a:pPr algn="just"/>
            <a:r>
              <a:rPr lang="en-US" sz="2000" dirty="0"/>
              <a:t>Bacteria are the most common and well studied because they are the easiest to find and have historically been the source of many human maladies, such as bubonic plague, tuberculosis, and cholera, and the source of much advancement such as cheese, recombinant DNA, and intestinal flora, which aids in digestion and nutrient </a:t>
            </a:r>
            <a:r>
              <a:rPr lang="en-US" sz="2000" dirty="0" smtClean="0"/>
              <a:t>production.</a:t>
            </a:r>
          </a:p>
          <a:p>
            <a:pPr algn="just"/>
            <a:r>
              <a:rPr lang="en-US" sz="2000" dirty="0"/>
              <a:t>Bacteria appear to be simpler than </a:t>
            </a:r>
            <a:r>
              <a:rPr lang="en-US" sz="2000" dirty="0" err="1"/>
              <a:t>archaea</a:t>
            </a:r>
            <a:r>
              <a:rPr lang="en-US" sz="2000" dirty="0"/>
              <a:t> because they do not possess certain advanced structures typical in </a:t>
            </a:r>
            <a:r>
              <a:rPr lang="en-US" sz="2000" dirty="0" err="1"/>
              <a:t>archaea</a:t>
            </a:r>
            <a:r>
              <a:rPr lang="en-US" sz="2000" dirty="0"/>
              <a:t>, such as the complex RNA polymerase, the presence of </a:t>
            </a:r>
            <a:r>
              <a:rPr lang="en-US" sz="2000" dirty="0" err="1"/>
              <a:t>interons</a:t>
            </a:r>
            <a:r>
              <a:rPr lang="en-US" sz="2000" dirty="0"/>
              <a:t>, and branched carbon chains in lipid membranes, as well as some internal membranes. However, they do possess a cell membrane and have definite life functions. They exist alone or in colonies, in a variety of shapes, and some can endure unfavorable conditions by forming a protective </a:t>
            </a:r>
            <a:r>
              <a:rPr lang="en-US" sz="2000" i="1" dirty="0"/>
              <a:t>endospore</a:t>
            </a:r>
            <a:r>
              <a:rPr lang="en-US" sz="2000" dirty="0"/>
              <a:t> around the cell, which allows the cell to remain viable and dormant until favorable conditions arrive. Bacteria and </a:t>
            </a:r>
            <a:r>
              <a:rPr lang="en-US" sz="2000" dirty="0" err="1"/>
              <a:t>archaea</a:t>
            </a:r>
            <a:r>
              <a:rPr lang="en-US" sz="2000" dirty="0"/>
              <a:t> do possess </a:t>
            </a:r>
            <a:r>
              <a:rPr lang="en-US" sz="2000" dirty="0" err="1"/>
              <a:t>whiplike</a:t>
            </a:r>
            <a:r>
              <a:rPr lang="en-US" sz="2000" dirty="0"/>
              <a:t> flagella for movement</a:t>
            </a:r>
          </a:p>
        </p:txBody>
      </p:sp>
    </p:spTree>
    <p:extLst>
      <p:ext uri="{BB962C8B-B14F-4D97-AF65-F5344CB8AC3E}">
        <p14:creationId xmlns:p14="http://schemas.microsoft.com/office/powerpoint/2010/main" val="3157689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847</Words>
  <Application>Microsoft Office PowerPoint</Application>
  <PresentationFormat>On-screen Show (4:3)</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PRINCIPLES OF LIFE-II   3(2+1)</vt:lpstr>
      <vt:lpstr>Origin of Prokaryotes </vt:lpstr>
      <vt:lpstr>Origin of Prokaryotes</vt:lpstr>
      <vt:lpstr>RNA World </vt:lpstr>
      <vt:lpstr>PowerPoint Presentation</vt:lpstr>
      <vt:lpstr>Chemiautotrophic Prokaryotes and the Heterotroph Hypothesis </vt:lpstr>
      <vt:lpstr>PowerPoint Presentation</vt:lpstr>
      <vt:lpstr>Prokaryote Evolution: Bacteria and Archaea </vt:lpstr>
      <vt:lpstr>Bacteria and Cyanobacteria</vt:lpstr>
      <vt:lpstr>PowerPoint Presentation</vt:lpstr>
      <vt:lpstr>Archaea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Origin of Prokaryotes </dc:title>
  <dc:creator>admin</dc:creator>
  <cp:lastModifiedBy>admin</cp:lastModifiedBy>
  <cp:revision>4</cp:revision>
  <dcterms:created xsi:type="dcterms:W3CDTF">2006-08-16T00:00:00Z</dcterms:created>
  <dcterms:modified xsi:type="dcterms:W3CDTF">2020-04-13T08:51:15Z</dcterms:modified>
</cp:coreProperties>
</file>