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78"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livescience.com/474-controversy-evolution-work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7772400" cy="1470025"/>
          </a:xfrm>
        </p:spPr>
        <p:txBody>
          <a:bodyPr/>
          <a:lstStyle/>
          <a:p>
            <a:r>
              <a:rPr lang="en-US" b="1" u="sng" cap="all" dirty="0"/>
              <a:t>PRINCIPLES OF LIFE-II   3</a:t>
            </a:r>
            <a:r>
              <a:rPr lang="fr-FR" b="1" u="sng" dirty="0"/>
              <a:t>(2+1)</a:t>
            </a:r>
            <a:endParaRPr lang="en-US" dirty="0"/>
          </a:p>
        </p:txBody>
      </p:sp>
      <p:sp>
        <p:nvSpPr>
          <p:cNvPr id="3" name="Subtitle 2"/>
          <p:cNvSpPr>
            <a:spLocks noGrp="1"/>
          </p:cNvSpPr>
          <p:nvPr>
            <p:ph type="subTitle" idx="1"/>
          </p:nvPr>
        </p:nvSpPr>
        <p:spPr>
          <a:xfrm>
            <a:off x="1066800" y="2819400"/>
            <a:ext cx="6400800" cy="1752600"/>
          </a:xfrm>
        </p:spPr>
        <p:txBody>
          <a:bodyPr>
            <a:normAutofit fontScale="85000" lnSpcReduction="20000"/>
          </a:bodyPr>
          <a:lstStyle/>
          <a:p>
            <a:r>
              <a:rPr lang="en-US" b="1" dirty="0">
                <a:solidFill>
                  <a:schemeClr val="tx1"/>
                </a:solidFill>
              </a:rPr>
              <a:t>BS SEMESTER </a:t>
            </a:r>
            <a:r>
              <a:rPr lang="en-US" b="1" dirty="0" smtClean="0">
                <a:solidFill>
                  <a:schemeClr val="tx1"/>
                </a:solidFill>
              </a:rPr>
              <a:t>2</a:t>
            </a:r>
            <a:endParaRPr lang="en-US" b="1" dirty="0">
              <a:solidFill>
                <a:schemeClr val="tx1"/>
              </a:solidFill>
            </a:endParaRPr>
          </a:p>
          <a:p>
            <a:r>
              <a:rPr lang="en-US" b="1" dirty="0" smtClean="0">
                <a:solidFill>
                  <a:schemeClr val="tx1"/>
                </a:solidFill>
              </a:rPr>
              <a:t>SESSION 2019-23</a:t>
            </a:r>
            <a:endParaRPr lang="en-US" b="1" dirty="0">
              <a:solidFill>
                <a:schemeClr val="tx1"/>
              </a:solidFill>
            </a:endParaRPr>
          </a:p>
          <a:p>
            <a:endParaRPr lang="en-US" b="1" dirty="0">
              <a:solidFill>
                <a:schemeClr val="tx1"/>
              </a:solidFill>
            </a:endParaRPr>
          </a:p>
          <a:p>
            <a:r>
              <a:rPr lang="en-US" b="1" dirty="0">
                <a:solidFill>
                  <a:schemeClr val="tx1"/>
                </a:solidFill>
              </a:rPr>
              <a:t>Course Tutor: </a:t>
            </a:r>
            <a:r>
              <a:rPr lang="en-US" b="1" dirty="0" err="1">
                <a:solidFill>
                  <a:schemeClr val="tx1"/>
                </a:solidFill>
              </a:rPr>
              <a:t>Dr</a:t>
            </a:r>
            <a:r>
              <a:rPr lang="en-US" b="1" dirty="0">
                <a:solidFill>
                  <a:schemeClr val="tx1"/>
                </a:solidFill>
              </a:rPr>
              <a:t> </a:t>
            </a:r>
            <a:r>
              <a:rPr lang="en-US" b="1" dirty="0" err="1">
                <a:solidFill>
                  <a:schemeClr val="tx1"/>
                </a:solidFill>
              </a:rPr>
              <a:t>Moneeza</a:t>
            </a:r>
            <a:r>
              <a:rPr lang="en-US" b="1" dirty="0">
                <a:solidFill>
                  <a:schemeClr val="tx1"/>
                </a:solidFill>
              </a:rPr>
              <a:t> Abbas</a:t>
            </a:r>
          </a:p>
          <a:p>
            <a:endParaRPr lang="en-US" dirty="0"/>
          </a:p>
        </p:txBody>
      </p:sp>
    </p:spTree>
    <p:extLst>
      <p:ext uri="{BB962C8B-B14F-4D97-AF65-F5344CB8AC3E}">
        <p14:creationId xmlns:p14="http://schemas.microsoft.com/office/powerpoint/2010/main" val="4289021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5668963"/>
          </a:xfrm>
        </p:spPr>
        <p:txBody>
          <a:bodyPr>
            <a:normAutofit fontScale="77500" lnSpcReduction="20000"/>
          </a:bodyPr>
          <a:lstStyle/>
          <a:p>
            <a:pPr algn="just"/>
            <a:r>
              <a:rPr lang="en-US" b="1" dirty="0"/>
              <a:t>2. Other examples </a:t>
            </a:r>
            <a:r>
              <a:rPr lang="en-US" dirty="0"/>
              <a:t>of use/disuse to support the Lamarck theory are black smith and rabbit. Blacksmith acquires large biceps muscle as they do </a:t>
            </a:r>
            <a:r>
              <a:rPr lang="en-US" dirty="0" err="1"/>
              <a:t>rigrous</a:t>
            </a:r>
            <a:r>
              <a:rPr lang="en-US" dirty="0"/>
              <a:t> hammering for wielding. Whereas, rabbit develop well developed pinna muscle to move the ear to receive sound waves from different direction to protect them </a:t>
            </a:r>
            <a:r>
              <a:rPr lang="en-US" dirty="0" err="1"/>
              <a:t>selve</a:t>
            </a:r>
            <a:r>
              <a:rPr lang="en-US" dirty="0"/>
              <a:t> from the enemy. </a:t>
            </a:r>
          </a:p>
          <a:p>
            <a:pPr algn="just"/>
            <a:r>
              <a:rPr lang="en-US" b="1" dirty="0"/>
              <a:t>3. Aquatic Birds: </a:t>
            </a:r>
            <a:r>
              <a:rPr lang="en-US" dirty="0"/>
              <a:t>Aquatic birds such as ducks needs to go into the water for food and protection. To achieve this, they spread their toes to float on water. As a result of </a:t>
            </a:r>
            <a:r>
              <a:rPr lang="en-US" dirty="0" smtClean="0"/>
              <a:t>continues </a:t>
            </a:r>
            <a:r>
              <a:rPr lang="en-US" dirty="0"/>
              <a:t>efforts, they have developed web between the web. </a:t>
            </a:r>
          </a:p>
          <a:p>
            <a:pPr algn="just"/>
            <a:r>
              <a:rPr lang="en-US" b="1" dirty="0"/>
              <a:t>4</a:t>
            </a:r>
            <a:r>
              <a:rPr lang="en-US" b="1" dirty="0" smtClean="0"/>
              <a:t>. </a:t>
            </a:r>
            <a:r>
              <a:rPr lang="en-US" b="1" dirty="0"/>
              <a:t>Deer: </a:t>
            </a:r>
            <a:r>
              <a:rPr lang="en-US" dirty="0"/>
              <a:t>It is believed that deer has acquired speed through continuous running in a process to protect himself from the enemies. </a:t>
            </a:r>
          </a:p>
          <a:p>
            <a:pPr algn="just"/>
            <a:r>
              <a:rPr lang="en-US" b="1" dirty="0" smtClean="0"/>
              <a:t>5. </a:t>
            </a:r>
            <a:r>
              <a:rPr lang="en-US" b="1" dirty="0"/>
              <a:t>Cave animals: </a:t>
            </a:r>
            <a:r>
              <a:rPr lang="en-US" dirty="0"/>
              <a:t>cave animals stay in low light environment and does not use eye and as a result they lost their vision over the course of time. </a:t>
            </a:r>
          </a:p>
        </p:txBody>
      </p:sp>
    </p:spTree>
    <p:extLst>
      <p:ext uri="{BB962C8B-B14F-4D97-AF65-F5344CB8AC3E}">
        <p14:creationId xmlns:p14="http://schemas.microsoft.com/office/powerpoint/2010/main" val="223777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45163"/>
          </a:xfrm>
        </p:spPr>
        <p:txBody>
          <a:bodyPr>
            <a:normAutofit fontScale="70000" lnSpcReduction="20000"/>
          </a:bodyPr>
          <a:lstStyle/>
          <a:p>
            <a:pPr algn="just"/>
            <a:r>
              <a:rPr lang="en-US" b="1" dirty="0"/>
              <a:t>Criticism of the theory: </a:t>
            </a:r>
            <a:r>
              <a:rPr lang="en-US" dirty="0"/>
              <a:t>Lamarck theory received initial attention but it could not be able to explain several observations. The initial two assumptions are correct; </a:t>
            </a:r>
            <a:r>
              <a:rPr lang="en-US" b="1" dirty="0"/>
              <a:t>(1) </a:t>
            </a:r>
            <a:r>
              <a:rPr lang="en-US" dirty="0"/>
              <a:t>New needs are created by a change in the environment and (2) these characters are acquired by use/disuse of organ and environmental factors. The inheritance of acquired </a:t>
            </a:r>
            <a:r>
              <a:rPr lang="en-US" dirty="0" err="1"/>
              <a:t>chacarters</a:t>
            </a:r>
            <a:r>
              <a:rPr lang="en-US" dirty="0"/>
              <a:t> to the subsequent generation is arguable. There are evidences against the inheritance of acquired characters. </a:t>
            </a:r>
          </a:p>
          <a:p>
            <a:pPr algn="just"/>
            <a:r>
              <a:rPr lang="en-US" dirty="0" smtClean="0"/>
              <a:t>The </a:t>
            </a:r>
            <a:r>
              <a:rPr lang="en-US" dirty="0"/>
              <a:t>major </a:t>
            </a:r>
            <a:r>
              <a:rPr lang="en-US" dirty="0" err="1"/>
              <a:t>critism</a:t>
            </a:r>
            <a:r>
              <a:rPr lang="en-US" dirty="0"/>
              <a:t> is gathered by experiment performed by August Weismann. According to the Weismann’s theory of continuity of </a:t>
            </a:r>
            <a:r>
              <a:rPr lang="en-US" dirty="0" err="1"/>
              <a:t>germplasm</a:t>
            </a:r>
            <a:r>
              <a:rPr lang="en-US" dirty="0"/>
              <a:t>, animal is made up of two types of cells; </a:t>
            </a:r>
            <a:r>
              <a:rPr lang="en-US" b="1" dirty="0"/>
              <a:t>Somatic cells and germ cells. </a:t>
            </a:r>
            <a:r>
              <a:rPr lang="en-US" dirty="0"/>
              <a:t>The nuclei present in germ cell is responsible for inheritance of characters whereas somatic cells contains </a:t>
            </a:r>
            <a:r>
              <a:rPr lang="en-US" dirty="0" err="1"/>
              <a:t>nucei</a:t>
            </a:r>
            <a:r>
              <a:rPr lang="en-US" dirty="0"/>
              <a:t> which respond to the </a:t>
            </a:r>
            <a:r>
              <a:rPr lang="en-US" b="1" dirty="0"/>
              <a:t>environmental factors and use/disuse</a:t>
            </a:r>
            <a:r>
              <a:rPr lang="en-US" dirty="0"/>
              <a:t>. Hence, acquired characters remains within the somatic cells. </a:t>
            </a:r>
            <a:endParaRPr lang="en-US" dirty="0" smtClean="0"/>
          </a:p>
          <a:p>
            <a:pPr algn="just"/>
            <a:r>
              <a:rPr lang="en-US" dirty="0" smtClean="0"/>
              <a:t>As </a:t>
            </a:r>
            <a:r>
              <a:rPr lang="en-US" dirty="0"/>
              <a:t>a result this theory supports the idea that </a:t>
            </a:r>
            <a:r>
              <a:rPr lang="en-US" b="1" dirty="0"/>
              <a:t>acquired characters </a:t>
            </a:r>
            <a:r>
              <a:rPr lang="en-US" b="1" dirty="0" smtClean="0"/>
              <a:t>are not </a:t>
            </a:r>
            <a:r>
              <a:rPr lang="en-US" b="1" dirty="0" err="1" smtClean="0"/>
              <a:t>inhereted</a:t>
            </a:r>
            <a:r>
              <a:rPr lang="en-US" b="1" dirty="0" smtClean="0"/>
              <a:t>.</a:t>
            </a:r>
            <a:r>
              <a:rPr lang="en-US" dirty="0"/>
              <a:t> Weisman conducted a conclusive experiment on rat where he has cut their tails for 80 generations but it didn’t produce rats tailless. </a:t>
            </a:r>
          </a:p>
        </p:txBody>
      </p:sp>
    </p:spTree>
    <p:extLst>
      <p:ext uri="{BB962C8B-B14F-4D97-AF65-F5344CB8AC3E}">
        <p14:creationId xmlns:p14="http://schemas.microsoft.com/office/powerpoint/2010/main" val="285797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96000"/>
          </a:xfrm>
        </p:spPr>
        <p:txBody>
          <a:bodyPr>
            <a:normAutofit fontScale="40000" lnSpcReduction="20000"/>
          </a:bodyPr>
          <a:lstStyle/>
          <a:p>
            <a:pPr algn="just"/>
            <a:r>
              <a:rPr lang="en-US" dirty="0" smtClean="0"/>
              <a:t> </a:t>
            </a:r>
            <a:r>
              <a:rPr lang="en-US" sz="4000" b="1" dirty="0"/>
              <a:t>Boring of ear (pinna</a:t>
            </a:r>
            <a:r>
              <a:rPr lang="en-US" sz="4000" dirty="0"/>
              <a:t>) is practiced in women for thousands years but this </a:t>
            </a:r>
            <a:r>
              <a:rPr lang="en-US" sz="4000" dirty="0" err="1"/>
              <a:t>chacraters</a:t>
            </a:r>
            <a:r>
              <a:rPr lang="en-US" sz="4000" dirty="0"/>
              <a:t> never been inherited. </a:t>
            </a:r>
            <a:endParaRPr lang="en-US" sz="4000" dirty="0" smtClean="0"/>
          </a:p>
          <a:p>
            <a:pPr marL="0" indent="0" algn="just">
              <a:buNone/>
            </a:pPr>
            <a:endParaRPr lang="en-US" sz="4000" dirty="0"/>
          </a:p>
          <a:p>
            <a:pPr algn="just"/>
            <a:r>
              <a:rPr lang="en-US" sz="4000" b="1" dirty="0" smtClean="0"/>
              <a:t>Chinese </a:t>
            </a:r>
            <a:r>
              <a:rPr lang="en-US" sz="4000" b="1" dirty="0"/>
              <a:t>women </a:t>
            </a:r>
            <a:r>
              <a:rPr lang="en-US" sz="4000" dirty="0"/>
              <a:t>wear tight shoes to have small feet but their children have normal waist. </a:t>
            </a:r>
            <a:endParaRPr lang="en-US" sz="4000" dirty="0" smtClean="0"/>
          </a:p>
          <a:p>
            <a:pPr marL="0" indent="0" algn="just">
              <a:buNone/>
            </a:pPr>
            <a:endParaRPr lang="en-US" sz="4000" dirty="0"/>
          </a:p>
          <a:p>
            <a:pPr algn="just"/>
            <a:r>
              <a:rPr lang="en-US" sz="4000" dirty="0" smtClean="0"/>
              <a:t>Child </a:t>
            </a:r>
            <a:r>
              <a:rPr lang="en-US" sz="4000" dirty="0"/>
              <a:t>of </a:t>
            </a:r>
            <a:r>
              <a:rPr lang="en-US" sz="4000" b="1" dirty="0" err="1"/>
              <a:t>athelete</a:t>
            </a:r>
            <a:r>
              <a:rPr lang="en-US" sz="4000" b="1" dirty="0"/>
              <a:t> </a:t>
            </a:r>
            <a:r>
              <a:rPr lang="en-US" sz="4000" dirty="0"/>
              <a:t>are not born with powerful muscle. </a:t>
            </a:r>
            <a:endParaRPr lang="en-US" sz="4000" dirty="0" smtClean="0"/>
          </a:p>
          <a:p>
            <a:pPr marL="0" indent="0" algn="just">
              <a:buNone/>
            </a:pPr>
            <a:endParaRPr lang="en-US" sz="4000" dirty="0"/>
          </a:p>
          <a:p>
            <a:pPr algn="just"/>
            <a:r>
              <a:rPr lang="en-US" sz="4000" b="1" dirty="0" smtClean="0"/>
              <a:t>Children </a:t>
            </a:r>
            <a:r>
              <a:rPr lang="en-US" sz="4000" b="1" dirty="0"/>
              <a:t>of noble laureate </a:t>
            </a:r>
            <a:r>
              <a:rPr lang="en-US" sz="4000" dirty="0"/>
              <a:t>may not be as intelligent as the parent. </a:t>
            </a:r>
            <a:endParaRPr lang="en-US" sz="4000" dirty="0" smtClean="0"/>
          </a:p>
          <a:p>
            <a:pPr marL="0" indent="0" algn="just">
              <a:buNone/>
            </a:pPr>
            <a:endParaRPr lang="en-US" sz="4000" dirty="0"/>
          </a:p>
          <a:p>
            <a:pPr algn="just"/>
            <a:r>
              <a:rPr lang="en-US" sz="4000" b="1" dirty="0" smtClean="0"/>
              <a:t>Pavlov </a:t>
            </a:r>
            <a:r>
              <a:rPr lang="en-US" sz="4000" dirty="0"/>
              <a:t>has trained the mice to come for food on bell ring but he found that training is necessarily in each generations. </a:t>
            </a:r>
            <a:endParaRPr lang="en-US" sz="4000" dirty="0" smtClean="0"/>
          </a:p>
          <a:p>
            <a:pPr algn="just"/>
            <a:endParaRPr lang="en-US" sz="4000" dirty="0"/>
          </a:p>
          <a:p>
            <a:pPr algn="just"/>
            <a:r>
              <a:rPr lang="en-US" sz="4000" b="1" dirty="0" err="1" smtClean="0"/>
              <a:t>Neo-lamarckism</a:t>
            </a:r>
            <a:r>
              <a:rPr lang="en-US" sz="4000" b="1" dirty="0"/>
              <a:t>:</a:t>
            </a:r>
            <a:r>
              <a:rPr lang="en-US" sz="4000" dirty="0"/>
              <a:t> There are evidences to support the inheritance of acquired characters. For examples, effect of radiation and </a:t>
            </a:r>
            <a:r>
              <a:rPr lang="en-US" sz="4000" dirty="0" err="1"/>
              <a:t>chamicals</a:t>
            </a:r>
            <a:r>
              <a:rPr lang="en-US" sz="4000" dirty="0"/>
              <a:t> on germ cells and resulting change in the </a:t>
            </a:r>
            <a:r>
              <a:rPr lang="en-US" sz="4000" b="1" dirty="0"/>
              <a:t>phenotype of the cell</a:t>
            </a:r>
            <a:r>
              <a:rPr lang="en-US" sz="4000" dirty="0"/>
              <a:t>. The evidence for the inheritance of acquired character revived the Lamarck theory as </a:t>
            </a:r>
            <a:r>
              <a:rPr lang="en-US" sz="4000" b="1" dirty="0" err="1"/>
              <a:t>neo-lamarckism</a:t>
            </a:r>
            <a:r>
              <a:rPr lang="en-US" sz="4000" b="1" dirty="0"/>
              <a:t>. </a:t>
            </a:r>
            <a:r>
              <a:rPr lang="en-US" sz="4000" dirty="0"/>
              <a:t>The modified </a:t>
            </a:r>
            <a:r>
              <a:rPr lang="en-US" sz="4000" dirty="0" err="1"/>
              <a:t>neo-lamarckism</a:t>
            </a:r>
            <a:r>
              <a:rPr lang="en-US" sz="4000" dirty="0"/>
              <a:t> has </a:t>
            </a:r>
            <a:r>
              <a:rPr lang="en-US" sz="4000" b="1" dirty="0"/>
              <a:t>following postulates</a:t>
            </a:r>
            <a:r>
              <a:rPr lang="en-US" sz="4000" dirty="0"/>
              <a:t>: </a:t>
            </a:r>
            <a:endParaRPr lang="en-US" sz="4000" dirty="0" smtClean="0"/>
          </a:p>
          <a:p>
            <a:pPr marL="0" indent="0" algn="just">
              <a:buNone/>
            </a:pPr>
            <a:endParaRPr lang="en-US" sz="4000" dirty="0"/>
          </a:p>
          <a:p>
            <a:pPr algn="just"/>
            <a:r>
              <a:rPr lang="en-US" sz="4000" dirty="0"/>
              <a:t>1. Germ cells are not always immune from the effect of environment. </a:t>
            </a:r>
          </a:p>
          <a:p>
            <a:pPr algn="just"/>
            <a:r>
              <a:rPr lang="en-US" sz="4000" dirty="0"/>
              <a:t>2. Germ cells may be affected directly by environment without any effect on the somatic cells. </a:t>
            </a:r>
          </a:p>
          <a:p>
            <a:pPr algn="just"/>
            <a:r>
              <a:rPr lang="en-US" sz="4000" dirty="0"/>
              <a:t>3. Germ cells may carried acquired character to the next generation. </a:t>
            </a:r>
          </a:p>
          <a:p>
            <a:pPr algn="just"/>
            <a:r>
              <a:rPr lang="en-US" sz="4000" dirty="0"/>
              <a:t>Even considering these points, Lamarckism could not be able to provide satisfactory mechanism for evolution. </a:t>
            </a:r>
          </a:p>
        </p:txBody>
      </p:sp>
    </p:spTree>
    <p:extLst>
      <p:ext uri="{BB962C8B-B14F-4D97-AF65-F5344CB8AC3E}">
        <p14:creationId xmlns:p14="http://schemas.microsoft.com/office/powerpoint/2010/main" val="1094528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Darwin’s Theory of Evolution</a:t>
            </a:r>
            <a:endParaRPr lang="en-US"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algn="just"/>
            <a:endParaRPr lang="en-US" b="1" dirty="0" smtClean="0">
              <a:solidFill>
                <a:srgbClr val="FF0000"/>
              </a:solidFill>
              <a:latin typeface="Arial" pitchFamily="34" charset="0"/>
              <a:cs typeface="Arial" pitchFamily="34" charset="0"/>
            </a:endParaRPr>
          </a:p>
          <a:p>
            <a:pPr algn="just"/>
            <a:r>
              <a:rPr lang="en-US" b="1" dirty="0" smtClean="0">
                <a:solidFill>
                  <a:srgbClr val="FF0000"/>
                </a:solidFill>
                <a:latin typeface="Arial" pitchFamily="34" charset="0"/>
                <a:cs typeface="Arial" pitchFamily="34" charset="0"/>
              </a:rPr>
              <a:t>Darwin’s </a:t>
            </a:r>
            <a:r>
              <a:rPr lang="en-US" b="1" dirty="0">
                <a:solidFill>
                  <a:srgbClr val="FF0000"/>
                </a:solidFill>
                <a:latin typeface="Arial" pitchFamily="34" charset="0"/>
                <a:cs typeface="Arial" pitchFamily="34" charset="0"/>
              </a:rPr>
              <a:t>Theory of Evolution: </a:t>
            </a:r>
            <a:r>
              <a:rPr lang="en-US" dirty="0">
                <a:latin typeface="Arial" pitchFamily="34" charset="0"/>
                <a:cs typeface="Arial" pitchFamily="34" charset="0"/>
              </a:rPr>
              <a:t>The theory of natural selection was proposed by Charles Darwin and Alfred </a:t>
            </a:r>
            <a:r>
              <a:rPr lang="en-US" dirty="0" err="1">
                <a:latin typeface="Arial" pitchFamily="34" charset="0"/>
                <a:cs typeface="Arial" pitchFamily="34" charset="0"/>
              </a:rPr>
              <a:t>Russel</a:t>
            </a:r>
            <a:r>
              <a:rPr lang="en-US" dirty="0">
                <a:latin typeface="Arial" pitchFamily="34" charset="0"/>
                <a:cs typeface="Arial" pitchFamily="34" charset="0"/>
              </a:rPr>
              <a:t> Wallace in their common publication. Both of them conducted scientific data collection from individual population survey</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r>
              <a:rPr lang="en-US" dirty="0">
                <a:latin typeface="Arial" pitchFamily="34" charset="0"/>
                <a:cs typeface="Arial" pitchFamily="34" charset="0"/>
              </a:rPr>
              <a:t>Charles Darwin travelled for 5yrs expedition around the world on the ship H.M.S Beagle. During this journey, he made observation of </a:t>
            </a:r>
            <a:r>
              <a:rPr lang="en-US" b="1" dirty="0">
                <a:latin typeface="Arial" pitchFamily="34" charset="0"/>
                <a:cs typeface="Arial" pitchFamily="34" charset="0"/>
              </a:rPr>
              <a:t>several animals and plants</a:t>
            </a:r>
            <a:r>
              <a:rPr lang="en-US" dirty="0">
                <a:latin typeface="Arial" pitchFamily="34" charset="0"/>
                <a:cs typeface="Arial" pitchFamily="34" charset="0"/>
              </a:rPr>
              <a:t>. He keenly observed the similarities among organisms and draw </a:t>
            </a:r>
            <a:r>
              <a:rPr lang="en-US" b="1" dirty="0">
                <a:latin typeface="Arial" pitchFamily="34" charset="0"/>
                <a:cs typeface="Arial" pitchFamily="34" charset="0"/>
              </a:rPr>
              <a:t>evolutionary relationship</a:t>
            </a:r>
            <a:r>
              <a:rPr lang="en-US" dirty="0">
                <a:latin typeface="Arial" pitchFamily="34" charset="0"/>
                <a:cs typeface="Arial" pitchFamily="34" charset="0"/>
              </a:rPr>
              <a:t>. </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In </a:t>
            </a:r>
            <a:r>
              <a:rPr lang="en-US" dirty="0">
                <a:latin typeface="Arial" pitchFamily="34" charset="0"/>
                <a:cs typeface="Arial" pitchFamily="34" charset="0"/>
              </a:rPr>
              <a:t>addition, economist Thomas Malthus’s report on workers recognized that competition between species leads to the struggle for existence. Considering Wallace’s view and Malthus observations of workers led Charles Darwin to propose the theory of natural selection in his book </a:t>
            </a:r>
            <a:r>
              <a:rPr lang="en-US" b="1" dirty="0">
                <a:latin typeface="Arial" pitchFamily="34" charset="0"/>
                <a:cs typeface="Arial" pitchFamily="34" charset="0"/>
              </a:rPr>
              <a:t>“Origin of Species”</a:t>
            </a:r>
            <a:r>
              <a:rPr lang="en-US" dirty="0">
                <a:latin typeface="Arial" pitchFamily="34" charset="0"/>
                <a:cs typeface="Arial" pitchFamily="34" charset="0"/>
              </a:rPr>
              <a:t>. </a:t>
            </a:r>
          </a:p>
        </p:txBody>
      </p:sp>
    </p:spTree>
    <p:extLst>
      <p:ext uri="{BB962C8B-B14F-4D97-AF65-F5344CB8AC3E}">
        <p14:creationId xmlns:p14="http://schemas.microsoft.com/office/powerpoint/2010/main" val="3390049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7620000"/>
          </a:xfrm>
        </p:spPr>
        <p:txBody>
          <a:bodyPr>
            <a:noAutofit/>
          </a:bodyPr>
          <a:lstStyle/>
          <a:p>
            <a:pPr marL="0" indent="0" algn="just">
              <a:buNone/>
            </a:pPr>
            <a:r>
              <a:rPr lang="en-US" sz="1800" b="1" dirty="0">
                <a:solidFill>
                  <a:srgbClr val="FF0000"/>
                </a:solidFill>
                <a:latin typeface="Arial" pitchFamily="34" charset="0"/>
                <a:cs typeface="Arial" pitchFamily="34" charset="0"/>
              </a:rPr>
              <a:t>The theory of natural selection is based on following points</a:t>
            </a:r>
            <a:r>
              <a:rPr lang="en-US" sz="1800" b="1" dirty="0" smtClean="0">
                <a:solidFill>
                  <a:srgbClr val="FF0000"/>
                </a:solidFill>
                <a:latin typeface="Arial" pitchFamily="34" charset="0"/>
                <a:cs typeface="Arial" pitchFamily="34" charset="0"/>
              </a:rPr>
              <a:t>:</a:t>
            </a:r>
            <a:endParaRPr lang="en-US" sz="1800" b="1" dirty="0">
              <a:latin typeface="Arial" pitchFamily="34" charset="0"/>
              <a:cs typeface="Arial" pitchFamily="34" charset="0"/>
            </a:endParaRPr>
          </a:p>
          <a:p>
            <a:pPr marL="0" indent="0" algn="just">
              <a:buNone/>
            </a:pPr>
            <a:r>
              <a:rPr lang="en-US" sz="1800" b="1" dirty="0" smtClean="0">
                <a:solidFill>
                  <a:srgbClr val="FF0000"/>
                </a:solidFill>
                <a:latin typeface="Arial" pitchFamily="34" charset="0"/>
                <a:cs typeface="Arial" pitchFamily="34" charset="0"/>
              </a:rPr>
              <a:t>1. Rapid </a:t>
            </a:r>
            <a:r>
              <a:rPr lang="en-US" sz="1800" b="1" dirty="0">
                <a:solidFill>
                  <a:srgbClr val="FF0000"/>
                </a:solidFill>
                <a:latin typeface="Arial" pitchFamily="34" charset="0"/>
                <a:cs typeface="Arial" pitchFamily="34" charset="0"/>
              </a:rPr>
              <a:t>Multiplication: </a:t>
            </a:r>
            <a:r>
              <a:rPr lang="en-US" sz="1800" dirty="0">
                <a:latin typeface="Arial" pitchFamily="34" charset="0"/>
                <a:cs typeface="Arial" pitchFamily="34" charset="0"/>
              </a:rPr>
              <a:t>Every organism has enormous ability to reproduce to continuance of the species. All animals and plant tend to multiply in geometrical progression. </a:t>
            </a:r>
            <a:r>
              <a:rPr lang="en-US" sz="1800" dirty="0" smtClean="0">
                <a:latin typeface="Arial" pitchFamily="34" charset="0"/>
                <a:cs typeface="Arial" pitchFamily="34" charset="0"/>
              </a:rPr>
              <a:t>Lets </a:t>
            </a:r>
            <a:r>
              <a:rPr lang="en-US" sz="1800" dirty="0">
                <a:latin typeface="Arial" pitchFamily="34" charset="0"/>
                <a:cs typeface="Arial" pitchFamily="34" charset="0"/>
              </a:rPr>
              <a:t>see few example of organism to understand the potential of organism to multiply. These examples are as follows: </a:t>
            </a:r>
          </a:p>
          <a:p>
            <a:endParaRPr lang="en-US" sz="1800" dirty="0">
              <a:latin typeface="Arial" pitchFamily="34" charset="0"/>
              <a:cs typeface="Arial" pitchFamily="34" charset="0"/>
            </a:endParaRPr>
          </a:p>
          <a:p>
            <a:pPr marL="0" indent="0">
              <a:buNone/>
            </a:pPr>
            <a:r>
              <a:rPr lang="en-US" sz="1800" b="1" dirty="0" smtClean="0">
                <a:latin typeface="Arial" pitchFamily="34" charset="0"/>
                <a:cs typeface="Arial" pitchFamily="34" charset="0"/>
              </a:rPr>
              <a:t>Paramecium</a:t>
            </a:r>
            <a:r>
              <a:rPr lang="en-US" sz="1800" b="1" dirty="0">
                <a:latin typeface="Arial" pitchFamily="34" charset="0"/>
                <a:cs typeface="Arial" pitchFamily="34" charset="0"/>
              </a:rPr>
              <a:t>: </a:t>
            </a:r>
            <a:r>
              <a:rPr lang="en-US" sz="1800" dirty="0">
                <a:latin typeface="Arial" pitchFamily="34" charset="0"/>
                <a:cs typeface="Arial" pitchFamily="34" charset="0"/>
              </a:rPr>
              <a:t>it has multiplication rate of 3 times in 48 hrs. if single paramecium will allow to grow and multiply in 5 </a:t>
            </a:r>
            <a:r>
              <a:rPr lang="en-US" sz="1800" dirty="0" err="1">
                <a:latin typeface="Arial" pitchFamily="34" charset="0"/>
                <a:cs typeface="Arial" pitchFamily="34" charset="0"/>
              </a:rPr>
              <a:t>yrs</a:t>
            </a:r>
            <a:r>
              <a:rPr lang="en-US" sz="1800" dirty="0">
                <a:latin typeface="Arial" pitchFamily="34" charset="0"/>
                <a:cs typeface="Arial" pitchFamily="34" charset="0"/>
              </a:rPr>
              <a:t> to give the mass equal to ten thousand times the size of earth. </a:t>
            </a:r>
            <a:endParaRPr lang="en-US" sz="1800" dirty="0" smtClean="0">
              <a:latin typeface="Arial" pitchFamily="34" charset="0"/>
              <a:cs typeface="Arial" pitchFamily="34" charset="0"/>
            </a:endParaRPr>
          </a:p>
          <a:p>
            <a:pPr marL="0" indent="0">
              <a:buNone/>
            </a:pPr>
            <a:endParaRPr lang="en-US" sz="1800" dirty="0">
              <a:latin typeface="Arial" pitchFamily="34" charset="0"/>
              <a:cs typeface="Arial" pitchFamily="34" charset="0"/>
            </a:endParaRPr>
          </a:p>
          <a:p>
            <a:pPr marL="0" indent="0">
              <a:buNone/>
            </a:pPr>
            <a:r>
              <a:rPr lang="en-US" sz="1800" b="1" dirty="0">
                <a:latin typeface="Arial" pitchFamily="34" charset="0"/>
                <a:cs typeface="Arial" pitchFamily="34" charset="0"/>
              </a:rPr>
              <a:t>(ii) Cod Fishes: </a:t>
            </a:r>
            <a:r>
              <a:rPr lang="en-US" sz="1800" dirty="0">
                <a:latin typeface="Arial" pitchFamily="34" charset="0"/>
                <a:cs typeface="Arial" pitchFamily="34" charset="0"/>
              </a:rPr>
              <a:t>Cod fish produces over 1 million eggs in a year. If all these eggs will rise to fishes, the whole </a:t>
            </a:r>
            <a:r>
              <a:rPr lang="en-US" sz="1800" dirty="0" err="1">
                <a:latin typeface="Arial" pitchFamily="34" charset="0"/>
                <a:cs typeface="Arial" pitchFamily="34" charset="0"/>
              </a:rPr>
              <a:t>atlantic</a:t>
            </a:r>
            <a:r>
              <a:rPr lang="en-US" sz="1800" dirty="0">
                <a:latin typeface="Arial" pitchFamily="34" charset="0"/>
                <a:cs typeface="Arial" pitchFamily="34" charset="0"/>
              </a:rPr>
              <a:t> ocean will be filled in next 5 yrs. </a:t>
            </a:r>
            <a:endParaRPr lang="en-US" sz="1800" dirty="0" smtClean="0">
              <a:latin typeface="Arial" pitchFamily="34" charset="0"/>
              <a:cs typeface="Arial" pitchFamily="34" charset="0"/>
            </a:endParaRPr>
          </a:p>
          <a:p>
            <a:pPr marL="0" indent="0">
              <a:buNone/>
            </a:pPr>
            <a:endParaRPr lang="en-US" sz="1800" b="1" dirty="0" smtClean="0">
              <a:latin typeface="Arial" pitchFamily="34" charset="0"/>
              <a:cs typeface="Arial" pitchFamily="34" charset="0"/>
            </a:endParaRPr>
          </a:p>
          <a:p>
            <a:pPr marL="0" indent="0">
              <a:buNone/>
            </a:pPr>
            <a:r>
              <a:rPr lang="en-US" sz="1800" b="1" dirty="0" smtClean="0">
                <a:latin typeface="Arial" pitchFamily="34" charset="0"/>
                <a:cs typeface="Arial" pitchFamily="34" charset="0"/>
              </a:rPr>
              <a:t>(iii) </a:t>
            </a:r>
            <a:r>
              <a:rPr lang="en-US" sz="1800" b="1" dirty="0">
                <a:latin typeface="Arial" pitchFamily="34" charset="0"/>
                <a:cs typeface="Arial" pitchFamily="34" charset="0"/>
              </a:rPr>
              <a:t>Elephant: </a:t>
            </a:r>
            <a:r>
              <a:rPr lang="en-US" sz="1800" dirty="0">
                <a:latin typeface="Arial" pitchFamily="34" charset="0"/>
                <a:cs typeface="Arial" pitchFamily="34" charset="0"/>
              </a:rPr>
              <a:t>Elephant has an average life span of 90 years and during the whole life span he can produce only six </a:t>
            </a:r>
            <a:r>
              <a:rPr lang="en-US" sz="1800" dirty="0" err="1">
                <a:latin typeface="Arial" pitchFamily="34" charset="0"/>
                <a:cs typeface="Arial" pitchFamily="34" charset="0"/>
              </a:rPr>
              <a:t>offsprings</a:t>
            </a:r>
            <a:r>
              <a:rPr lang="en-US" sz="1800" dirty="0">
                <a:latin typeface="Arial" pitchFamily="34" charset="0"/>
                <a:cs typeface="Arial" pitchFamily="34" charset="0"/>
              </a:rPr>
              <a:t>. If all the </a:t>
            </a:r>
            <a:r>
              <a:rPr lang="en-US" sz="1800" dirty="0" err="1">
                <a:latin typeface="Arial" pitchFamily="34" charset="0"/>
                <a:cs typeface="Arial" pitchFamily="34" charset="0"/>
              </a:rPr>
              <a:t>offsprings</a:t>
            </a:r>
            <a:r>
              <a:rPr lang="en-US" sz="1800" dirty="0">
                <a:latin typeface="Arial" pitchFamily="34" charset="0"/>
                <a:cs typeface="Arial" pitchFamily="34" charset="0"/>
              </a:rPr>
              <a:t> survived, single elephant pair would produce 19,000,000 elephants in 750 years. </a:t>
            </a:r>
          </a:p>
          <a:p>
            <a:pPr marL="0" indent="0">
              <a:buNone/>
            </a:pPr>
            <a:endParaRPr lang="en-US" sz="1800" b="1" dirty="0" smtClean="0">
              <a:latin typeface="Arial" pitchFamily="34" charset="0"/>
              <a:cs typeface="Arial" pitchFamily="34" charset="0"/>
            </a:endParaRPr>
          </a:p>
          <a:p>
            <a:pPr marL="0" indent="0">
              <a:buNone/>
            </a:pPr>
            <a:r>
              <a:rPr lang="en-US" sz="1800" b="1" dirty="0" smtClean="0">
                <a:latin typeface="Arial" pitchFamily="34" charset="0"/>
                <a:cs typeface="Arial" pitchFamily="34" charset="0"/>
              </a:rPr>
              <a:t>(iv) Plants</a:t>
            </a:r>
            <a:r>
              <a:rPr lang="en-US" sz="1800" b="1" dirty="0">
                <a:latin typeface="Arial" pitchFamily="34" charset="0"/>
                <a:cs typeface="Arial" pitchFamily="34" charset="0"/>
              </a:rPr>
              <a:t>: </a:t>
            </a:r>
            <a:r>
              <a:rPr lang="en-US" sz="1800" dirty="0">
                <a:latin typeface="Arial" pitchFamily="34" charset="0"/>
                <a:cs typeface="Arial" pitchFamily="34" charset="0"/>
              </a:rPr>
              <a:t>Plants produces thousands of seeds every year.</a:t>
            </a:r>
          </a:p>
        </p:txBody>
      </p:sp>
    </p:spTree>
    <p:extLst>
      <p:ext uri="{BB962C8B-B14F-4D97-AF65-F5344CB8AC3E}">
        <p14:creationId xmlns:p14="http://schemas.microsoft.com/office/powerpoint/2010/main" val="3832834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973763"/>
          </a:xfrm>
        </p:spPr>
        <p:txBody>
          <a:bodyPr>
            <a:normAutofit fontScale="85000" lnSpcReduction="20000"/>
          </a:bodyPr>
          <a:lstStyle/>
          <a:p>
            <a:pPr algn="just"/>
            <a:r>
              <a:rPr lang="en-US" b="1" dirty="0">
                <a:solidFill>
                  <a:srgbClr val="FF0000"/>
                </a:solidFill>
              </a:rPr>
              <a:t>2. Limited natural resources: </a:t>
            </a:r>
            <a:r>
              <a:rPr lang="en-US" dirty="0" err="1"/>
              <a:t>Inspite</a:t>
            </a:r>
            <a:r>
              <a:rPr lang="en-US" dirty="0"/>
              <a:t> the enormous capacity of an organism to reproduce, the number of individual species remain constant. It is due to increase in population in animal or plant requires more space and food</a:t>
            </a:r>
            <a:r>
              <a:rPr lang="en-US" dirty="0" smtClean="0"/>
              <a:t>. </a:t>
            </a:r>
            <a:r>
              <a:rPr lang="en-US" dirty="0"/>
              <a:t>Ultimately the food to plant or animal is provided by the </a:t>
            </a:r>
            <a:r>
              <a:rPr lang="en-US" dirty="0" smtClean="0"/>
              <a:t>CO2 </a:t>
            </a:r>
            <a:r>
              <a:rPr lang="en-US" dirty="0"/>
              <a:t>from air, water and mineral from soil. The amount of </a:t>
            </a:r>
            <a:r>
              <a:rPr lang="en-US" dirty="0" err="1"/>
              <a:t>thes</a:t>
            </a:r>
            <a:r>
              <a:rPr lang="en-US" dirty="0"/>
              <a:t> basic material is limited in universe. Hence, it does not allow the population of organism beyond the limit and an equilibrium is reached. </a:t>
            </a:r>
          </a:p>
          <a:p>
            <a:pPr algn="just"/>
            <a:r>
              <a:rPr lang="en-US" b="1" dirty="0">
                <a:solidFill>
                  <a:srgbClr val="FF0000"/>
                </a:solidFill>
              </a:rPr>
              <a:t>3. Struggle for existence: </a:t>
            </a:r>
            <a:r>
              <a:rPr lang="en-US" dirty="0"/>
              <a:t>Due to shortage of food, water and space, there is severe competition among the off spring for existence. Every individual has few basic requirements, such as food, space, water, mate to reproduce and protection from enemies. In order to achieve basic needs, organisms compete with each other and it is known as </a:t>
            </a:r>
            <a:r>
              <a:rPr lang="en-US" b="1" dirty="0"/>
              <a:t>struggle for existence</a:t>
            </a:r>
            <a:r>
              <a:rPr lang="en-US" dirty="0"/>
              <a:t>. </a:t>
            </a:r>
          </a:p>
        </p:txBody>
      </p:sp>
    </p:spTree>
    <p:extLst>
      <p:ext uri="{BB962C8B-B14F-4D97-AF65-F5344CB8AC3E}">
        <p14:creationId xmlns:p14="http://schemas.microsoft.com/office/powerpoint/2010/main" val="434240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10000"/>
          </a:bodyPr>
          <a:lstStyle/>
          <a:p>
            <a:pPr marL="0" indent="0">
              <a:buNone/>
            </a:pPr>
            <a:r>
              <a:rPr lang="en-US" b="1" dirty="0">
                <a:solidFill>
                  <a:srgbClr val="00B050"/>
                </a:solidFill>
              </a:rPr>
              <a:t>The struggle for an individual can be of 3 types:</a:t>
            </a:r>
            <a:endParaRPr lang="en-US" b="1" dirty="0" smtClean="0">
              <a:solidFill>
                <a:srgbClr val="00B050"/>
              </a:solidFill>
            </a:endParaRPr>
          </a:p>
          <a:p>
            <a:pPr algn="just"/>
            <a:endParaRPr lang="en-US" b="1" dirty="0"/>
          </a:p>
          <a:p>
            <a:pPr marL="0" indent="0" algn="just">
              <a:buNone/>
            </a:pPr>
            <a:r>
              <a:rPr lang="en-US" b="1" dirty="0" smtClean="0"/>
              <a:t>(</a:t>
            </a:r>
            <a:r>
              <a:rPr lang="en-US" b="1" dirty="0"/>
              <a:t>i) Intraspecific Struggle: </a:t>
            </a:r>
            <a:r>
              <a:rPr lang="en-US" dirty="0"/>
              <a:t>The competition of the individuals of the same species. For example, fight between two dogs for a piece of meat. War is another example of intraspecific struggle among different human. </a:t>
            </a:r>
          </a:p>
          <a:p>
            <a:pPr marL="0" indent="0" algn="just">
              <a:buNone/>
            </a:pPr>
            <a:r>
              <a:rPr lang="en-US" b="1" dirty="0"/>
              <a:t>(ii) Interspecific Struggle: </a:t>
            </a:r>
            <a:r>
              <a:rPr lang="en-US" dirty="0"/>
              <a:t>The competition of the individuals of the different species. For example, tiger attacks on deer for food. </a:t>
            </a:r>
          </a:p>
          <a:p>
            <a:pPr marL="0" indent="0" algn="just">
              <a:buNone/>
            </a:pPr>
            <a:r>
              <a:rPr lang="en-US" b="1" dirty="0"/>
              <a:t>(iii) Environmental Struggle: </a:t>
            </a:r>
            <a:r>
              <a:rPr lang="en-US" dirty="0"/>
              <a:t>Every individual struggle against the change in environment such as temperature, humidity, level of water, rain, climate etc.</a:t>
            </a:r>
          </a:p>
        </p:txBody>
      </p:sp>
    </p:spTree>
    <p:extLst>
      <p:ext uri="{BB962C8B-B14F-4D97-AF65-F5344CB8AC3E}">
        <p14:creationId xmlns:p14="http://schemas.microsoft.com/office/powerpoint/2010/main" val="2794599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pPr algn="just"/>
            <a:r>
              <a:rPr lang="en-US" b="1" dirty="0">
                <a:solidFill>
                  <a:srgbClr val="FF0000"/>
                </a:solidFill>
              </a:rPr>
              <a:t>4. Variation: </a:t>
            </a:r>
            <a:r>
              <a:rPr lang="en-US" dirty="0"/>
              <a:t>Each and every individual varies in several aspects to other individual. Even the </a:t>
            </a:r>
            <a:r>
              <a:rPr lang="en-US" dirty="0" err="1"/>
              <a:t>offsprings</a:t>
            </a:r>
            <a:r>
              <a:rPr lang="en-US" dirty="0"/>
              <a:t> produced by parents also differ in many aspects. The two individuals can be different from each other in their behavior, color, size, strength etc. </a:t>
            </a:r>
            <a:endParaRPr lang="en-US" dirty="0" smtClean="0"/>
          </a:p>
          <a:p>
            <a:pPr marL="0" indent="0" algn="just">
              <a:buNone/>
            </a:pPr>
            <a:endParaRPr lang="en-US" dirty="0"/>
          </a:p>
          <a:p>
            <a:pPr algn="just"/>
            <a:r>
              <a:rPr lang="en-US" b="1" dirty="0">
                <a:solidFill>
                  <a:srgbClr val="FF0000"/>
                </a:solidFill>
              </a:rPr>
              <a:t>5. Natural Selection: </a:t>
            </a:r>
            <a:r>
              <a:rPr lang="en-US" dirty="0"/>
              <a:t>Due to variation among different individual, they struggle towards their existence with different potentials. The variation in an individual may allow him to survive and complete its </a:t>
            </a:r>
            <a:r>
              <a:rPr lang="en-US" b="1" dirty="0"/>
              <a:t>life cycle comfortable</a:t>
            </a:r>
            <a:r>
              <a:rPr lang="en-US" dirty="0"/>
              <a:t>. </a:t>
            </a:r>
            <a:r>
              <a:rPr lang="en-US" dirty="0" err="1"/>
              <a:t>Wheras</a:t>
            </a:r>
            <a:r>
              <a:rPr lang="en-US" dirty="0"/>
              <a:t>, if the variations are unfavorable, the individual will struggle against every odds and as a result it may not be able to complete the life cycle. </a:t>
            </a:r>
            <a:endParaRPr lang="en-US" dirty="0" smtClean="0"/>
          </a:p>
          <a:p>
            <a:pPr algn="just"/>
            <a:r>
              <a:rPr lang="en-US" dirty="0" smtClean="0"/>
              <a:t>For </a:t>
            </a:r>
            <a:r>
              <a:rPr lang="en-US" dirty="0"/>
              <a:t>example, fast running deer has better chance to escape from the tiger compared to the slow runner. Another factor is ability to adopt into the changed environment. Both Darwin and Wallace, recognized the </a:t>
            </a:r>
            <a:r>
              <a:rPr lang="en-US" b="1" dirty="0"/>
              <a:t>environment</a:t>
            </a:r>
            <a:r>
              <a:rPr lang="en-US" dirty="0"/>
              <a:t> as the </a:t>
            </a:r>
            <a:r>
              <a:rPr lang="en-US" dirty="0" smtClean="0"/>
              <a:t>principal</a:t>
            </a:r>
            <a:r>
              <a:rPr lang="en-US" dirty="0"/>
              <a:t> factor for natural selection. For example, plants with ability to hold more water and can be able to reduce loss of water will ultimately survive, despite the physical strength, height and other characters. </a:t>
            </a:r>
          </a:p>
        </p:txBody>
      </p:sp>
    </p:spTree>
    <p:extLst>
      <p:ext uri="{BB962C8B-B14F-4D97-AF65-F5344CB8AC3E}">
        <p14:creationId xmlns:p14="http://schemas.microsoft.com/office/powerpoint/2010/main" val="3375380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229600" cy="4525963"/>
          </a:xfrm>
        </p:spPr>
        <p:txBody>
          <a:bodyPr>
            <a:normAutofit fontScale="92500" lnSpcReduction="20000"/>
          </a:bodyPr>
          <a:lstStyle/>
          <a:p>
            <a:pPr algn="just"/>
            <a:r>
              <a:rPr lang="en-US" b="1" dirty="0">
                <a:solidFill>
                  <a:srgbClr val="FF0000"/>
                </a:solidFill>
              </a:rPr>
              <a:t>6. </a:t>
            </a:r>
            <a:r>
              <a:rPr lang="en-US" b="1" dirty="0" err="1">
                <a:solidFill>
                  <a:srgbClr val="FF0000"/>
                </a:solidFill>
              </a:rPr>
              <a:t>Inheritence</a:t>
            </a:r>
            <a:r>
              <a:rPr lang="en-US" b="1" dirty="0">
                <a:solidFill>
                  <a:srgbClr val="FF0000"/>
                </a:solidFill>
              </a:rPr>
              <a:t> of useful variations: </a:t>
            </a:r>
            <a:r>
              <a:rPr lang="en-US" dirty="0"/>
              <a:t>The individual survived due to unique variation, mate and produces their off spring to complete their life-cycle. As a result, they transfer the useful variations to the next generations and allow the individual to multiply. </a:t>
            </a:r>
            <a:endParaRPr lang="en-US" dirty="0" smtClean="0"/>
          </a:p>
          <a:p>
            <a:pPr algn="just"/>
            <a:r>
              <a:rPr lang="en-US" dirty="0" smtClean="0"/>
              <a:t>Darwin </a:t>
            </a:r>
            <a:r>
              <a:rPr lang="en-US" dirty="0"/>
              <a:t>believed that any variation which can help the individual to survive and help to </a:t>
            </a:r>
            <a:r>
              <a:rPr lang="en-US" dirty="0" smtClean="0"/>
              <a:t>favorable </a:t>
            </a:r>
            <a:r>
              <a:rPr lang="en-US" dirty="0"/>
              <a:t>for struggle will be inherited. He </a:t>
            </a:r>
            <a:r>
              <a:rPr lang="en-US" dirty="0" smtClean="0"/>
              <a:t>considered </a:t>
            </a:r>
            <a:r>
              <a:rPr lang="en-US" dirty="0"/>
              <a:t>the variation which may be acquired or inheritable.</a:t>
            </a:r>
          </a:p>
        </p:txBody>
      </p:sp>
    </p:spTree>
    <p:extLst>
      <p:ext uri="{BB962C8B-B14F-4D97-AF65-F5344CB8AC3E}">
        <p14:creationId xmlns:p14="http://schemas.microsoft.com/office/powerpoint/2010/main" val="3318290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Modern understanding</a:t>
            </a:r>
            <a:br>
              <a:rPr lang="en-US" b="1"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a:t>Darwin didn't know anything about genetics, </a:t>
            </a:r>
            <a:r>
              <a:rPr lang="en-US" b="1" dirty="0" err="1"/>
              <a:t>Pobiner</a:t>
            </a:r>
            <a:r>
              <a:rPr lang="en-US" b="1" dirty="0"/>
              <a:t> said</a:t>
            </a:r>
            <a:r>
              <a:rPr lang="en-US" dirty="0"/>
              <a:t>. "He observed the pattern of evolution, but he didn't really know about the mechanism." That came later, with the discovery of how genes encode different biological or behavioral traits, and how genes are passed down from parents to offspring. The incorporation of genetics and Darwin's theory is known as "</a:t>
            </a:r>
            <a:r>
              <a:rPr lang="en-US" b="1" dirty="0"/>
              <a:t>modern evolutionary synthesis."</a:t>
            </a:r>
          </a:p>
        </p:txBody>
      </p:sp>
    </p:spTree>
    <p:extLst>
      <p:ext uri="{BB962C8B-B14F-4D97-AF65-F5344CB8AC3E}">
        <p14:creationId xmlns:p14="http://schemas.microsoft.com/office/powerpoint/2010/main" val="3404182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8077200" cy="3276600"/>
          </a:xfrm>
        </p:spPr>
        <p:txBody>
          <a:bodyPr>
            <a:normAutofit/>
          </a:bodyPr>
          <a:lstStyle/>
          <a:p>
            <a:pPr algn="just"/>
            <a:r>
              <a:rPr lang="en-US" sz="4800" dirty="0">
                <a:solidFill>
                  <a:srgbClr val="FF0000"/>
                </a:solidFill>
              </a:rPr>
              <a:t>Overview of earlier theories, </a:t>
            </a:r>
            <a:r>
              <a:rPr lang="en-US" sz="4800" dirty="0" err="1" smtClean="0">
                <a:solidFill>
                  <a:srgbClr val="FF0000"/>
                </a:solidFill>
              </a:rPr>
              <a:t>Lamarckism,Darwinism,Modern</a:t>
            </a:r>
            <a:r>
              <a:rPr lang="en-US" sz="4800" dirty="0" smtClean="0">
                <a:solidFill>
                  <a:srgbClr val="FF0000"/>
                </a:solidFill>
              </a:rPr>
              <a:t> </a:t>
            </a:r>
            <a:r>
              <a:rPr lang="en-US" sz="4800" dirty="0">
                <a:solidFill>
                  <a:srgbClr val="FF0000"/>
                </a:solidFill>
              </a:rPr>
              <a:t>concepts and origin of species. </a:t>
            </a:r>
          </a:p>
        </p:txBody>
      </p:sp>
    </p:spTree>
    <p:extLst>
      <p:ext uri="{BB962C8B-B14F-4D97-AF65-F5344CB8AC3E}">
        <p14:creationId xmlns:p14="http://schemas.microsoft.com/office/powerpoint/2010/main" val="937193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4525963"/>
          </a:xfrm>
        </p:spPr>
        <p:txBody>
          <a:bodyPr>
            <a:normAutofit fontScale="85000" lnSpcReduction="20000"/>
          </a:bodyPr>
          <a:lstStyle/>
          <a:p>
            <a:pPr marL="0" indent="0" algn="just">
              <a:buNone/>
            </a:pPr>
            <a:r>
              <a:rPr lang="en-US" dirty="0" smtClean="0"/>
              <a:t> “</a:t>
            </a:r>
            <a:r>
              <a:rPr lang="en-US" b="1" dirty="0" err="1" smtClean="0"/>
              <a:t>Pobiner</a:t>
            </a:r>
            <a:r>
              <a:rPr lang="en-US" b="1" dirty="0" smtClean="0"/>
              <a:t> said” </a:t>
            </a:r>
            <a:r>
              <a:rPr lang="en-US" dirty="0" smtClean="0"/>
              <a:t>The </a:t>
            </a:r>
            <a:r>
              <a:rPr lang="en-US" dirty="0"/>
              <a:t>physical and behavioral changes that make natural selection possible happen at the level of </a:t>
            </a:r>
            <a:r>
              <a:rPr lang="en-US" b="1" dirty="0"/>
              <a:t>DNA and genes. </a:t>
            </a:r>
            <a:r>
              <a:rPr lang="en-US" dirty="0"/>
              <a:t>Such changes are called </a:t>
            </a:r>
            <a:r>
              <a:rPr lang="en-US" b="1" dirty="0"/>
              <a:t>mutations.</a:t>
            </a:r>
            <a:r>
              <a:rPr lang="en-US" dirty="0"/>
              <a:t> "Mutations are basically the raw material on which evolution acts</a:t>
            </a:r>
            <a:r>
              <a:rPr lang="en-US" dirty="0" smtClean="0"/>
              <a:t>,“</a:t>
            </a:r>
          </a:p>
          <a:p>
            <a:pPr marL="0" indent="0" algn="just">
              <a:buNone/>
            </a:pPr>
            <a:endParaRPr lang="en-US" dirty="0" smtClean="0"/>
          </a:p>
          <a:p>
            <a:pPr marL="0" indent="0" algn="just">
              <a:buNone/>
            </a:pPr>
            <a:r>
              <a:rPr lang="en-US" dirty="0"/>
              <a:t>Mutations can be caused by random errors in DNA replication or repair, or by chemical or radiation damage. Most times, mutations are either harmful or neutral, but in rare instances, a mutation might prove beneficial to the organism. If so, it will become more prevalent in the next generation and spread throughout the population</a:t>
            </a:r>
          </a:p>
        </p:txBody>
      </p:sp>
    </p:spTree>
    <p:extLst>
      <p:ext uri="{BB962C8B-B14F-4D97-AF65-F5344CB8AC3E}">
        <p14:creationId xmlns:p14="http://schemas.microsoft.com/office/powerpoint/2010/main" val="3642027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pPr algn="just" fontAlgn="base"/>
            <a:r>
              <a:rPr lang="en-US" dirty="0"/>
              <a:t>In this way, natural selection guides the evolutionary process, preserving and adding up the beneficial mutations and rejecting the bad ones. "Mutations are random, but selection for them is not random," </a:t>
            </a:r>
            <a:r>
              <a:rPr lang="en-US" dirty="0" smtClean="0"/>
              <a:t>But </a:t>
            </a:r>
            <a:r>
              <a:rPr lang="en-US" dirty="0"/>
              <a:t>natural selection isn't the only mechanism by which organisms evolve, </a:t>
            </a:r>
            <a:r>
              <a:rPr lang="en-US" dirty="0" smtClean="0"/>
              <a:t>.</a:t>
            </a:r>
          </a:p>
          <a:p>
            <a:pPr algn="just" fontAlgn="base"/>
            <a:r>
              <a:rPr lang="en-US" dirty="0" smtClean="0"/>
              <a:t> </a:t>
            </a:r>
            <a:r>
              <a:rPr lang="en-US" dirty="0"/>
              <a:t>For example, genes can be transferred from one population to another when organisms migrate or immigrate, a process known as </a:t>
            </a:r>
            <a:r>
              <a:rPr lang="en-US" b="1" dirty="0"/>
              <a:t>gene flow.</a:t>
            </a:r>
            <a:r>
              <a:rPr lang="en-US" dirty="0"/>
              <a:t> And the frequency of certain genes can also change at random, which is called </a:t>
            </a:r>
            <a:r>
              <a:rPr lang="en-US" b="1" dirty="0"/>
              <a:t>genetic drift. </a:t>
            </a:r>
          </a:p>
          <a:p>
            <a:endParaRPr lang="en-US" dirty="0"/>
          </a:p>
        </p:txBody>
      </p:sp>
    </p:spTree>
    <p:extLst>
      <p:ext uri="{BB962C8B-B14F-4D97-AF65-F5344CB8AC3E}">
        <p14:creationId xmlns:p14="http://schemas.microsoft.com/office/powerpoint/2010/main" val="3775546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a:bodyPr>
          <a:lstStyle/>
          <a:p>
            <a:pPr lvl="0"/>
            <a:r>
              <a:rPr lang="en-US" dirty="0" smtClean="0"/>
              <a:t>Biology </a:t>
            </a:r>
            <a:r>
              <a:rPr lang="en-US" dirty="0"/>
              <a:t>Campbell, N.A. 8TH ed. The Benjamin/Cummings PUBLISHING Company Inc. New York. USA, 2008.</a:t>
            </a:r>
          </a:p>
          <a:p>
            <a:r>
              <a:rPr lang="en-US" dirty="0"/>
              <a:t>Conway Morris, S., 1992, The early evolution of life. Chapter 22, p. 436–457, </a:t>
            </a:r>
            <a:r>
              <a:rPr lang="en-US" i="1" dirty="0"/>
              <a:t>in </a:t>
            </a:r>
            <a:r>
              <a:rPr lang="en-US" dirty="0"/>
              <a:t>Brown, G., </a:t>
            </a:r>
            <a:r>
              <a:rPr lang="en-US" dirty="0" err="1"/>
              <a:t>Hawkesworth</a:t>
            </a:r>
            <a:r>
              <a:rPr lang="en-US" dirty="0"/>
              <a:t>, C., and Wilson, C., Understanding the Earth. Cambridge University Press, 551 p. </a:t>
            </a:r>
            <a:endParaRPr lang="en-US" dirty="0" smtClean="0"/>
          </a:p>
          <a:p>
            <a:r>
              <a:rPr lang="en-US" dirty="0">
                <a:hlinkClick r:id="rId2"/>
              </a:rPr>
              <a:t>https://www.livescience.com/474-controversy-evolution-works.html</a:t>
            </a:r>
            <a:endParaRPr lang="en-US" dirty="0"/>
          </a:p>
          <a:p>
            <a:endParaRPr lang="en-US" dirty="0"/>
          </a:p>
        </p:txBody>
      </p:sp>
    </p:spTree>
    <p:extLst>
      <p:ext uri="{BB962C8B-B14F-4D97-AF65-F5344CB8AC3E}">
        <p14:creationId xmlns:p14="http://schemas.microsoft.com/office/powerpoint/2010/main" val="271871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5029199"/>
          </a:xfrm>
        </p:spPr>
        <p:txBody>
          <a:bodyPr>
            <a:normAutofit fontScale="90000"/>
          </a:bodyPr>
          <a:lstStyle/>
          <a:p>
            <a:pPr algn="just"/>
            <a:r>
              <a:rPr lang="en-US" b="1" dirty="0"/>
              <a:t>Chemical Evolution: </a:t>
            </a:r>
            <a:r>
              <a:rPr lang="en-US" sz="3600" dirty="0"/>
              <a:t>The term evolution refers to change from one form to another. Change in living organism with time is known as </a:t>
            </a:r>
            <a:r>
              <a:rPr lang="en-US" sz="3600" b="1" dirty="0"/>
              <a:t>organic or biological evolution</a:t>
            </a:r>
            <a:r>
              <a:rPr lang="en-US" sz="3600" dirty="0"/>
              <a:t>. The process of evolution can be understood from the fact that unicellular organism appear first, simple multicellular and later development of complex multicellular organisms such as </a:t>
            </a:r>
            <a:r>
              <a:rPr lang="en-US" sz="3600" b="1" dirty="0"/>
              <a:t>seed plants and vertebrate animals.</a:t>
            </a:r>
            <a:r>
              <a:rPr lang="en-US" b="1" dirty="0"/>
              <a:t> </a:t>
            </a:r>
          </a:p>
        </p:txBody>
      </p:sp>
    </p:spTree>
    <p:extLst>
      <p:ext uri="{BB962C8B-B14F-4D97-AF65-F5344CB8AC3E}">
        <p14:creationId xmlns:p14="http://schemas.microsoft.com/office/powerpoint/2010/main" val="1024336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r>
              <a:rPr lang="en-US" dirty="0"/>
              <a:t>The fishes were the initial early vertebrate and it gradually change to form amphibians. These amphibians has produced reptiles and that has evolved further to give birds and mammals. These hierarchical linking of different species is considered by ladder of </a:t>
            </a:r>
            <a:r>
              <a:rPr lang="en-US" b="1" dirty="0"/>
              <a:t>chain by </a:t>
            </a:r>
            <a:r>
              <a:rPr lang="en-US" b="1" dirty="0" smtClean="0"/>
              <a:t>Aristotle </a:t>
            </a:r>
            <a:r>
              <a:rPr lang="en-US" dirty="0" smtClean="0"/>
              <a:t>(Fig.1).</a:t>
            </a:r>
          </a:p>
          <a:p>
            <a:pPr algn="just"/>
            <a:r>
              <a:rPr lang="en-US" dirty="0"/>
              <a:t>In the same series, mammals have evolved to human involving ape-like primates by acquiring changes over the course of </a:t>
            </a:r>
            <a:r>
              <a:rPr lang="en-US" dirty="0" smtClean="0"/>
              <a:t>time. </a:t>
            </a:r>
            <a:endParaRPr lang="en-US" dirty="0"/>
          </a:p>
        </p:txBody>
      </p:sp>
    </p:spTree>
    <p:extLst>
      <p:ext uri="{BB962C8B-B14F-4D97-AF65-F5344CB8AC3E}">
        <p14:creationId xmlns:p14="http://schemas.microsoft.com/office/powerpoint/2010/main" val="171170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318738"/>
            <a:ext cx="8247185" cy="533400"/>
          </a:xfrm>
        </p:spPr>
        <p:txBody>
          <a:bodyPr>
            <a:normAutofit lnSpcReduction="10000"/>
          </a:bodyPr>
          <a:lstStyle/>
          <a:p>
            <a:pPr marL="0" indent="0">
              <a:buNone/>
            </a:pPr>
            <a:r>
              <a:rPr lang="en-US" b="1" dirty="0"/>
              <a:t>Figure </a:t>
            </a:r>
            <a:r>
              <a:rPr lang="en-US" b="1" dirty="0" smtClean="0"/>
              <a:t>1 </a:t>
            </a:r>
            <a:r>
              <a:rPr lang="en-US" b="1" dirty="0"/>
              <a:t>: Aristotle’s ladder of Nature </a:t>
            </a:r>
            <a:r>
              <a:rPr lang="en-US" dirty="0"/>
              <a:t>	</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91440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916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t>Theories of Evolution </a:t>
            </a:r>
            <a:endParaRPr lang="en-US" dirty="0"/>
          </a:p>
        </p:txBody>
      </p:sp>
      <p:sp>
        <p:nvSpPr>
          <p:cNvPr id="3" name="Content Placeholder 2"/>
          <p:cNvSpPr>
            <a:spLocks noGrp="1"/>
          </p:cNvSpPr>
          <p:nvPr>
            <p:ph idx="1"/>
          </p:nvPr>
        </p:nvSpPr>
        <p:spPr>
          <a:xfrm>
            <a:off x="457200" y="914400"/>
            <a:ext cx="8229600" cy="5715000"/>
          </a:xfrm>
        </p:spPr>
        <p:txBody>
          <a:bodyPr>
            <a:noAutofit/>
          </a:bodyPr>
          <a:lstStyle/>
          <a:p>
            <a:pPr marL="0" indent="0">
              <a:buNone/>
            </a:pPr>
            <a:endParaRPr lang="en-US" sz="1800" dirty="0" smtClean="0"/>
          </a:p>
          <a:p>
            <a:pPr marL="0" indent="0">
              <a:buNone/>
            </a:pPr>
            <a:r>
              <a:rPr lang="en-US" sz="1800" dirty="0" smtClean="0"/>
              <a:t>The </a:t>
            </a:r>
            <a:r>
              <a:rPr lang="en-US" sz="1800" dirty="0"/>
              <a:t>mechanism of evolution is not known and several theories have been put forward to explain the process of evolution. These theories are as follows: </a:t>
            </a:r>
            <a:endParaRPr lang="en-US" sz="1800" dirty="0" smtClean="0"/>
          </a:p>
          <a:p>
            <a:pPr marL="0" indent="0">
              <a:buNone/>
            </a:pPr>
            <a:endParaRPr lang="en-US" sz="1800" dirty="0" smtClean="0"/>
          </a:p>
          <a:p>
            <a:pPr marL="0" indent="0">
              <a:buNone/>
            </a:pPr>
            <a:r>
              <a:rPr lang="en-US" sz="1800" b="1" dirty="0">
                <a:solidFill>
                  <a:srgbClr val="FF0000"/>
                </a:solidFill>
              </a:rPr>
              <a:t>1. Theory of inheritance of acquired characters: </a:t>
            </a:r>
            <a:r>
              <a:rPr lang="en-US" sz="1800" dirty="0"/>
              <a:t>This theory is proposed by French biologist Chevalier </a:t>
            </a:r>
            <a:r>
              <a:rPr lang="en-US" sz="1800" b="1" dirty="0"/>
              <a:t>de </a:t>
            </a:r>
            <a:r>
              <a:rPr lang="en-US" sz="1800" b="1" dirty="0" err="1"/>
              <a:t>lemarck</a:t>
            </a:r>
            <a:r>
              <a:rPr lang="en-US" sz="1800" b="1" dirty="0"/>
              <a:t> </a:t>
            </a:r>
            <a:r>
              <a:rPr lang="en-US" sz="1800" dirty="0"/>
              <a:t>in his famous book </a:t>
            </a:r>
            <a:r>
              <a:rPr lang="en-US" sz="1800" b="1" dirty="0"/>
              <a:t>“</a:t>
            </a:r>
            <a:r>
              <a:rPr lang="en-US" sz="1800" b="1" dirty="0" err="1"/>
              <a:t>Philosphie</a:t>
            </a:r>
            <a:r>
              <a:rPr lang="en-US" sz="1800" b="1" dirty="0"/>
              <a:t> </a:t>
            </a:r>
            <a:r>
              <a:rPr lang="en-US" sz="1800" b="1" dirty="0" err="1"/>
              <a:t>zoologique</a:t>
            </a:r>
            <a:r>
              <a:rPr lang="en-US" sz="1800" b="1" dirty="0"/>
              <a:t>”</a:t>
            </a:r>
            <a:r>
              <a:rPr lang="en-US" sz="1800" dirty="0"/>
              <a:t>. He proposed that organisms are not fixed and they evolve from the pre-</a:t>
            </a:r>
            <a:r>
              <a:rPr lang="en-US" sz="1800" dirty="0" err="1"/>
              <a:t>exisiting</a:t>
            </a:r>
            <a:r>
              <a:rPr lang="en-US" sz="1800" dirty="0"/>
              <a:t> organisms by modifications. The theory is proposed assuming three different assumptions: </a:t>
            </a:r>
          </a:p>
          <a:p>
            <a:pPr marL="0" indent="0" algn="just">
              <a:buNone/>
            </a:pPr>
            <a:r>
              <a:rPr lang="en-US" sz="1800" dirty="0"/>
              <a:t>• </a:t>
            </a:r>
            <a:r>
              <a:rPr lang="en-US" sz="1800" b="1" dirty="0"/>
              <a:t>New Needs: </a:t>
            </a:r>
            <a:r>
              <a:rPr lang="en-US" sz="1800" dirty="0"/>
              <a:t>Variation in environment, conditions and the over-all circumstance which affect the existence of organism, needs adaptation in organism to survive. As a result, organism has to put special efforts to </a:t>
            </a:r>
            <a:r>
              <a:rPr lang="en-US" sz="1800" dirty="0" err="1"/>
              <a:t>fulfil</a:t>
            </a:r>
            <a:r>
              <a:rPr lang="en-US" sz="1800" dirty="0"/>
              <a:t> its new needs for adaptation. In few cases, it just needs change in habit or behavior of the organism. New habit includes fresh or extensive use of certain organs or structure of the body or disuse of others. </a:t>
            </a:r>
          </a:p>
          <a:p>
            <a:pPr marL="0" indent="0">
              <a:buNone/>
            </a:pPr>
            <a:r>
              <a:rPr lang="en-US" sz="1800" dirty="0"/>
              <a:t>• </a:t>
            </a:r>
            <a:r>
              <a:rPr lang="en-US" sz="1800" b="1" dirty="0"/>
              <a:t>Acquisition of Characters: </a:t>
            </a:r>
            <a:r>
              <a:rPr lang="en-US" sz="1800" dirty="0"/>
              <a:t>There are 3 ways to acquire the characters required to adopt into changed conditions: </a:t>
            </a:r>
          </a:p>
          <a:p>
            <a:pPr marL="0" indent="0">
              <a:buNone/>
            </a:pPr>
            <a:r>
              <a:rPr lang="en-US" sz="1800" b="1" dirty="0">
                <a:solidFill>
                  <a:srgbClr val="00B050"/>
                </a:solidFill>
              </a:rPr>
              <a:t>Innate Tendency</a:t>
            </a:r>
            <a:r>
              <a:rPr lang="en-US" sz="1800" b="1" dirty="0"/>
              <a:t>: </a:t>
            </a:r>
            <a:r>
              <a:rPr lang="en-US" sz="1800" dirty="0"/>
              <a:t>There is innate tendency in each organism to acquire greater </a:t>
            </a:r>
            <a:r>
              <a:rPr lang="en-US" sz="1800" dirty="0" err="1"/>
              <a:t>complexicity</a:t>
            </a:r>
            <a:r>
              <a:rPr lang="en-US" sz="1800" dirty="0"/>
              <a:t> and perfection to perform functions. In this process of achieving perfection, organism is better and better adapted to the changed environment. </a:t>
            </a:r>
          </a:p>
        </p:txBody>
      </p:sp>
    </p:spTree>
    <p:extLst>
      <p:ext uri="{BB962C8B-B14F-4D97-AF65-F5344CB8AC3E}">
        <p14:creationId xmlns:p14="http://schemas.microsoft.com/office/powerpoint/2010/main" val="1912889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8458200" cy="5078313"/>
          </a:xfrm>
          <a:prstGeom prst="rect">
            <a:avLst/>
          </a:prstGeom>
        </p:spPr>
        <p:txBody>
          <a:bodyPr wrap="square">
            <a:spAutoFit/>
          </a:bodyPr>
          <a:lstStyle/>
          <a:p>
            <a:endParaRPr lang="en-US" b="1" dirty="0" smtClean="0"/>
          </a:p>
          <a:p>
            <a:r>
              <a:rPr lang="en-US" b="1" dirty="0">
                <a:solidFill>
                  <a:srgbClr val="00B050"/>
                </a:solidFill>
              </a:rPr>
              <a:t>Use or disuse of organs: </a:t>
            </a:r>
            <a:r>
              <a:rPr lang="en-US" dirty="0"/>
              <a:t>Use and disuse of organ affect their structure, shape and efficiency of functioning. More usage of a particular organ brings additional strength, size and more efficient. In contrast, disuse or </a:t>
            </a:r>
            <a:r>
              <a:rPr lang="en-US" dirty="0" err="1"/>
              <a:t>underusage</a:t>
            </a:r>
            <a:r>
              <a:rPr lang="en-US" dirty="0"/>
              <a:t> of organ gradually makes them weaker and smaller and finally they may disappear as well. Thus, differential usage of organ allowed the additional character in the body during the life span of an organism. </a:t>
            </a:r>
          </a:p>
          <a:p>
            <a:endParaRPr lang="en-US" b="1" dirty="0"/>
          </a:p>
          <a:p>
            <a:r>
              <a:rPr lang="en-US" b="1" dirty="0" smtClean="0">
                <a:solidFill>
                  <a:srgbClr val="00B050"/>
                </a:solidFill>
              </a:rPr>
              <a:t>Environmental </a:t>
            </a:r>
            <a:r>
              <a:rPr lang="en-US" b="1" dirty="0">
                <a:solidFill>
                  <a:srgbClr val="00B050"/>
                </a:solidFill>
              </a:rPr>
              <a:t>factors: </a:t>
            </a:r>
            <a:r>
              <a:rPr lang="en-US" dirty="0"/>
              <a:t>Variation in environmental factors such as temperature, light, humidity, wind, </a:t>
            </a:r>
            <a:r>
              <a:rPr lang="en-US" dirty="0" err="1"/>
              <a:t>ememies</a:t>
            </a:r>
            <a:r>
              <a:rPr lang="en-US" dirty="0"/>
              <a:t> affects the living things and brings changes in life style and habits. The combined effect of use and disuse of organ and influence of environmental factors, results into the change in the body of organism and these characters are known as </a:t>
            </a:r>
            <a:r>
              <a:rPr lang="en-US" b="1" dirty="0"/>
              <a:t>“acquired characters”</a:t>
            </a:r>
            <a:r>
              <a:rPr lang="en-US" dirty="0"/>
              <a:t>. </a:t>
            </a:r>
          </a:p>
          <a:p>
            <a:r>
              <a:rPr lang="en-US" b="1" dirty="0" err="1" smtClean="0">
                <a:solidFill>
                  <a:srgbClr val="00B050"/>
                </a:solidFill>
              </a:rPr>
              <a:t>Inheritence</a:t>
            </a:r>
            <a:r>
              <a:rPr lang="en-US" b="1" dirty="0" smtClean="0">
                <a:solidFill>
                  <a:srgbClr val="00B050"/>
                </a:solidFill>
              </a:rPr>
              <a:t> </a:t>
            </a:r>
            <a:r>
              <a:rPr lang="en-US" b="1" dirty="0">
                <a:solidFill>
                  <a:srgbClr val="00B050"/>
                </a:solidFill>
              </a:rPr>
              <a:t>of Acquired Characters: </a:t>
            </a:r>
            <a:r>
              <a:rPr lang="en-US" dirty="0"/>
              <a:t>The characters acquired by one generation are transmitted to the new generation and subsequently newer characters are added in next generation to acquire perfection. </a:t>
            </a:r>
          </a:p>
          <a:p>
            <a:endParaRPr lang="en-US" dirty="0"/>
          </a:p>
          <a:p>
            <a:r>
              <a:rPr lang="en-US" dirty="0" smtClean="0"/>
              <a:t> </a:t>
            </a:r>
            <a:r>
              <a:rPr lang="en-US" dirty="0" err="1"/>
              <a:t>L</a:t>
            </a:r>
            <a:r>
              <a:rPr lang="en-US" dirty="0" err="1" smtClean="0"/>
              <a:t>emarcks</a:t>
            </a:r>
            <a:r>
              <a:rPr lang="en-US" dirty="0" smtClean="0"/>
              <a:t> </a:t>
            </a:r>
            <a:r>
              <a:rPr lang="en-US" dirty="0"/>
              <a:t>proposed that evolution is a slow process where characters are acquired over the course of time in various generations </a:t>
            </a:r>
          </a:p>
        </p:txBody>
      </p:sp>
    </p:spTree>
    <p:extLst>
      <p:ext uri="{BB962C8B-B14F-4D97-AF65-F5344CB8AC3E}">
        <p14:creationId xmlns:p14="http://schemas.microsoft.com/office/powerpoint/2010/main" val="934738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Explanation of theory with observed evolution: </a:t>
            </a:r>
            <a:endParaRPr lang="en-US"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pPr marL="0" indent="0" algn="just">
              <a:buNone/>
            </a:pPr>
            <a:r>
              <a:rPr lang="en-US" dirty="0">
                <a:latin typeface="Arial" pitchFamily="34" charset="0"/>
                <a:cs typeface="Arial" pitchFamily="34" charset="0"/>
              </a:rPr>
              <a:t>Lemarck </a:t>
            </a:r>
            <a:r>
              <a:rPr lang="en-US" dirty="0" smtClean="0">
                <a:latin typeface="Arial" pitchFamily="34" charset="0"/>
                <a:cs typeface="Arial" pitchFamily="34" charset="0"/>
              </a:rPr>
              <a:t>in his </a:t>
            </a:r>
            <a:r>
              <a:rPr lang="en-US" dirty="0">
                <a:latin typeface="Arial" pitchFamily="34" charset="0"/>
                <a:cs typeface="Arial" pitchFamily="34" charset="0"/>
              </a:rPr>
              <a:t>book explained the evolution of various animals to elaborate the proposed </a:t>
            </a:r>
            <a:r>
              <a:rPr lang="en-US" dirty="0" smtClean="0">
                <a:latin typeface="Arial" pitchFamily="34" charset="0"/>
                <a:cs typeface="Arial" pitchFamily="34" charset="0"/>
              </a:rPr>
              <a:t>hypothesis.</a:t>
            </a:r>
          </a:p>
          <a:p>
            <a:pPr marL="0" indent="0" algn="just">
              <a:buNone/>
            </a:pPr>
            <a:endParaRPr lang="en-US" b="1" dirty="0" smtClean="0">
              <a:latin typeface="Arial" pitchFamily="34" charset="0"/>
              <a:cs typeface="Arial" pitchFamily="34" charset="0"/>
            </a:endParaRPr>
          </a:p>
          <a:p>
            <a:pPr marL="0" indent="0" algn="just">
              <a:buNone/>
            </a:pPr>
            <a:r>
              <a:rPr lang="en-US" b="1" dirty="0" smtClean="0">
                <a:latin typeface="Arial" pitchFamily="34" charset="0"/>
                <a:cs typeface="Arial" pitchFamily="34" charset="0"/>
              </a:rPr>
              <a:t>Giraffe</a:t>
            </a:r>
            <a:r>
              <a:rPr lang="en-US" b="1" dirty="0">
                <a:latin typeface="Arial" pitchFamily="34" charset="0"/>
                <a:cs typeface="Arial" pitchFamily="34" charset="0"/>
              </a:rPr>
              <a:t>: </a:t>
            </a:r>
            <a:r>
              <a:rPr lang="en-US" dirty="0">
                <a:latin typeface="Arial" pitchFamily="34" charset="0"/>
                <a:cs typeface="Arial" pitchFamily="34" charset="0"/>
              </a:rPr>
              <a:t>Lemarck uses his hypothesis to explain the appearance of Giraffe with long neck and </a:t>
            </a:r>
            <a:r>
              <a:rPr lang="en-US" dirty="0" smtClean="0">
                <a:latin typeface="Arial" pitchFamily="34" charset="0"/>
                <a:cs typeface="Arial" pitchFamily="34" charset="0"/>
              </a:rPr>
              <a:t>forelimbs. The </a:t>
            </a:r>
            <a:r>
              <a:rPr lang="en-US" dirty="0">
                <a:latin typeface="Arial" pitchFamily="34" charset="0"/>
                <a:cs typeface="Arial" pitchFamily="34" charset="0"/>
              </a:rPr>
              <a:t>different evolutionary stages of present giraffe is explained as per </a:t>
            </a:r>
            <a:r>
              <a:rPr lang="en-US" dirty="0" smtClean="0">
                <a:latin typeface="Arial" pitchFamily="34" charset="0"/>
                <a:cs typeface="Arial" pitchFamily="34" charset="0"/>
              </a:rPr>
              <a:t>Lamarck </a:t>
            </a:r>
            <a:r>
              <a:rPr lang="en-US" dirty="0">
                <a:latin typeface="Arial" pitchFamily="34" charset="0"/>
                <a:cs typeface="Arial" pitchFamily="34" charset="0"/>
              </a:rPr>
              <a:t>theory in </a:t>
            </a:r>
            <a:r>
              <a:rPr lang="en-US" dirty="0" smtClean="0">
                <a:latin typeface="Arial" pitchFamily="34" charset="0"/>
                <a:cs typeface="Arial" pitchFamily="34" charset="0"/>
              </a:rPr>
              <a:t>(figure 2). </a:t>
            </a:r>
          </a:p>
          <a:p>
            <a:pPr marL="0" indent="0" algn="just">
              <a:buNone/>
            </a:pPr>
            <a:endParaRPr lang="en-US" dirty="0" smtClean="0">
              <a:latin typeface="Arial" pitchFamily="34" charset="0"/>
              <a:cs typeface="Arial" pitchFamily="34" charset="0"/>
            </a:endParaRPr>
          </a:p>
          <a:p>
            <a:pPr marL="0" indent="0" algn="just">
              <a:buNone/>
            </a:pPr>
            <a:r>
              <a:rPr lang="en-US" dirty="0">
                <a:latin typeface="Arial" pitchFamily="34" charset="0"/>
                <a:cs typeface="Arial" pitchFamily="34" charset="0"/>
              </a:rPr>
              <a:t> </a:t>
            </a:r>
            <a:r>
              <a:rPr lang="en-US" dirty="0" smtClean="0">
                <a:latin typeface="Arial" pitchFamily="34" charset="0"/>
                <a:cs typeface="Arial" pitchFamily="34" charset="0"/>
              </a:rPr>
              <a:t>As </a:t>
            </a:r>
            <a:r>
              <a:rPr lang="en-US" dirty="0">
                <a:latin typeface="Arial" pitchFamily="34" charset="0"/>
                <a:cs typeface="Arial" pitchFamily="34" charset="0"/>
              </a:rPr>
              <a:t>per the theory, the giraffe is evolved from the short height deer </a:t>
            </a:r>
            <a:r>
              <a:rPr lang="en-US" dirty="0" smtClean="0">
                <a:latin typeface="Arial" pitchFamily="34" charset="0"/>
                <a:cs typeface="Arial" pitchFamily="34" charset="0"/>
              </a:rPr>
              <a:t>     like </a:t>
            </a:r>
            <a:r>
              <a:rPr lang="en-US" dirty="0">
                <a:latin typeface="Arial" pitchFamily="34" charset="0"/>
                <a:cs typeface="Arial" pitchFamily="34" charset="0"/>
              </a:rPr>
              <a:t>ancestor. These </a:t>
            </a:r>
            <a:r>
              <a:rPr lang="en-US" dirty="0" smtClean="0">
                <a:latin typeface="Arial" pitchFamily="34" charset="0"/>
                <a:cs typeface="Arial" pitchFamily="34" charset="0"/>
              </a:rPr>
              <a:t>ancestors </a:t>
            </a:r>
            <a:r>
              <a:rPr lang="en-US" dirty="0">
                <a:latin typeface="Arial" pitchFamily="34" charset="0"/>
                <a:cs typeface="Arial" pitchFamily="34" charset="0"/>
              </a:rPr>
              <a:t>are living in the barren place with leaves on the trees available to them for eating. In order to reach the leaves on tree, it </a:t>
            </a:r>
            <a:r>
              <a:rPr lang="en-US" dirty="0" err="1">
                <a:latin typeface="Arial" pitchFamily="34" charset="0"/>
                <a:cs typeface="Arial" pitchFamily="34" charset="0"/>
              </a:rPr>
              <a:t>streacted</a:t>
            </a:r>
            <a:r>
              <a:rPr lang="en-US" dirty="0">
                <a:latin typeface="Arial" pitchFamily="34" charset="0"/>
                <a:cs typeface="Arial" pitchFamily="34" charset="0"/>
              </a:rPr>
              <a:t> its neck and forelimbs. As a result, these organs get elongated. </a:t>
            </a:r>
            <a:endParaRPr lang="en-US" dirty="0" smtClean="0">
              <a:latin typeface="Arial" pitchFamily="34" charset="0"/>
              <a:cs typeface="Arial" pitchFamily="34" charset="0"/>
            </a:endParaRPr>
          </a:p>
          <a:p>
            <a:pPr marL="0" indent="0" algn="just">
              <a:buNone/>
            </a:pPr>
            <a:endParaRPr lang="en-US" dirty="0" smtClean="0">
              <a:latin typeface="Arial" pitchFamily="34" charset="0"/>
              <a:cs typeface="Arial" pitchFamily="34" charset="0"/>
            </a:endParaRPr>
          </a:p>
          <a:p>
            <a:pPr marL="0" indent="0" algn="just">
              <a:buNone/>
            </a:pPr>
            <a:r>
              <a:rPr lang="en-US" dirty="0" smtClean="0">
                <a:latin typeface="Arial" pitchFamily="34" charset="0"/>
                <a:cs typeface="Arial" pitchFamily="34" charset="0"/>
              </a:rPr>
              <a:t>These </a:t>
            </a:r>
            <a:r>
              <a:rPr lang="en-US" dirty="0">
                <a:latin typeface="Arial" pitchFamily="34" charset="0"/>
                <a:cs typeface="Arial" pitchFamily="34" charset="0"/>
              </a:rPr>
              <a:t>acquired character in first generation passed on to the subsequent generation and continuous streatching accumules this character over the course of few generations to evolve giraffe with long neck and forearms. </a:t>
            </a:r>
          </a:p>
        </p:txBody>
      </p:sp>
    </p:spTree>
    <p:extLst>
      <p:ext uri="{BB962C8B-B14F-4D97-AF65-F5344CB8AC3E}">
        <p14:creationId xmlns:p14="http://schemas.microsoft.com/office/powerpoint/2010/main" val="3956518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1" y="5257799"/>
            <a:ext cx="8229599" cy="868363"/>
          </a:xfrm>
        </p:spPr>
        <p:txBody>
          <a:bodyPr>
            <a:normAutofit fontScale="92500" lnSpcReduction="20000"/>
          </a:bodyPr>
          <a:lstStyle/>
          <a:p>
            <a:pPr marL="0" indent="0">
              <a:buNone/>
            </a:pPr>
            <a:r>
              <a:rPr lang="en-US" b="1" dirty="0"/>
              <a:t>Figure 2</a:t>
            </a:r>
            <a:r>
              <a:rPr lang="en-US" b="1" dirty="0" smtClean="0"/>
              <a:t>: </a:t>
            </a:r>
            <a:r>
              <a:rPr lang="en-US" b="1" dirty="0"/>
              <a:t>Event in the evolution of giraffe from deer link ancestor.</a:t>
            </a:r>
            <a:r>
              <a:rPr lang="en-US" dirty="0"/>
              <a:t>	</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304800"/>
            <a:ext cx="7543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462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2513</Words>
  <Application>Microsoft Office PowerPoint</Application>
  <PresentationFormat>On-screen Show (4:3)</PresentationFormat>
  <Paragraphs>96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PRINCIPLES OF LIFE-II   3(2+1)</vt:lpstr>
      <vt:lpstr>Overview of earlier theories, Lamarckism,Darwinism,Modern concepts and origin of species. </vt:lpstr>
      <vt:lpstr>Chemical Evolution: The term evolution refers to change from one form to another. Change in living organism with time is known as organic or biological evolution. The process of evolution can be understood from the fact that unicellular organism appear first, simple multicellular and later development of complex multicellular organisms such as seed plants and vertebrate animals. </vt:lpstr>
      <vt:lpstr>PowerPoint Presentation</vt:lpstr>
      <vt:lpstr>PowerPoint Presentation</vt:lpstr>
      <vt:lpstr>Theories of Evolution </vt:lpstr>
      <vt:lpstr>PowerPoint Presentation</vt:lpstr>
      <vt:lpstr>Explanation of theory with observed evolution: </vt:lpstr>
      <vt:lpstr>PowerPoint Presentation</vt:lpstr>
      <vt:lpstr>PowerPoint Presentation</vt:lpstr>
      <vt:lpstr>PowerPoint Presentation</vt:lpstr>
      <vt:lpstr>PowerPoint Presentation</vt:lpstr>
      <vt:lpstr>Darwin’s Theory of Evolution</vt:lpstr>
      <vt:lpstr>PowerPoint Presentation</vt:lpstr>
      <vt:lpstr>PowerPoint Presentation</vt:lpstr>
      <vt:lpstr>PowerPoint Presentation</vt:lpstr>
      <vt:lpstr>PowerPoint Presentation</vt:lpstr>
      <vt:lpstr>PowerPoint Presentation</vt:lpstr>
      <vt:lpstr>Modern understanding </vt:lpstr>
      <vt:lpstr>PowerPoint Presentation</vt:lpstr>
      <vt:lpstr>PowerPoint Presentation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Evolution: The term evolution refers to change from one form to another. Change in living organism with time is known as organic or biological evolution. The process of evolution can be understood from the fact that unicellular organism appear first, simple multicellular and later development of complex multicellular organisms such as seed plants and vertebrate animals. </dc:title>
  <dc:creator>admin</dc:creator>
  <cp:lastModifiedBy>admin</cp:lastModifiedBy>
  <cp:revision>15</cp:revision>
  <dcterms:created xsi:type="dcterms:W3CDTF">2006-08-16T00:00:00Z</dcterms:created>
  <dcterms:modified xsi:type="dcterms:W3CDTF">2020-04-13T08:40:35Z</dcterms:modified>
</cp:coreProperties>
</file>