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63" r:id="rId5"/>
    <p:sldId id="258" r:id="rId6"/>
    <p:sldId id="259" r:id="rId7"/>
    <p:sldId id="261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1D2E5-216B-4DD7-8BB4-06B4AEE7FD02}" type="datetimeFigureOut">
              <a:rPr lang="en-SG" smtClean="0"/>
              <a:t>18/3/2020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1E484-5F9D-4902-AA94-2F2A01C1DFE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424793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1D2E5-216B-4DD7-8BB4-06B4AEE7FD02}" type="datetimeFigureOut">
              <a:rPr lang="en-SG" smtClean="0"/>
              <a:t>18/3/2020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1E484-5F9D-4902-AA94-2F2A01C1DFE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66621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1D2E5-216B-4DD7-8BB4-06B4AEE7FD02}" type="datetimeFigureOut">
              <a:rPr lang="en-SG" smtClean="0"/>
              <a:t>18/3/2020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1E484-5F9D-4902-AA94-2F2A01C1DFE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29197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1D2E5-216B-4DD7-8BB4-06B4AEE7FD02}" type="datetimeFigureOut">
              <a:rPr lang="en-SG" smtClean="0"/>
              <a:t>18/3/2020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1E484-5F9D-4902-AA94-2F2A01C1DFE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876790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1D2E5-216B-4DD7-8BB4-06B4AEE7FD02}" type="datetimeFigureOut">
              <a:rPr lang="en-SG" smtClean="0"/>
              <a:t>18/3/2020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1E484-5F9D-4902-AA94-2F2A01C1DFE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58865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1D2E5-216B-4DD7-8BB4-06B4AEE7FD02}" type="datetimeFigureOut">
              <a:rPr lang="en-SG" smtClean="0"/>
              <a:t>18/3/2020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1E484-5F9D-4902-AA94-2F2A01C1DFE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19220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1D2E5-216B-4DD7-8BB4-06B4AEE7FD02}" type="datetimeFigureOut">
              <a:rPr lang="en-SG" smtClean="0"/>
              <a:t>18/3/2020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1E484-5F9D-4902-AA94-2F2A01C1DFE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181298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1D2E5-216B-4DD7-8BB4-06B4AEE7FD02}" type="datetimeFigureOut">
              <a:rPr lang="en-SG" smtClean="0"/>
              <a:t>18/3/2020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1E484-5F9D-4902-AA94-2F2A01C1DFE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317818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1D2E5-216B-4DD7-8BB4-06B4AEE7FD02}" type="datetimeFigureOut">
              <a:rPr lang="en-SG" smtClean="0"/>
              <a:t>18/3/2020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1E484-5F9D-4902-AA94-2F2A01C1DFE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849464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1D2E5-216B-4DD7-8BB4-06B4AEE7FD02}" type="datetimeFigureOut">
              <a:rPr lang="en-SG" smtClean="0"/>
              <a:t>18/3/2020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1E484-5F9D-4902-AA94-2F2A01C1DFE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74742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1D2E5-216B-4DD7-8BB4-06B4AEE7FD02}" type="datetimeFigureOut">
              <a:rPr lang="en-SG" smtClean="0"/>
              <a:t>18/3/2020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1E484-5F9D-4902-AA94-2F2A01C1DFE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887126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1D2E5-216B-4DD7-8BB4-06B4AEE7FD02}" type="datetimeFigureOut">
              <a:rPr lang="en-SG" smtClean="0"/>
              <a:t>18/3/2020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1E484-5F9D-4902-AA94-2F2A01C1DFE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137371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864095"/>
          </a:xfrm>
        </p:spPr>
        <p:txBody>
          <a:bodyPr>
            <a:normAutofit/>
          </a:bodyPr>
          <a:lstStyle/>
          <a:p>
            <a:r>
              <a:rPr lang="en-US" dirty="0" smtClean="0"/>
              <a:t>WASTE WATER TREATMENT</a:t>
            </a:r>
            <a:endParaRPr lang="en-S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700808"/>
            <a:ext cx="8136904" cy="4968552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Septic tank disposal system</a:t>
            </a:r>
          </a:p>
          <a:p>
            <a:pPr algn="l"/>
            <a:endParaRPr lang="en-US" sz="1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l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Conventional method.</a:t>
            </a:r>
          </a:p>
          <a:p>
            <a:pPr algn="l"/>
            <a:endParaRPr lang="en-US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1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Process</a:t>
            </a:r>
          </a:p>
          <a:p>
            <a:pPr algn="l"/>
            <a:endParaRPr lang="en-US" sz="1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Sewer lines from home into-----under ground septic tank----tank  separates solids from liquids through biochemical change/digest-----store organic matter----discharge clarified liquid into nearby drain field----through pipes----in which treated sewage seeps into soil—------further soil cleans water by oxidation and filtration when water pass through soil layers.</a:t>
            </a:r>
          </a:p>
          <a:p>
            <a:pPr algn="l"/>
            <a:endParaRPr lang="en-US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n-US" sz="1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313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C:\Users\Zaira Ahmad\Desktop\20200318_12531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8352000" cy="3489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403648" y="4001435"/>
            <a:ext cx="5509076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Figure showing Septic 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tank disposal system</a:t>
            </a:r>
          </a:p>
        </p:txBody>
      </p:sp>
    </p:spTree>
    <p:extLst>
      <p:ext uri="{BB962C8B-B14F-4D97-AF65-F5344CB8AC3E}">
        <p14:creationId xmlns:p14="http://schemas.microsoft.com/office/powerpoint/2010/main" val="1944635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SG" sz="1800" b="1" dirty="0" smtClean="0">
                <a:latin typeface="Arial" pitchFamily="34" charset="0"/>
                <a:cs typeface="Arial" pitchFamily="34" charset="0"/>
              </a:rPr>
              <a:t>Waste water treatment Plants</a:t>
            </a:r>
          </a:p>
          <a:p>
            <a:pPr marL="0" indent="0">
              <a:buNone/>
            </a:pPr>
            <a:endParaRPr lang="en-SG" sz="1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SG" sz="1800" dirty="0" smtClean="0">
                <a:latin typeface="Arial" pitchFamily="34" charset="0"/>
                <a:cs typeface="Arial" pitchFamily="34" charset="0"/>
              </a:rPr>
              <a:t>Specially designed plants in urban areas.</a:t>
            </a:r>
          </a:p>
          <a:p>
            <a:pPr marL="0" indent="0">
              <a:buNone/>
            </a:pPr>
            <a:endParaRPr lang="en-SG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en-SG" sz="1800" dirty="0" smtClean="0">
                <a:latin typeface="Arial" pitchFamily="34" charset="0"/>
                <a:cs typeface="Arial" pitchFamily="34" charset="0"/>
              </a:rPr>
              <a:t>Municipal sewage from homes etc comes to plants through pipes.</a:t>
            </a:r>
          </a:p>
          <a:p>
            <a:pPr marL="0" indent="0">
              <a:buNone/>
            </a:pPr>
            <a:endParaRPr lang="en-SG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en-SG" sz="1800" dirty="0" smtClean="0">
                <a:latin typeface="Arial" pitchFamily="34" charset="0"/>
                <a:cs typeface="Arial" pitchFamily="34" charset="0"/>
              </a:rPr>
              <a:t>After treatment Waster water is discharged into surface water sources.</a:t>
            </a:r>
          </a:p>
          <a:p>
            <a:pPr marL="0" indent="0">
              <a:buNone/>
            </a:pPr>
            <a:endParaRPr lang="en-SG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en-SG" sz="1800" dirty="0" smtClean="0">
                <a:latin typeface="Arial" pitchFamily="34" charset="0"/>
                <a:cs typeface="Arial" pitchFamily="34" charset="0"/>
              </a:rPr>
              <a:t>Main purpose ---reduce BOD ----kill bacteria through chlorine.</a:t>
            </a:r>
          </a:p>
          <a:p>
            <a:pPr marL="0" indent="0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Divided into 3-categories</a:t>
            </a:r>
          </a:p>
          <a:p>
            <a:pPr marL="0" indent="0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>
              <a:buAutoNum type="arabicPeriod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Primary treatment.</a:t>
            </a:r>
          </a:p>
          <a:p>
            <a:pPr>
              <a:buAutoNum type="arabicPeriod"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>
              <a:buAutoNum type="arabicPeriod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Secondary treatment.</a:t>
            </a:r>
          </a:p>
          <a:p>
            <a:pPr>
              <a:buAutoNum type="arabicPeriod"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>
              <a:buAutoNum type="arabicPeriod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Tertiary/advance treatment</a:t>
            </a:r>
          </a:p>
          <a:p>
            <a:pPr>
              <a:buAutoNum type="arabicPeriod"/>
            </a:pP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SG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012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457200" y="260350"/>
            <a:ext cx="8229600" cy="58658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SG" sz="1900" b="1" dirty="0" smtClean="0">
                <a:latin typeface="Arial" pitchFamily="34" charset="0"/>
                <a:cs typeface="Arial" pitchFamily="34" charset="0"/>
              </a:rPr>
              <a:t>Primary treatment</a:t>
            </a:r>
          </a:p>
          <a:p>
            <a:endParaRPr lang="en-SG" sz="1900" dirty="0" smtClean="0">
              <a:latin typeface="Arial" pitchFamily="34" charset="0"/>
              <a:cs typeface="Arial" pitchFamily="34" charset="0"/>
            </a:endParaRPr>
          </a:p>
          <a:p>
            <a:r>
              <a:rPr lang="en-SG" sz="1900" b="1" dirty="0" smtClean="0">
                <a:latin typeface="Arial" pitchFamily="34" charset="0"/>
                <a:cs typeface="Arial" pitchFamily="34" charset="0"/>
              </a:rPr>
              <a:t>Screening:</a:t>
            </a:r>
          </a:p>
          <a:p>
            <a:pPr marL="0" indent="0">
              <a:buNone/>
            </a:pPr>
            <a:endParaRPr lang="en-SG" sz="1900" dirty="0" smtClean="0">
              <a:latin typeface="Arial" pitchFamily="34" charset="0"/>
              <a:cs typeface="Arial" pitchFamily="34" charset="0"/>
            </a:endParaRPr>
          </a:p>
          <a:p>
            <a:r>
              <a:rPr lang="en-SG" sz="1900" dirty="0" smtClean="0">
                <a:latin typeface="Arial" pitchFamily="34" charset="0"/>
                <a:cs typeface="Arial" pitchFamily="34" charset="0"/>
              </a:rPr>
              <a:t>Waste water passed through series of screens----remove large floating Organic material.</a:t>
            </a:r>
          </a:p>
          <a:p>
            <a:endParaRPr lang="en-SG" sz="1900" dirty="0" smtClean="0">
              <a:latin typeface="Arial" pitchFamily="34" charset="0"/>
              <a:cs typeface="Arial" pitchFamily="34" charset="0"/>
            </a:endParaRPr>
          </a:p>
          <a:p>
            <a:r>
              <a:rPr lang="en-SG" sz="1900" dirty="0" smtClean="0">
                <a:latin typeface="Arial" pitchFamily="34" charset="0"/>
                <a:cs typeface="Arial" pitchFamily="34" charset="0"/>
              </a:rPr>
              <a:t>Then pass through grit chamber---remove—sand, small stones, grit etc.</a:t>
            </a:r>
          </a:p>
          <a:p>
            <a:endParaRPr lang="en-SG" sz="1900" dirty="0" smtClean="0">
              <a:latin typeface="Arial" pitchFamily="34" charset="0"/>
              <a:cs typeface="Arial" pitchFamily="34" charset="0"/>
            </a:endParaRPr>
          </a:p>
          <a:p>
            <a:r>
              <a:rPr lang="en-SG" sz="1900" dirty="0" smtClean="0">
                <a:latin typeface="Arial" pitchFamily="34" charset="0"/>
                <a:cs typeface="Arial" pitchFamily="34" charset="0"/>
              </a:rPr>
              <a:t>Enter primary sedimentation tank----Particulate matter settles---from sludge—may also use chemicals to settle sludge.</a:t>
            </a:r>
          </a:p>
          <a:p>
            <a:endParaRPr lang="en-SG" sz="1900" dirty="0" smtClean="0">
              <a:latin typeface="Arial" pitchFamily="34" charset="0"/>
              <a:cs typeface="Arial" pitchFamily="34" charset="0"/>
            </a:endParaRPr>
          </a:p>
          <a:p>
            <a:r>
              <a:rPr lang="en-SG" sz="1900" dirty="0" smtClean="0">
                <a:latin typeface="Arial" pitchFamily="34" charset="0"/>
                <a:cs typeface="Arial" pitchFamily="34" charset="0"/>
              </a:rPr>
              <a:t>Sludge is removed and sent to digester.</a:t>
            </a:r>
          </a:p>
          <a:p>
            <a:endParaRPr lang="en-SG" sz="1900" dirty="0" smtClean="0">
              <a:latin typeface="Arial" pitchFamily="34" charset="0"/>
              <a:cs typeface="Arial" pitchFamily="34" charset="0"/>
            </a:endParaRPr>
          </a:p>
          <a:p>
            <a:r>
              <a:rPr lang="en-SG" sz="1900" dirty="0" smtClean="0">
                <a:latin typeface="Arial" pitchFamily="34" charset="0"/>
                <a:cs typeface="Arial" pitchFamily="34" charset="0"/>
              </a:rPr>
              <a:t>Remove app 30-40% BOD</a:t>
            </a:r>
            <a:r>
              <a:rPr lang="en-SG" dirty="0" smtClean="0"/>
              <a:t>.</a:t>
            </a:r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428075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2068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3800" b="1" dirty="0" smtClean="0">
                <a:latin typeface="Arial" pitchFamily="34" charset="0"/>
                <a:cs typeface="Arial" pitchFamily="34" charset="0"/>
              </a:rPr>
              <a:t>Secondary treatment</a:t>
            </a:r>
          </a:p>
          <a:p>
            <a:pPr marL="0" indent="0">
              <a:buNone/>
            </a:pPr>
            <a:endParaRPr lang="en-US" sz="3800" b="1" dirty="0" smtClean="0">
              <a:latin typeface="Arial" pitchFamily="34" charset="0"/>
              <a:cs typeface="Arial" pitchFamily="34" charset="0"/>
            </a:endParaRPr>
          </a:p>
          <a:p>
            <a:endParaRPr lang="en-US" sz="1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400" b="1" dirty="0" smtClean="0">
                <a:latin typeface="Arial" pitchFamily="34" charset="0"/>
                <a:cs typeface="Arial" pitchFamily="34" charset="0"/>
              </a:rPr>
              <a:t>Activated sludge-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---most common treatment.</a:t>
            </a:r>
          </a:p>
          <a:p>
            <a:pPr marL="0" indent="0">
              <a:buNone/>
            </a:pPr>
            <a:endParaRPr lang="en-US" sz="3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400" dirty="0" smtClean="0">
                <a:latin typeface="Arial" pitchFamily="34" charset="0"/>
                <a:cs typeface="Arial" pitchFamily="34" charset="0"/>
              </a:rPr>
              <a:t>Water from Primary sedimentation tank----enters---Aeration tank.</a:t>
            </a:r>
          </a:p>
          <a:p>
            <a:pPr marL="0" indent="0">
              <a:buNone/>
            </a:pPr>
            <a:endParaRPr lang="en-US" sz="3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400" dirty="0" smtClean="0">
                <a:latin typeface="Arial" pitchFamily="34" charset="0"/>
                <a:cs typeface="Arial" pitchFamily="34" charset="0"/>
              </a:rPr>
              <a:t>Here----water is mixed with </a:t>
            </a:r>
            <a:r>
              <a:rPr lang="en-US" sz="3400" b="1" dirty="0" smtClean="0">
                <a:latin typeface="Arial" pitchFamily="34" charset="0"/>
                <a:cs typeface="Arial" pitchFamily="34" charset="0"/>
              </a:rPr>
              <a:t>air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 which is pumped in + </a:t>
            </a:r>
            <a:r>
              <a:rPr lang="en-US" sz="3400" b="1" dirty="0" smtClean="0">
                <a:latin typeface="Arial" pitchFamily="34" charset="0"/>
                <a:cs typeface="Arial" pitchFamily="34" charset="0"/>
              </a:rPr>
              <a:t>some sludge </a:t>
            </a:r>
            <a:r>
              <a:rPr lang="en-US" sz="3400" dirty="0" smtClean="0">
                <a:latin typeface="Arial" pitchFamily="34" charset="0"/>
                <a:cs typeface="Arial" pitchFamily="34" charset="0"/>
              </a:rPr>
              <a:t>is also mixed.</a:t>
            </a:r>
          </a:p>
          <a:p>
            <a:pPr marL="0" indent="0">
              <a:buNone/>
            </a:pPr>
            <a:endParaRPr lang="en-US" sz="3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400" dirty="0" smtClean="0">
                <a:latin typeface="Arial" pitchFamily="34" charset="0"/>
                <a:cs typeface="Arial" pitchFamily="34" charset="0"/>
              </a:rPr>
              <a:t>Sludge has aerobic bacteria---consume organic matter---further reduce BOD from water.</a:t>
            </a:r>
          </a:p>
          <a:p>
            <a:pPr marL="0" indent="0">
              <a:buNone/>
            </a:pPr>
            <a:endParaRPr lang="en-US" sz="3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400" dirty="0" smtClean="0">
                <a:latin typeface="Arial" pitchFamily="34" charset="0"/>
                <a:cs typeface="Arial" pitchFamily="34" charset="0"/>
              </a:rPr>
              <a:t>Waste water-----enters----final sedimentation tank---more sludge settles out.</a:t>
            </a:r>
          </a:p>
          <a:p>
            <a:pPr marL="0" indent="0">
              <a:buNone/>
            </a:pPr>
            <a:endParaRPr lang="en-US" sz="3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400" dirty="0" smtClean="0">
                <a:latin typeface="Arial" pitchFamily="34" charset="0"/>
                <a:cs typeface="Arial" pitchFamily="34" charset="0"/>
              </a:rPr>
              <a:t>Some activated sludge from this step ----recycled into aeration tank again</a:t>
            </a:r>
          </a:p>
          <a:p>
            <a:r>
              <a:rPr lang="en-US" sz="3400" dirty="0" smtClean="0">
                <a:latin typeface="Arial" pitchFamily="34" charset="0"/>
                <a:cs typeface="Arial" pitchFamily="34" charset="0"/>
              </a:rPr>
              <a:t>To use bacteria again and again.</a:t>
            </a:r>
          </a:p>
          <a:p>
            <a:pPr marL="0" indent="0">
              <a:buNone/>
            </a:pPr>
            <a:endParaRPr lang="en-US" sz="3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400" dirty="0" smtClean="0">
                <a:latin typeface="Arial" pitchFamily="34" charset="0"/>
                <a:cs typeface="Arial" pitchFamily="34" charset="0"/>
              </a:rPr>
              <a:t>Most of sludge from final sedimentation tank ----goes—sludge digester.</a:t>
            </a:r>
          </a:p>
          <a:p>
            <a:pPr marL="0" indent="0">
              <a:buNone/>
            </a:pPr>
            <a:endParaRPr lang="en-US" sz="3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400" dirty="0" smtClean="0">
                <a:latin typeface="Arial" pitchFamily="34" charset="0"/>
                <a:cs typeface="Arial" pitchFamily="34" charset="0"/>
              </a:rPr>
              <a:t>Sludge from primary &amp;  secondary sedimentation tank---treated by anaerobic bacteria----further degrade sludge through microbial digestion.</a:t>
            </a:r>
          </a:p>
          <a:p>
            <a:pPr marL="0" indent="0">
              <a:buNone/>
            </a:pPr>
            <a:endParaRPr lang="en-US" sz="3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SG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629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lnSpcReduction="10000"/>
          </a:bodyPr>
          <a:lstStyle/>
          <a:p>
            <a:r>
              <a:rPr lang="en-SG" sz="1600" dirty="0" smtClean="0">
                <a:latin typeface="Arial" pitchFamily="34" charset="0"/>
                <a:cs typeface="Arial" pitchFamily="34" charset="0"/>
              </a:rPr>
              <a:t>Methane gas (CH4) ---released from anaerobic digestion.</a:t>
            </a:r>
          </a:p>
          <a:p>
            <a:endParaRPr lang="en-SG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en-SG" sz="1600" dirty="0" smtClean="0">
                <a:latin typeface="Arial" pitchFamily="34" charset="0"/>
                <a:cs typeface="Arial" pitchFamily="34" charset="0"/>
              </a:rPr>
              <a:t>CH4 can be used as a fuel to run plant/released.</a:t>
            </a:r>
          </a:p>
          <a:p>
            <a:endParaRPr lang="en-SG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en-SG" sz="1600" dirty="0" smtClean="0">
                <a:latin typeface="Arial" pitchFamily="34" charset="0"/>
                <a:cs typeface="Arial" pitchFamily="34" charset="0"/>
              </a:rPr>
              <a:t>Waste water from final sedimentation tank---disinfected---by chlorination---to eliminate disease organisms.</a:t>
            </a:r>
          </a:p>
          <a:p>
            <a:endParaRPr lang="en-SG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en-SG" sz="1600" dirty="0" smtClean="0">
                <a:latin typeface="Arial" pitchFamily="34" charset="0"/>
                <a:cs typeface="Arial" pitchFamily="34" charset="0"/>
              </a:rPr>
              <a:t>Waste water ----released into rivers etc or can be used for irrigation.</a:t>
            </a:r>
          </a:p>
          <a:p>
            <a:endParaRPr lang="en-SG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en-SG" sz="1600" dirty="0" smtClean="0">
                <a:latin typeface="Arial" pitchFamily="34" charset="0"/>
                <a:cs typeface="Arial" pitchFamily="34" charset="0"/>
              </a:rPr>
              <a:t>About 90% BOD is removed.</a:t>
            </a:r>
          </a:p>
          <a:p>
            <a:endParaRPr lang="en-SG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Advance/ Tertiary treatment</a:t>
            </a:r>
          </a:p>
          <a:p>
            <a:pPr marL="0" indent="0">
              <a:buNone/>
            </a:pPr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Primary &amp; secondary treatment steps ---not remove all pollutants.</a:t>
            </a:r>
          </a:p>
          <a:p>
            <a:pPr marL="0" indent="0">
              <a:buNone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This step involves ----specific treatments.</a:t>
            </a:r>
          </a:p>
          <a:p>
            <a:pPr marL="0" indent="0">
              <a:buNone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Such as: filters, carbon filters, use of different chemicals.</a:t>
            </a:r>
          </a:p>
          <a:p>
            <a:pPr marL="0" indent="0">
              <a:buNone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To remove different nutrients (Phosphorous, Nitrogen), heavy metals, organic chemicals.</a:t>
            </a:r>
          </a:p>
          <a:p>
            <a:pPr marL="0" indent="0">
              <a:buNone/>
            </a:pPr>
            <a:endParaRPr lang="en-SG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404313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Zaira Ahmad\Desktop\20200318_12541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32656"/>
            <a:ext cx="6679972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11760" y="5181818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Figure: Sewage treatment Plant</a:t>
            </a:r>
            <a:endParaRPr lang="en-SG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6199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/>
          <a:lstStyle/>
          <a:p>
            <a:pPr marL="0" indent="0">
              <a:buNone/>
            </a:pP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451370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426</Words>
  <Application>Microsoft Office PowerPoint</Application>
  <PresentationFormat>On-screen Show (4:3)</PresentationFormat>
  <Paragraphs>79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WASTE WATER TREATMENT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WASTE WATER TREATMENT</dc:title>
  <dc:creator>Zaira Ahmad</dc:creator>
  <cp:lastModifiedBy>Zaira Ahmad</cp:lastModifiedBy>
  <cp:revision>9</cp:revision>
  <dcterms:created xsi:type="dcterms:W3CDTF">2020-03-18T06:26:54Z</dcterms:created>
  <dcterms:modified xsi:type="dcterms:W3CDTF">2020-03-18T11:06:30Z</dcterms:modified>
</cp:coreProperties>
</file>