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3637B9D0-58D8-4BC5-A0C5-2F3D83F9C2BF}" type="datetimeFigureOut">
              <a:rPr lang="en-SG" smtClean="0"/>
              <a:t>25/3/2020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99BE075-1906-4E8A-B2FB-9F747A9882A6}" type="slidenum">
              <a:rPr lang="en-SG" smtClean="0"/>
              <a:t>‹#›</a:t>
            </a:fld>
            <a:endParaRPr lang="en-SG"/>
          </a:p>
        </p:txBody>
      </p:sp>
    </p:spTree>
    <p:extLst>
      <p:ext uri="{BB962C8B-B14F-4D97-AF65-F5344CB8AC3E}">
        <p14:creationId xmlns:p14="http://schemas.microsoft.com/office/powerpoint/2010/main" val="188299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3637B9D0-58D8-4BC5-A0C5-2F3D83F9C2BF}" type="datetimeFigureOut">
              <a:rPr lang="en-SG" smtClean="0"/>
              <a:t>25/3/2020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99BE075-1906-4E8A-B2FB-9F747A9882A6}" type="slidenum">
              <a:rPr lang="en-SG" smtClean="0"/>
              <a:t>‹#›</a:t>
            </a:fld>
            <a:endParaRPr lang="en-SG"/>
          </a:p>
        </p:txBody>
      </p:sp>
    </p:spTree>
    <p:extLst>
      <p:ext uri="{BB962C8B-B14F-4D97-AF65-F5344CB8AC3E}">
        <p14:creationId xmlns:p14="http://schemas.microsoft.com/office/powerpoint/2010/main" val="3291299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3637B9D0-58D8-4BC5-A0C5-2F3D83F9C2BF}" type="datetimeFigureOut">
              <a:rPr lang="en-SG" smtClean="0"/>
              <a:t>25/3/2020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99BE075-1906-4E8A-B2FB-9F747A9882A6}" type="slidenum">
              <a:rPr lang="en-SG" smtClean="0"/>
              <a:t>‹#›</a:t>
            </a:fld>
            <a:endParaRPr lang="en-SG"/>
          </a:p>
        </p:txBody>
      </p:sp>
    </p:spTree>
    <p:extLst>
      <p:ext uri="{BB962C8B-B14F-4D97-AF65-F5344CB8AC3E}">
        <p14:creationId xmlns:p14="http://schemas.microsoft.com/office/powerpoint/2010/main" val="427085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3637B9D0-58D8-4BC5-A0C5-2F3D83F9C2BF}" type="datetimeFigureOut">
              <a:rPr lang="en-SG" smtClean="0"/>
              <a:t>25/3/2020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99BE075-1906-4E8A-B2FB-9F747A9882A6}" type="slidenum">
              <a:rPr lang="en-SG" smtClean="0"/>
              <a:t>‹#›</a:t>
            </a:fld>
            <a:endParaRPr lang="en-SG"/>
          </a:p>
        </p:txBody>
      </p:sp>
    </p:spTree>
    <p:extLst>
      <p:ext uri="{BB962C8B-B14F-4D97-AF65-F5344CB8AC3E}">
        <p14:creationId xmlns:p14="http://schemas.microsoft.com/office/powerpoint/2010/main" val="752694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37B9D0-58D8-4BC5-A0C5-2F3D83F9C2BF}" type="datetimeFigureOut">
              <a:rPr lang="en-SG" smtClean="0"/>
              <a:t>25/3/2020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99BE075-1906-4E8A-B2FB-9F747A9882A6}" type="slidenum">
              <a:rPr lang="en-SG" smtClean="0"/>
              <a:t>‹#›</a:t>
            </a:fld>
            <a:endParaRPr lang="en-SG"/>
          </a:p>
        </p:txBody>
      </p:sp>
    </p:spTree>
    <p:extLst>
      <p:ext uri="{BB962C8B-B14F-4D97-AF65-F5344CB8AC3E}">
        <p14:creationId xmlns:p14="http://schemas.microsoft.com/office/powerpoint/2010/main" val="491296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3637B9D0-58D8-4BC5-A0C5-2F3D83F9C2BF}" type="datetimeFigureOut">
              <a:rPr lang="en-SG" smtClean="0"/>
              <a:t>25/3/2020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99BE075-1906-4E8A-B2FB-9F747A9882A6}" type="slidenum">
              <a:rPr lang="en-SG" smtClean="0"/>
              <a:t>‹#›</a:t>
            </a:fld>
            <a:endParaRPr lang="en-SG"/>
          </a:p>
        </p:txBody>
      </p:sp>
    </p:spTree>
    <p:extLst>
      <p:ext uri="{BB962C8B-B14F-4D97-AF65-F5344CB8AC3E}">
        <p14:creationId xmlns:p14="http://schemas.microsoft.com/office/powerpoint/2010/main" val="1505359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3637B9D0-58D8-4BC5-A0C5-2F3D83F9C2BF}" type="datetimeFigureOut">
              <a:rPr lang="en-SG" smtClean="0"/>
              <a:t>25/3/2020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F99BE075-1906-4E8A-B2FB-9F747A9882A6}" type="slidenum">
              <a:rPr lang="en-SG" smtClean="0"/>
              <a:t>‹#›</a:t>
            </a:fld>
            <a:endParaRPr lang="en-SG"/>
          </a:p>
        </p:txBody>
      </p:sp>
    </p:spTree>
    <p:extLst>
      <p:ext uri="{BB962C8B-B14F-4D97-AF65-F5344CB8AC3E}">
        <p14:creationId xmlns:p14="http://schemas.microsoft.com/office/powerpoint/2010/main" val="941578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3637B9D0-58D8-4BC5-A0C5-2F3D83F9C2BF}" type="datetimeFigureOut">
              <a:rPr lang="en-SG" smtClean="0"/>
              <a:t>25/3/2020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F99BE075-1906-4E8A-B2FB-9F747A9882A6}" type="slidenum">
              <a:rPr lang="en-SG" smtClean="0"/>
              <a:t>‹#›</a:t>
            </a:fld>
            <a:endParaRPr lang="en-SG"/>
          </a:p>
        </p:txBody>
      </p:sp>
    </p:spTree>
    <p:extLst>
      <p:ext uri="{BB962C8B-B14F-4D97-AF65-F5344CB8AC3E}">
        <p14:creationId xmlns:p14="http://schemas.microsoft.com/office/powerpoint/2010/main" val="3877184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37B9D0-58D8-4BC5-A0C5-2F3D83F9C2BF}" type="datetimeFigureOut">
              <a:rPr lang="en-SG" smtClean="0"/>
              <a:t>25/3/2020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F99BE075-1906-4E8A-B2FB-9F747A9882A6}" type="slidenum">
              <a:rPr lang="en-SG" smtClean="0"/>
              <a:t>‹#›</a:t>
            </a:fld>
            <a:endParaRPr lang="en-SG"/>
          </a:p>
        </p:txBody>
      </p:sp>
    </p:spTree>
    <p:extLst>
      <p:ext uri="{BB962C8B-B14F-4D97-AF65-F5344CB8AC3E}">
        <p14:creationId xmlns:p14="http://schemas.microsoft.com/office/powerpoint/2010/main" val="1545991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7B9D0-58D8-4BC5-A0C5-2F3D83F9C2BF}" type="datetimeFigureOut">
              <a:rPr lang="en-SG" smtClean="0"/>
              <a:t>25/3/2020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99BE075-1906-4E8A-B2FB-9F747A9882A6}" type="slidenum">
              <a:rPr lang="en-SG" smtClean="0"/>
              <a:t>‹#›</a:t>
            </a:fld>
            <a:endParaRPr lang="en-SG"/>
          </a:p>
        </p:txBody>
      </p:sp>
    </p:spTree>
    <p:extLst>
      <p:ext uri="{BB962C8B-B14F-4D97-AF65-F5344CB8AC3E}">
        <p14:creationId xmlns:p14="http://schemas.microsoft.com/office/powerpoint/2010/main" val="2772933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7B9D0-58D8-4BC5-A0C5-2F3D83F9C2BF}" type="datetimeFigureOut">
              <a:rPr lang="en-SG" smtClean="0"/>
              <a:t>25/3/2020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99BE075-1906-4E8A-B2FB-9F747A9882A6}" type="slidenum">
              <a:rPr lang="en-SG" smtClean="0"/>
              <a:t>‹#›</a:t>
            </a:fld>
            <a:endParaRPr lang="en-SG"/>
          </a:p>
        </p:txBody>
      </p:sp>
    </p:spTree>
    <p:extLst>
      <p:ext uri="{BB962C8B-B14F-4D97-AF65-F5344CB8AC3E}">
        <p14:creationId xmlns:p14="http://schemas.microsoft.com/office/powerpoint/2010/main" val="2728407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37B9D0-58D8-4BC5-A0C5-2F3D83F9C2BF}" type="datetimeFigureOut">
              <a:rPr lang="en-SG" smtClean="0"/>
              <a:t>25/3/2020</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9BE075-1906-4E8A-B2FB-9F747A9882A6}" type="slidenum">
              <a:rPr lang="en-SG" smtClean="0"/>
              <a:t>‹#›</a:t>
            </a:fld>
            <a:endParaRPr lang="en-SG"/>
          </a:p>
        </p:txBody>
      </p:sp>
    </p:spTree>
    <p:extLst>
      <p:ext uri="{BB962C8B-B14F-4D97-AF65-F5344CB8AC3E}">
        <p14:creationId xmlns:p14="http://schemas.microsoft.com/office/powerpoint/2010/main" val="1618626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60649"/>
            <a:ext cx="7772400" cy="576064"/>
          </a:xfrm>
        </p:spPr>
        <p:txBody>
          <a:bodyPr>
            <a:normAutofit/>
          </a:bodyPr>
          <a:lstStyle/>
          <a:p>
            <a:r>
              <a:rPr lang="en-US" sz="2000" b="1" dirty="0" smtClean="0">
                <a:latin typeface="Times New Roman" pitchFamily="18" charset="0"/>
                <a:cs typeface="Times New Roman" pitchFamily="18" charset="0"/>
              </a:rPr>
              <a:t>Environmental Issues</a:t>
            </a:r>
            <a:endParaRPr lang="en-SG" sz="2000" b="1" dirty="0">
              <a:latin typeface="Times New Roman" pitchFamily="18" charset="0"/>
              <a:cs typeface="Times New Roman" pitchFamily="18" charset="0"/>
            </a:endParaRPr>
          </a:p>
        </p:txBody>
      </p:sp>
      <p:sp>
        <p:nvSpPr>
          <p:cNvPr id="3" name="Subtitle 2"/>
          <p:cNvSpPr>
            <a:spLocks noGrp="1"/>
          </p:cNvSpPr>
          <p:nvPr>
            <p:ph type="subTitle" idx="1"/>
          </p:nvPr>
        </p:nvSpPr>
        <p:spPr>
          <a:xfrm>
            <a:off x="539552" y="980728"/>
            <a:ext cx="8136904" cy="5112568"/>
          </a:xfrm>
        </p:spPr>
        <p:txBody>
          <a:bodyPr>
            <a:normAutofit/>
          </a:bodyPr>
          <a:lstStyle/>
          <a:p>
            <a:r>
              <a:rPr lang="en-US" sz="1800" b="1" u="sng" dirty="0" smtClean="0">
                <a:solidFill>
                  <a:schemeClr val="tx1"/>
                </a:solidFill>
                <a:latin typeface="Times New Roman" pitchFamily="18" charset="0"/>
                <a:cs typeface="Times New Roman" pitchFamily="18" charset="0"/>
              </a:rPr>
              <a:t>Desertification</a:t>
            </a:r>
          </a:p>
          <a:p>
            <a:pPr algn="l"/>
            <a:endParaRPr lang="en-US" sz="1600" dirty="0" smtClean="0">
              <a:solidFill>
                <a:schemeClr val="tx1"/>
              </a:solidFill>
              <a:latin typeface="Times New Roman" pitchFamily="18" charset="0"/>
              <a:cs typeface="Times New Roman" pitchFamily="18" charset="0"/>
            </a:endParaRPr>
          </a:p>
          <a:p>
            <a:pPr marL="285750" indent="-285750" algn="l">
              <a:buFont typeface="Arial" pitchFamily="34" charset="0"/>
              <a:buChar char="•"/>
            </a:pPr>
            <a:r>
              <a:rPr lang="en-US" sz="1600" dirty="0" smtClean="0">
                <a:solidFill>
                  <a:schemeClr val="tx1"/>
                </a:solidFill>
                <a:latin typeface="Times New Roman" pitchFamily="18" charset="0"/>
                <a:cs typeface="Times New Roman" pitchFamily="18" charset="0"/>
              </a:rPr>
              <a:t>Deserts occur naturally where there is little water for substantial plant growth.</a:t>
            </a:r>
          </a:p>
          <a:p>
            <a:pPr algn="l"/>
            <a:endParaRPr lang="en-US" sz="1600" dirty="0" smtClean="0">
              <a:solidFill>
                <a:schemeClr val="tx1"/>
              </a:solidFill>
              <a:latin typeface="Times New Roman" pitchFamily="18" charset="0"/>
              <a:cs typeface="Times New Roman" pitchFamily="18" charset="0"/>
            </a:endParaRPr>
          </a:p>
          <a:p>
            <a:pPr marL="285750" indent="-285750" algn="l">
              <a:buFont typeface="Arial" pitchFamily="34" charset="0"/>
              <a:buChar char="•"/>
            </a:pPr>
            <a:r>
              <a:rPr lang="en-US" sz="1600" dirty="0" smtClean="0">
                <a:solidFill>
                  <a:schemeClr val="tx1"/>
                </a:solidFill>
                <a:latin typeface="Times New Roman" pitchFamily="18" charset="0"/>
                <a:cs typeface="Times New Roman" pitchFamily="18" charset="0"/>
              </a:rPr>
              <a:t>The principal climatic condition that leads to desert is low or undependable precipitation.</a:t>
            </a:r>
          </a:p>
          <a:p>
            <a:pPr algn="l"/>
            <a:endParaRPr lang="en-US" sz="1600" dirty="0" smtClean="0">
              <a:solidFill>
                <a:schemeClr val="tx1"/>
              </a:solidFill>
              <a:latin typeface="Times New Roman" pitchFamily="18" charset="0"/>
              <a:cs typeface="Times New Roman" pitchFamily="18" charset="0"/>
            </a:endParaRPr>
          </a:p>
          <a:p>
            <a:pPr marL="285750" indent="-285750" algn="l">
              <a:buFont typeface="Arial" pitchFamily="34" charset="0"/>
              <a:buChar char="•"/>
            </a:pPr>
            <a:r>
              <a:rPr lang="en-US" sz="1600" dirty="0" smtClean="0">
                <a:solidFill>
                  <a:schemeClr val="tx1"/>
                </a:solidFill>
                <a:latin typeface="Times New Roman" pitchFamily="18" charset="0"/>
                <a:cs typeface="Times New Roman" pitchFamily="18" charset="0"/>
              </a:rPr>
              <a:t>The warmer the climate the greater rainfall is needed to convert an area from desert to non-desert area such as grasslands.</a:t>
            </a:r>
          </a:p>
          <a:p>
            <a:pPr algn="l"/>
            <a:endParaRPr lang="en-US" sz="1600" dirty="0" smtClean="0">
              <a:solidFill>
                <a:schemeClr val="tx1"/>
              </a:solidFill>
              <a:latin typeface="Times New Roman" pitchFamily="18" charset="0"/>
              <a:cs typeface="Times New Roman" pitchFamily="18" charset="0"/>
            </a:endParaRPr>
          </a:p>
          <a:p>
            <a:pPr marL="285750" indent="-285750" algn="l">
              <a:buFont typeface="Arial" pitchFamily="34" charset="0"/>
              <a:buChar char="•"/>
            </a:pPr>
            <a:r>
              <a:rPr lang="en-US" sz="1600" dirty="0" smtClean="0">
                <a:solidFill>
                  <a:schemeClr val="tx1"/>
                </a:solidFill>
                <a:latin typeface="Times New Roman" pitchFamily="18" charset="0"/>
                <a:cs typeface="Times New Roman" pitchFamily="18" charset="0"/>
              </a:rPr>
              <a:t>Even in cooler climates as at high latitudes where there is less precipitation deserts may form.</a:t>
            </a:r>
          </a:p>
          <a:p>
            <a:pPr algn="l"/>
            <a:endParaRPr lang="en-US" sz="1600" dirty="0" smtClean="0">
              <a:solidFill>
                <a:schemeClr val="tx1"/>
              </a:solidFill>
              <a:latin typeface="Times New Roman" pitchFamily="18" charset="0"/>
              <a:cs typeface="Times New Roman" pitchFamily="18" charset="0"/>
            </a:endParaRPr>
          </a:p>
          <a:p>
            <a:pPr marL="285750" indent="-285750" algn="l">
              <a:buFont typeface="Arial" pitchFamily="34" charset="0"/>
              <a:buChar char="•"/>
            </a:pPr>
            <a:r>
              <a:rPr lang="en-US" sz="1600" dirty="0" smtClean="0">
                <a:solidFill>
                  <a:schemeClr val="tx1"/>
                </a:solidFill>
                <a:latin typeface="Times New Roman" pitchFamily="18" charset="0"/>
                <a:cs typeface="Times New Roman" pitchFamily="18" charset="0"/>
              </a:rPr>
              <a:t>Factors which destroy the ability of a soil to store water can also create desert.</a:t>
            </a:r>
          </a:p>
          <a:p>
            <a:pPr algn="l"/>
            <a:endParaRPr lang="en-US" sz="1600" dirty="0" smtClean="0">
              <a:solidFill>
                <a:schemeClr val="tx1"/>
              </a:solidFill>
              <a:latin typeface="Times New Roman" pitchFamily="18" charset="0"/>
              <a:cs typeface="Times New Roman" pitchFamily="18" charset="0"/>
            </a:endParaRPr>
          </a:p>
          <a:p>
            <a:pPr marL="285750" indent="-285750" algn="l">
              <a:buFont typeface="Arial" pitchFamily="34" charset="0"/>
              <a:buChar char="•"/>
            </a:pPr>
            <a:r>
              <a:rPr lang="en-US" sz="1600" dirty="0" smtClean="0">
                <a:solidFill>
                  <a:schemeClr val="tx1"/>
                </a:solidFill>
                <a:latin typeface="Times New Roman" pitchFamily="18" charset="0"/>
                <a:cs typeface="Times New Roman" pitchFamily="18" charset="0"/>
              </a:rPr>
              <a:t>Earth has 5 natural warm desert regions lying between 15 and 30 degree north and south of the equator.</a:t>
            </a:r>
          </a:p>
          <a:p>
            <a:pPr algn="l"/>
            <a:endParaRPr lang="en-US" sz="1600" dirty="0" smtClean="0">
              <a:solidFill>
                <a:schemeClr val="tx1"/>
              </a:solidFill>
              <a:latin typeface="Times New Roman" pitchFamily="18" charset="0"/>
              <a:cs typeface="Times New Roman" pitchFamily="18" charset="0"/>
            </a:endParaRPr>
          </a:p>
          <a:p>
            <a:pPr marL="285750" indent="-285750" algn="l">
              <a:buFont typeface="Arial" pitchFamily="34" charset="0"/>
              <a:buChar char="•"/>
            </a:pPr>
            <a:endParaRPr lang="en-US" sz="1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19864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marL="0" indent="0" algn="just">
              <a:buNone/>
            </a:pPr>
            <a:r>
              <a:rPr lang="en-SG" sz="1700" dirty="0" smtClean="0">
                <a:latin typeface="Times New Roman" pitchFamily="18" charset="0"/>
                <a:cs typeface="Times New Roman" pitchFamily="18" charset="0"/>
              </a:rPr>
              <a:t>These include:</a:t>
            </a:r>
          </a:p>
          <a:p>
            <a:pPr algn="just">
              <a:buFont typeface="+mj-lt"/>
              <a:buAutoNum type="arabicPeriod"/>
            </a:pPr>
            <a:r>
              <a:rPr lang="en-SG" sz="1700" dirty="0" smtClean="0">
                <a:latin typeface="Times New Roman" pitchFamily="18" charset="0"/>
                <a:cs typeface="Times New Roman" pitchFamily="18" charset="0"/>
              </a:rPr>
              <a:t>Deserts of south-western United States and Mexico.</a:t>
            </a:r>
          </a:p>
          <a:p>
            <a:pPr algn="just">
              <a:buFont typeface="+mj-lt"/>
              <a:buAutoNum type="arabicPeriod"/>
            </a:pPr>
            <a:r>
              <a:rPr lang="en-SG" sz="1700" dirty="0" smtClean="0">
                <a:latin typeface="Times New Roman" pitchFamily="18" charset="0"/>
                <a:cs typeface="Times New Roman" pitchFamily="18" charset="0"/>
              </a:rPr>
              <a:t>Pacific Coast deserts of Chile and southern Ecuador.</a:t>
            </a:r>
          </a:p>
          <a:p>
            <a:pPr algn="just">
              <a:buFont typeface="+mj-lt"/>
              <a:buAutoNum type="arabicPeriod"/>
            </a:pPr>
            <a:r>
              <a:rPr lang="en-SG" sz="1700" dirty="0" smtClean="0">
                <a:latin typeface="Times New Roman" pitchFamily="18" charset="0"/>
                <a:cs typeface="Times New Roman" pitchFamily="18" charset="0"/>
              </a:rPr>
              <a:t>The Kalahari desert of southern Africa.</a:t>
            </a:r>
          </a:p>
          <a:p>
            <a:pPr algn="just">
              <a:buFont typeface="+mj-lt"/>
              <a:buAutoNum type="arabicPeriod"/>
            </a:pPr>
            <a:r>
              <a:rPr lang="en-SG" sz="1700" dirty="0" smtClean="0">
                <a:latin typeface="Times New Roman" pitchFamily="18" charset="0"/>
                <a:cs typeface="Times New Roman" pitchFamily="18" charset="0"/>
              </a:rPr>
              <a:t>The Australian deserts that cover most of the continent.</a:t>
            </a:r>
          </a:p>
          <a:p>
            <a:pPr algn="just">
              <a:buFont typeface="+mj-lt"/>
              <a:buAutoNum type="arabicPeriod"/>
            </a:pPr>
            <a:r>
              <a:rPr lang="en-SG" sz="1700" dirty="0" smtClean="0">
                <a:latin typeface="Times New Roman" pitchFamily="18" charset="0"/>
                <a:cs typeface="Times New Roman" pitchFamily="18" charset="0"/>
              </a:rPr>
              <a:t>The greatest desert region of all extending from Atlantic coast of North Africa (the Sahara) eastward to the deserts of Arabia, Iran, Russia, Pakistan, India and China.</a:t>
            </a:r>
          </a:p>
          <a:p>
            <a:pPr marL="0" indent="0" algn="just">
              <a:buNone/>
            </a:pPr>
            <a:endParaRPr lang="en-SG" sz="1700" dirty="0">
              <a:latin typeface="Times New Roman" pitchFamily="18" charset="0"/>
              <a:cs typeface="Times New Roman" pitchFamily="18" charset="0"/>
            </a:endParaRPr>
          </a:p>
          <a:p>
            <a:pPr marL="0" indent="0" algn="just">
              <a:buNone/>
            </a:pPr>
            <a:r>
              <a:rPr lang="en-SG" sz="1700" dirty="0" smtClean="0">
                <a:latin typeface="Times New Roman" pitchFamily="18" charset="0"/>
                <a:cs typeface="Times New Roman" pitchFamily="18" charset="0"/>
              </a:rPr>
              <a:t>Only Europe lacks major warm desert sand lies north of the desert latitudinal band.</a:t>
            </a:r>
          </a:p>
          <a:p>
            <a:pPr marL="0" indent="0">
              <a:buNone/>
            </a:pP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Based on climate about one-third of Earth’s land area should be desert.</a:t>
            </a: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But it is estimated that about 43% of the land is desert.</a:t>
            </a: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This additional desert is believed to be result of human activities.</a:t>
            </a:r>
          </a:p>
          <a:p>
            <a:endParaRPr lang="en-US" sz="1600" dirty="0" smtClean="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Desertification</a:t>
            </a:r>
            <a:r>
              <a:rPr lang="en-US" sz="1600" dirty="0" smtClean="0">
                <a:latin typeface="Times New Roman" pitchFamily="18" charset="0"/>
                <a:cs typeface="Times New Roman" pitchFamily="18" charset="0"/>
              </a:rPr>
              <a:t> is the deterioration of land in arid, semiarid, and dry sub-humid areas due to changes in climate and human activities.</a:t>
            </a:r>
          </a:p>
          <a:p>
            <a:pPr marL="0" indent="0">
              <a:buNone/>
            </a:pPr>
            <a:endParaRPr lang="en-US" sz="1600" dirty="0">
              <a:latin typeface="Times New Roman" pitchFamily="18" charset="0"/>
              <a:cs typeface="Times New Roman" pitchFamily="18" charset="0"/>
            </a:endParaRPr>
          </a:p>
          <a:p>
            <a:pPr marL="0" indent="0">
              <a:buNone/>
            </a:pPr>
            <a:endParaRPr lang="en-US" sz="1600" dirty="0" smtClean="0">
              <a:latin typeface="Times New Roman" pitchFamily="18" charset="0"/>
              <a:cs typeface="Times New Roman" pitchFamily="18" charset="0"/>
            </a:endParaRPr>
          </a:p>
          <a:p>
            <a:pPr marL="0" indent="0">
              <a:buNone/>
            </a:pPr>
            <a:endParaRPr lang="en-US" sz="1600" dirty="0" smtClean="0">
              <a:latin typeface="Times New Roman" pitchFamily="18" charset="0"/>
              <a:cs typeface="Times New Roman" pitchFamily="18" charset="0"/>
            </a:endParaRPr>
          </a:p>
          <a:p>
            <a:pPr marL="0" indent="0">
              <a:buNone/>
            </a:pP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1393083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120680"/>
          </a:xfrm>
        </p:spPr>
        <p:txBody>
          <a:bodyPr>
            <a:normAutofit/>
          </a:bodyPr>
          <a:lstStyle/>
          <a:p>
            <a:r>
              <a:rPr lang="en-US" sz="1600" dirty="0" smtClean="0">
                <a:latin typeface="Times New Roman" pitchFamily="18" charset="0"/>
                <a:cs typeface="Times New Roman" pitchFamily="18" charset="0"/>
              </a:rPr>
              <a:t>Desertification is the serious global problem.</a:t>
            </a: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It affects 1 billion people and threatens 4 billion hectare, one third of Earth’s land area.</a:t>
            </a:r>
          </a:p>
          <a:p>
            <a:pPr marL="0" indent="0">
              <a:buNone/>
            </a:pPr>
            <a:endParaRPr lang="en-US" sz="1600" dirty="0" smtClean="0">
              <a:latin typeface="Times New Roman" pitchFamily="18" charset="0"/>
              <a:cs typeface="Times New Roman" pitchFamily="18" charset="0"/>
            </a:endParaRPr>
          </a:p>
          <a:p>
            <a:pPr marL="0" indent="0">
              <a:buNone/>
            </a:pPr>
            <a:r>
              <a:rPr lang="en-US" sz="1600" b="1" dirty="0" smtClean="0">
                <a:latin typeface="Times New Roman" pitchFamily="18" charset="0"/>
                <a:cs typeface="Times New Roman" pitchFamily="18" charset="0"/>
              </a:rPr>
              <a:t>What Causes deserts?</a:t>
            </a:r>
          </a:p>
          <a:p>
            <a:r>
              <a:rPr lang="en-US" sz="1600" dirty="0" smtClean="0">
                <a:latin typeface="Times New Roman" pitchFamily="18" charset="0"/>
                <a:cs typeface="Times New Roman" pitchFamily="18" charset="0"/>
              </a:rPr>
              <a:t>Marginal lands----even light grazing &amp; crop production can turn into deserts.</a:t>
            </a: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Semi arid areas----rainfall is too low to support large vegetation &amp; grazing.</a:t>
            </a: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Leading cause of desertification----bad farming practices, too much farming, failure to use contour plowing, conversion of rangeland to cropland in marginal areas, poor forestry practices.</a:t>
            </a:r>
          </a:p>
          <a:p>
            <a:endParaRPr lang="en-US" sz="1600" dirty="0">
              <a:latin typeface="Times New Roman" pitchFamily="18" charset="0"/>
              <a:cs typeface="Times New Roman" pitchFamily="18" charset="0"/>
            </a:endParaRPr>
          </a:p>
          <a:p>
            <a:r>
              <a:rPr lang="en-US" sz="1600" dirty="0" smtClean="0">
                <a:latin typeface="Times New Roman" pitchFamily="18" charset="0"/>
                <a:cs typeface="Times New Roman" pitchFamily="18" charset="0"/>
              </a:rPr>
              <a:t>Desert like areas can be created anywhere by poisoning the soil from the excessive use of pesticides, toxic organic chemicals from industries, chemical spills and acidification.</a:t>
            </a:r>
          </a:p>
          <a:p>
            <a:endParaRPr lang="en-US" sz="1600" dirty="0">
              <a:latin typeface="Times New Roman" pitchFamily="18" charset="0"/>
              <a:cs typeface="Times New Roman" pitchFamily="18" charset="0"/>
            </a:endParaRPr>
          </a:p>
          <a:p>
            <a:r>
              <a:rPr lang="en-US" sz="1600" dirty="0" smtClean="0">
                <a:latin typeface="Times New Roman" pitchFamily="18" charset="0"/>
                <a:cs typeface="Times New Roman" pitchFamily="18" charset="0"/>
              </a:rPr>
              <a:t>Irrigation in arid areas can also led to desertification. When irrigation water evaporates salt is left behind, over time salt builds up in the soil to the point it becomes toxic.  </a:t>
            </a:r>
          </a:p>
          <a:p>
            <a:pPr marL="0" indent="0">
              <a:buNone/>
            </a:pPr>
            <a:endParaRPr lang="en-US" sz="1600" dirty="0">
              <a:latin typeface="Times New Roman" pitchFamily="18" charset="0"/>
              <a:cs typeface="Times New Roman" pitchFamily="18" charset="0"/>
            </a:endParaRPr>
          </a:p>
          <a:p>
            <a:pPr marL="0" indent="0">
              <a:buNone/>
            </a:pPr>
            <a:endParaRPr lang="en-US" sz="1600" dirty="0" smtClean="0">
              <a:latin typeface="Times New Roman" pitchFamily="18" charset="0"/>
              <a:cs typeface="Times New Roman" pitchFamily="18" charset="0"/>
            </a:endParaRPr>
          </a:p>
          <a:p>
            <a:pPr marL="0" indent="0">
              <a:buNone/>
            </a:pPr>
            <a:endParaRPr lang="en-US" sz="1600" dirty="0" smtClean="0">
              <a:latin typeface="Times New Roman" pitchFamily="18" charset="0"/>
              <a:cs typeface="Times New Roman" pitchFamily="18" charset="0"/>
            </a:endParaRPr>
          </a:p>
          <a:p>
            <a:pPr marL="0" indent="0">
              <a:buNone/>
            </a:pPr>
            <a:endParaRPr lang="en-US" sz="1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03489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lstStyle/>
          <a:p>
            <a:pPr marL="0" indent="0">
              <a:buNone/>
            </a:pPr>
            <a:r>
              <a:rPr lang="en-US" sz="2000" b="1" dirty="0" smtClean="0">
                <a:latin typeface="Times New Roman" pitchFamily="18" charset="0"/>
                <a:cs typeface="Times New Roman" pitchFamily="18" charset="0"/>
              </a:rPr>
              <a:t>Preventing Desertification</a:t>
            </a:r>
          </a:p>
          <a:p>
            <a:pPr marL="0" indent="0">
              <a:buNone/>
            </a:pPr>
            <a:r>
              <a:rPr lang="en-US" sz="1600" dirty="0" smtClean="0">
                <a:latin typeface="Times New Roman" pitchFamily="18" charset="0"/>
                <a:cs typeface="Times New Roman" pitchFamily="18" charset="0"/>
              </a:rPr>
              <a:t>The first step is the detection of initial symptoms which include:</a:t>
            </a:r>
          </a:p>
          <a:p>
            <a:r>
              <a:rPr lang="en-US" sz="1600" dirty="0" smtClean="0">
                <a:latin typeface="Times New Roman" pitchFamily="18" charset="0"/>
                <a:cs typeface="Times New Roman" pitchFamily="18" charset="0"/>
              </a:rPr>
              <a:t>Lowering of the water table.</a:t>
            </a:r>
          </a:p>
          <a:p>
            <a:r>
              <a:rPr lang="en-US" sz="1600" dirty="0" smtClean="0">
                <a:latin typeface="Times New Roman" pitchFamily="18" charset="0"/>
                <a:cs typeface="Times New Roman" pitchFamily="18" charset="0"/>
              </a:rPr>
              <a:t>Increase in the salt content of soil.</a:t>
            </a:r>
          </a:p>
          <a:p>
            <a:r>
              <a:rPr lang="en-US" sz="1600" dirty="0" smtClean="0">
                <a:latin typeface="Times New Roman" pitchFamily="18" charset="0"/>
                <a:cs typeface="Times New Roman" pitchFamily="18" charset="0"/>
              </a:rPr>
              <a:t>Reduced surface water.</a:t>
            </a:r>
          </a:p>
          <a:p>
            <a:r>
              <a:rPr lang="en-US" sz="1600" dirty="0" smtClean="0">
                <a:latin typeface="Times New Roman" pitchFamily="18" charset="0"/>
                <a:cs typeface="Times New Roman" pitchFamily="18" charset="0"/>
              </a:rPr>
              <a:t>Increase soil erosion.</a:t>
            </a:r>
          </a:p>
          <a:p>
            <a:r>
              <a:rPr lang="en-US" sz="1600" dirty="0" smtClean="0">
                <a:latin typeface="Times New Roman" pitchFamily="18" charset="0"/>
                <a:cs typeface="Times New Roman" pitchFamily="18" charset="0"/>
              </a:rPr>
              <a:t>Loss of native vegetation.</a:t>
            </a:r>
          </a:p>
          <a:p>
            <a:pPr marL="0" indent="0">
              <a:buNone/>
            </a:pPr>
            <a:endParaRPr lang="en-US" sz="1600" dirty="0" smtClean="0">
              <a:latin typeface="Times New Roman" pitchFamily="18" charset="0"/>
              <a:cs typeface="Times New Roman" pitchFamily="18" charset="0"/>
            </a:endParaRPr>
          </a:p>
          <a:p>
            <a:pPr>
              <a:buAutoNum type="arabicPeriod"/>
            </a:pPr>
            <a:r>
              <a:rPr lang="en-US" sz="1600" dirty="0" smtClean="0">
                <a:latin typeface="Times New Roman" pitchFamily="18" charset="0"/>
                <a:cs typeface="Times New Roman" pitchFamily="18" charset="0"/>
              </a:rPr>
              <a:t>Monitoring the above mentioned factors.</a:t>
            </a:r>
          </a:p>
          <a:p>
            <a:pPr>
              <a:buAutoNum type="arabicPeriod"/>
            </a:pPr>
            <a:r>
              <a:rPr lang="en-US" sz="1600" dirty="0" smtClean="0">
                <a:latin typeface="Times New Roman" pitchFamily="18" charset="0"/>
                <a:cs typeface="Times New Roman" pitchFamily="18" charset="0"/>
              </a:rPr>
              <a:t>Proper methods of soil conservation.</a:t>
            </a:r>
          </a:p>
          <a:p>
            <a:pPr>
              <a:buAutoNum type="arabicPeriod"/>
            </a:pPr>
            <a:r>
              <a:rPr lang="en-US" sz="1600" dirty="0" smtClean="0">
                <a:latin typeface="Times New Roman" pitchFamily="18" charset="0"/>
                <a:cs typeface="Times New Roman" pitchFamily="18" charset="0"/>
              </a:rPr>
              <a:t>Forest management.</a:t>
            </a:r>
          </a:p>
          <a:p>
            <a:pPr marL="0" indent="0">
              <a:buNone/>
            </a:pPr>
            <a:endParaRPr lang="en-US" sz="1600" b="1" dirty="0" smtClean="0">
              <a:latin typeface="Times New Roman" pitchFamily="18" charset="0"/>
              <a:cs typeface="Times New Roman" pitchFamily="18" charset="0"/>
            </a:endParaRPr>
          </a:p>
          <a:p>
            <a:pPr marL="0" indent="0">
              <a:buNone/>
            </a:pPr>
            <a:r>
              <a:rPr lang="en-US" sz="1600" b="1" dirty="0" smtClean="0">
                <a:latin typeface="Times New Roman" pitchFamily="18" charset="0"/>
                <a:cs typeface="Times New Roman" pitchFamily="18" charset="0"/>
              </a:rPr>
              <a:t>Key:</a:t>
            </a:r>
          </a:p>
          <a:p>
            <a:pPr marL="0" indent="0">
              <a:buNone/>
            </a:pPr>
            <a:endParaRPr lang="en-US" sz="1600" b="1" dirty="0" smtClean="0">
              <a:latin typeface="Times New Roman" pitchFamily="18" charset="0"/>
              <a:cs typeface="Times New Roman" pitchFamily="18" charset="0"/>
            </a:endParaRPr>
          </a:p>
          <a:p>
            <a:r>
              <a:rPr lang="en-SG" sz="1600" b="1" dirty="0" smtClean="0">
                <a:latin typeface="Times New Roman" pitchFamily="18" charset="0"/>
                <a:cs typeface="Times New Roman" pitchFamily="18" charset="0"/>
              </a:rPr>
              <a:t>Marginal land: </a:t>
            </a:r>
            <a:r>
              <a:rPr lang="en-SG" sz="1600" dirty="0" smtClean="0">
                <a:latin typeface="Times New Roman" pitchFamily="18" charset="0"/>
                <a:cs typeface="Times New Roman" pitchFamily="18" charset="0"/>
              </a:rPr>
              <a:t>This type of land is often located at the edge of deserts or other desolate areas and has very little agricultural value.</a:t>
            </a:r>
          </a:p>
          <a:p>
            <a:pPr marL="0" indent="0">
              <a:buNone/>
            </a:pPr>
            <a:endParaRPr lang="en-SG" sz="1600" dirty="0" smtClean="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Contour plowing: </a:t>
            </a:r>
            <a:r>
              <a:rPr lang="en-SG" sz="1600" dirty="0" smtClean="0">
                <a:latin typeface="Times New Roman" pitchFamily="18" charset="0"/>
                <a:cs typeface="Times New Roman" pitchFamily="18" charset="0"/>
              </a:rPr>
              <a:t>Contour ploughing is the farming practice of  plowing and/or planting across a slope following its elevation contour lines.</a:t>
            </a:r>
          </a:p>
          <a:p>
            <a:pPr marL="0" indent="0">
              <a:buNone/>
            </a:pPr>
            <a:endParaRPr lang="en-US" sz="2000" b="1" dirty="0" smtClean="0">
              <a:latin typeface="Times New Roman" pitchFamily="18" charset="0"/>
              <a:cs typeface="Times New Roman" pitchFamily="18" charset="0"/>
            </a:endParaRPr>
          </a:p>
          <a:p>
            <a:endParaRPr lang="en-SG" dirty="0"/>
          </a:p>
        </p:txBody>
      </p:sp>
    </p:spTree>
    <p:extLst>
      <p:ext uri="{BB962C8B-B14F-4D97-AF65-F5344CB8AC3E}">
        <p14:creationId xmlns:p14="http://schemas.microsoft.com/office/powerpoint/2010/main" val="13552152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513</Words>
  <Application>Microsoft Office PowerPoint</Application>
  <PresentationFormat>On-screen Show (4:3)</PresentationFormat>
  <Paragraphs>65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Environmental Issues</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Issues</dc:title>
  <dc:creator>Zaira Ahmad</dc:creator>
  <cp:lastModifiedBy>Zaira Ahmad</cp:lastModifiedBy>
  <cp:revision>9</cp:revision>
  <dcterms:created xsi:type="dcterms:W3CDTF">2020-03-25T10:03:50Z</dcterms:created>
  <dcterms:modified xsi:type="dcterms:W3CDTF">2020-03-25T12:02:39Z</dcterms:modified>
</cp:coreProperties>
</file>