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2085658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3944835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133026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72700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158882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102194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8" name="Footer Placeholder 7"/>
          <p:cNvSpPr>
            <a:spLocks noGrp="1"/>
          </p:cNvSpPr>
          <p:nvPr>
            <p:ph type="ftr" sz="quarter" idx="11"/>
          </p:nvPr>
        </p:nvSpPr>
        <p:spPr/>
        <p:txBody>
          <a:bodyPr/>
          <a:lstStyle/>
          <a:p>
            <a:endParaRPr lang="en-SG" dirty="0"/>
          </a:p>
        </p:txBody>
      </p:sp>
      <p:sp>
        <p:nvSpPr>
          <p:cNvPr id="9" name="Slide Number Placeholder 8"/>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239495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4" name="Footer Placeholder 3"/>
          <p:cNvSpPr>
            <a:spLocks noGrp="1"/>
          </p:cNvSpPr>
          <p:nvPr>
            <p:ph type="ftr" sz="quarter" idx="11"/>
          </p:nvPr>
        </p:nvSpPr>
        <p:spPr/>
        <p:txBody>
          <a:bodyPr/>
          <a:lstStyle/>
          <a:p>
            <a:endParaRPr lang="en-SG" dirty="0"/>
          </a:p>
        </p:txBody>
      </p:sp>
      <p:sp>
        <p:nvSpPr>
          <p:cNvPr id="5" name="Slide Number Placeholder 4"/>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143468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3" name="Footer Placeholder 2"/>
          <p:cNvSpPr>
            <a:spLocks noGrp="1"/>
          </p:cNvSpPr>
          <p:nvPr>
            <p:ph type="ftr" sz="quarter" idx="11"/>
          </p:nvPr>
        </p:nvSpPr>
        <p:spPr/>
        <p:txBody>
          <a:bodyPr/>
          <a:lstStyle/>
          <a:p>
            <a:endParaRPr lang="en-SG" dirty="0"/>
          </a:p>
        </p:txBody>
      </p:sp>
      <p:sp>
        <p:nvSpPr>
          <p:cNvPr id="4" name="Slide Number Placeholder 3"/>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2161122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427617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9E40FE-17C1-47E8-9464-978E45521222}" type="datetimeFigureOut">
              <a:rPr lang="en-SG" smtClean="0"/>
              <a:t>29/3/2020</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CED90062-0061-4EDE-9B06-CBAEAE51A27C}" type="slidenum">
              <a:rPr lang="en-SG" smtClean="0"/>
              <a:t>‹#›</a:t>
            </a:fld>
            <a:endParaRPr lang="en-SG" dirty="0"/>
          </a:p>
        </p:txBody>
      </p:sp>
    </p:spTree>
    <p:extLst>
      <p:ext uri="{BB962C8B-B14F-4D97-AF65-F5344CB8AC3E}">
        <p14:creationId xmlns:p14="http://schemas.microsoft.com/office/powerpoint/2010/main" val="240198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E40FE-17C1-47E8-9464-978E45521222}" type="datetimeFigureOut">
              <a:rPr lang="en-SG" smtClean="0"/>
              <a:t>29/3/2020</a:t>
            </a:fld>
            <a:endParaRPr lang="en-SG"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90062-0061-4EDE-9B06-CBAEAE51A27C}" type="slidenum">
              <a:rPr lang="en-SG" smtClean="0"/>
              <a:t>‹#›</a:t>
            </a:fld>
            <a:endParaRPr lang="en-SG" dirty="0"/>
          </a:p>
        </p:txBody>
      </p:sp>
    </p:spTree>
    <p:extLst>
      <p:ext uri="{BB962C8B-B14F-4D97-AF65-F5344CB8AC3E}">
        <p14:creationId xmlns:p14="http://schemas.microsoft.com/office/powerpoint/2010/main" val="402576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8641"/>
            <a:ext cx="7772400" cy="648072"/>
          </a:xfrm>
        </p:spPr>
        <p:txBody>
          <a:bodyPr>
            <a:normAutofit/>
          </a:bodyPr>
          <a:lstStyle/>
          <a:p>
            <a:r>
              <a:rPr lang="en-US" sz="2400" b="1" dirty="0" smtClean="0">
                <a:latin typeface="Times New Roman" pitchFamily="18" charset="0"/>
                <a:cs typeface="Times New Roman" pitchFamily="18" charset="0"/>
              </a:rPr>
              <a:t>Deforestation</a:t>
            </a:r>
            <a:endParaRPr lang="en-SG" sz="2400" b="1" dirty="0">
              <a:latin typeface="Times New Roman" pitchFamily="18" charset="0"/>
              <a:cs typeface="Times New Roman" pitchFamily="18" charset="0"/>
            </a:endParaRPr>
          </a:p>
        </p:txBody>
      </p:sp>
      <p:sp>
        <p:nvSpPr>
          <p:cNvPr id="3" name="Subtitle 2"/>
          <p:cNvSpPr>
            <a:spLocks noGrp="1"/>
          </p:cNvSpPr>
          <p:nvPr>
            <p:ph type="subTitle" idx="1"/>
          </p:nvPr>
        </p:nvSpPr>
        <p:spPr>
          <a:xfrm>
            <a:off x="395536" y="908720"/>
            <a:ext cx="8352928" cy="5544616"/>
          </a:xfrm>
        </p:spPr>
        <p:txBody>
          <a:bodyPr>
            <a:normAutofit/>
          </a:bodyPr>
          <a:lstStyle/>
          <a:p>
            <a:pPr algn="just"/>
            <a:r>
              <a:rPr lang="en-US" sz="1600" dirty="0" smtClean="0">
                <a:solidFill>
                  <a:schemeClr val="tx1"/>
                </a:solidFill>
                <a:latin typeface="Times New Roman" pitchFamily="18" charset="0"/>
                <a:cs typeface="Times New Roman" pitchFamily="18" charset="0"/>
              </a:rPr>
              <a:t>Cutting of forests is another global issue and is estimated to increase the soil erosion and caused the loss of 562 million hectares of soil worldwide.</a:t>
            </a:r>
          </a:p>
          <a:p>
            <a:pPr algn="just"/>
            <a:endParaRPr lang="en-US" sz="1600" dirty="0" smtClean="0">
              <a:solidFill>
                <a:schemeClr val="tx1"/>
              </a:solidFill>
              <a:latin typeface="Times New Roman" pitchFamily="18" charset="0"/>
              <a:cs typeface="Times New Roman" pitchFamily="18" charset="0"/>
            </a:endParaRPr>
          </a:p>
          <a:p>
            <a:pPr algn="just"/>
            <a:r>
              <a:rPr lang="en-US" sz="1600" b="1" dirty="0" smtClean="0">
                <a:solidFill>
                  <a:schemeClr val="tx1"/>
                </a:solidFill>
                <a:latin typeface="Times New Roman" pitchFamily="18" charset="0"/>
                <a:cs typeface="Times New Roman" pitchFamily="18" charset="0"/>
              </a:rPr>
              <a:t>Causes of  Deforestation</a:t>
            </a:r>
          </a:p>
          <a:p>
            <a:pPr algn="just"/>
            <a:r>
              <a:rPr lang="en-US" sz="1600" dirty="0" smtClean="0">
                <a:solidFill>
                  <a:schemeClr val="tx1"/>
                </a:solidFill>
                <a:latin typeface="Times New Roman" pitchFamily="18" charset="0"/>
                <a:cs typeface="Times New Roman" pitchFamily="18" charset="0"/>
              </a:rPr>
              <a:t>There are two most common reasons for deforestation:</a:t>
            </a:r>
          </a:p>
          <a:p>
            <a:pPr marL="342900" indent="-342900" algn="just">
              <a:buAutoNum type="arabicPeriod"/>
            </a:pPr>
            <a:r>
              <a:rPr lang="en-US" sz="1600" dirty="0" smtClean="0">
                <a:solidFill>
                  <a:schemeClr val="tx1"/>
                </a:solidFill>
                <a:latin typeface="Times New Roman" pitchFamily="18" charset="0"/>
                <a:cs typeface="Times New Roman" pitchFamily="18" charset="0"/>
              </a:rPr>
              <a:t>To clear land for agriculture and settlement.</a:t>
            </a:r>
          </a:p>
          <a:p>
            <a:pPr marL="342900" indent="-342900" algn="just">
              <a:buAutoNum type="arabicPeriod"/>
            </a:pPr>
            <a:endParaRPr lang="en-US" sz="1600" dirty="0" smtClean="0">
              <a:solidFill>
                <a:schemeClr val="tx1"/>
              </a:solidFill>
              <a:latin typeface="Times New Roman" pitchFamily="18" charset="0"/>
              <a:cs typeface="Times New Roman" pitchFamily="18" charset="0"/>
            </a:endParaRPr>
          </a:p>
          <a:p>
            <a:pPr marL="342900" indent="-342900" algn="just">
              <a:buAutoNum type="arabicPeriod"/>
            </a:pPr>
            <a:r>
              <a:rPr lang="en-US" sz="1600" dirty="0" smtClean="0">
                <a:solidFill>
                  <a:schemeClr val="tx1"/>
                </a:solidFill>
                <a:latin typeface="Times New Roman" pitchFamily="18" charset="0"/>
                <a:cs typeface="Times New Roman" pitchFamily="18" charset="0"/>
              </a:rPr>
              <a:t>To use or sell timber for paper products or fuel.</a:t>
            </a:r>
          </a:p>
          <a:p>
            <a:pPr algn="just"/>
            <a:endParaRPr lang="en-US" sz="1600" dirty="0">
              <a:solidFill>
                <a:schemeClr val="tx1"/>
              </a:solidFill>
              <a:latin typeface="Times New Roman" pitchFamily="18" charset="0"/>
              <a:cs typeface="Times New Roman" pitchFamily="18" charset="0"/>
            </a:endParaRPr>
          </a:p>
          <a:p>
            <a:pPr algn="just"/>
            <a:r>
              <a:rPr lang="en-US" sz="1600" b="1" dirty="0" smtClean="0">
                <a:solidFill>
                  <a:schemeClr val="tx1"/>
                </a:solidFill>
                <a:latin typeface="Times New Roman" pitchFamily="18" charset="0"/>
                <a:cs typeface="Times New Roman" pitchFamily="18" charset="0"/>
              </a:rPr>
              <a:t>The World Firewood Shortage</a:t>
            </a:r>
          </a:p>
          <a:p>
            <a:pPr marL="285750" indent="-285750" algn="just">
              <a:buFont typeface="Arial" pitchFamily="34" charset="0"/>
              <a:buChar char="•"/>
            </a:pPr>
            <a:r>
              <a:rPr lang="en-US" sz="1600" dirty="0" smtClean="0">
                <a:solidFill>
                  <a:schemeClr val="tx1"/>
                </a:solidFill>
                <a:latin typeface="Times New Roman" pitchFamily="18" charset="0"/>
                <a:cs typeface="Times New Roman" pitchFamily="18" charset="0"/>
              </a:rPr>
              <a:t>In many parts of the world, wood is a major energy source.</a:t>
            </a:r>
          </a:p>
          <a:p>
            <a:pPr algn="just"/>
            <a:endParaRPr lang="en-US"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US" sz="1600" dirty="0" smtClean="0">
                <a:solidFill>
                  <a:schemeClr val="tx1"/>
                </a:solidFill>
                <a:latin typeface="Times New Roman" pitchFamily="18" charset="0"/>
                <a:cs typeface="Times New Roman" pitchFamily="18" charset="0"/>
              </a:rPr>
              <a:t>Some 63% of all wood produced in the world is used for firewood.</a:t>
            </a:r>
          </a:p>
          <a:p>
            <a:pPr algn="just"/>
            <a:endParaRPr lang="en-US"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US" sz="1600" dirty="0" smtClean="0">
                <a:solidFill>
                  <a:schemeClr val="tx1"/>
                </a:solidFill>
                <a:latin typeface="Times New Roman" pitchFamily="18" charset="0"/>
                <a:cs typeface="Times New Roman" pitchFamily="18" charset="0"/>
              </a:rPr>
              <a:t>As the human population grows, use of firewood has increased.</a:t>
            </a:r>
          </a:p>
          <a:p>
            <a:pPr algn="just"/>
            <a:endParaRPr lang="en-US"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US" sz="1600" dirty="0" smtClean="0">
                <a:solidFill>
                  <a:schemeClr val="tx1"/>
                </a:solidFill>
                <a:latin typeface="Times New Roman" pitchFamily="18" charset="0"/>
                <a:cs typeface="Times New Roman" pitchFamily="18" charset="0"/>
              </a:rPr>
              <a:t>It is therefore important to manage the  forest stands.</a:t>
            </a:r>
          </a:p>
          <a:p>
            <a:pPr algn="l"/>
            <a:endParaRPr lang="en-US" sz="1600" dirty="0" smtClean="0">
              <a:solidFill>
                <a:schemeClr val="tx1"/>
              </a:solidFill>
              <a:latin typeface="Times New Roman" pitchFamily="18" charset="0"/>
              <a:cs typeface="Times New Roman" pitchFamily="18" charset="0"/>
            </a:endParaRPr>
          </a:p>
          <a:p>
            <a:pPr algn="l"/>
            <a:endParaRPr lang="en-US" sz="1600" dirty="0" smtClean="0">
              <a:solidFill>
                <a:schemeClr val="tx1"/>
              </a:solidFill>
              <a:latin typeface="Times New Roman" pitchFamily="18" charset="0"/>
              <a:cs typeface="Times New Roman" pitchFamily="18" charset="0"/>
            </a:endParaRPr>
          </a:p>
          <a:p>
            <a:pPr marL="342900" indent="-342900" algn="l">
              <a:buAutoNum type="arabicPeriod"/>
            </a:pPr>
            <a:endParaRPr lang="en-SG"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78025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US" sz="2400" b="1" dirty="0" smtClean="0">
                <a:latin typeface="Times New Roman" pitchFamily="18" charset="0"/>
                <a:cs typeface="Times New Roman" pitchFamily="18" charset="0"/>
              </a:rPr>
              <a:t>Environment and Sustainable Development</a:t>
            </a:r>
            <a:endParaRPr lang="en-SG"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08720"/>
            <a:ext cx="8363272" cy="5616624"/>
          </a:xfrm>
        </p:spPr>
        <p:txBody>
          <a:bodyPr>
            <a:normAutofit fontScale="92500"/>
          </a:bodyPr>
          <a:lstStyle/>
          <a:p>
            <a:pPr marL="0" indent="0" algn="just">
              <a:buNone/>
            </a:pPr>
            <a:r>
              <a:rPr lang="en-SG" sz="2100" dirty="0">
                <a:latin typeface="Times New Roman" pitchFamily="18" charset="0"/>
                <a:cs typeface="Times New Roman" pitchFamily="18" charset="0"/>
              </a:rPr>
              <a:t>Sustainable development can be explained in various ways, but the most widely recognised definition was phrased by </a:t>
            </a:r>
            <a:r>
              <a:rPr lang="en-SG" sz="2100" dirty="0" smtClean="0">
                <a:latin typeface="Times New Roman" pitchFamily="18" charset="0"/>
                <a:cs typeface="Times New Roman" pitchFamily="18" charset="0"/>
              </a:rPr>
              <a:t>the </a:t>
            </a:r>
            <a:r>
              <a:rPr lang="en-SG" sz="2100" dirty="0" err="1" smtClean="0">
                <a:latin typeface="Times New Roman" pitchFamily="18" charset="0"/>
                <a:cs typeface="Times New Roman" pitchFamily="18" charset="0"/>
              </a:rPr>
              <a:t>Brundtland</a:t>
            </a:r>
            <a:r>
              <a:rPr lang="en-SG" sz="2100" dirty="0" smtClean="0">
                <a:latin typeface="Times New Roman" pitchFamily="18" charset="0"/>
                <a:cs typeface="Times New Roman" pitchFamily="18" charset="0"/>
              </a:rPr>
              <a:t> Commission in 1987.</a:t>
            </a:r>
          </a:p>
          <a:p>
            <a:pPr marL="0" indent="0" algn="just">
              <a:buNone/>
            </a:pPr>
            <a:endParaRPr lang="en-SG" sz="2100" dirty="0" smtClean="0">
              <a:latin typeface="Times New Roman" pitchFamily="18" charset="0"/>
              <a:cs typeface="Times New Roman" pitchFamily="18" charset="0"/>
            </a:endParaRPr>
          </a:p>
          <a:p>
            <a:pPr marL="0" indent="0" algn="ctr">
              <a:buNone/>
            </a:pPr>
            <a:r>
              <a:rPr lang="en-SG" sz="2100" dirty="0" smtClean="0">
                <a:latin typeface="Times New Roman" pitchFamily="18" charset="0"/>
                <a:cs typeface="Times New Roman" pitchFamily="18" charset="0"/>
              </a:rPr>
              <a:t>“</a:t>
            </a:r>
            <a:r>
              <a:rPr lang="en-SG" sz="2100" dirty="0">
                <a:latin typeface="Times New Roman" pitchFamily="18" charset="0"/>
                <a:cs typeface="Times New Roman" pitchFamily="18" charset="0"/>
              </a:rPr>
              <a:t>Sustainable development is development that meets the needs of the present without compromising the ability of future generations to meet their own needs.”</a:t>
            </a:r>
          </a:p>
          <a:p>
            <a:pPr marL="0" indent="0" algn="just">
              <a:buNone/>
            </a:pPr>
            <a:endParaRPr lang="en-SG" sz="2100" dirty="0" smtClean="0">
              <a:latin typeface="Times New Roman" pitchFamily="18" charset="0"/>
              <a:cs typeface="Times New Roman" pitchFamily="18" charset="0"/>
            </a:endParaRPr>
          </a:p>
          <a:p>
            <a:pPr marL="0" indent="0" algn="just">
              <a:buNone/>
            </a:pPr>
            <a:r>
              <a:rPr lang="en-SG" sz="2100" dirty="0" smtClean="0">
                <a:latin typeface="Times New Roman" pitchFamily="18" charset="0"/>
                <a:cs typeface="Times New Roman" pitchFamily="18" charset="0"/>
              </a:rPr>
              <a:t>Sustainable </a:t>
            </a:r>
            <a:r>
              <a:rPr lang="en-SG" sz="2100" dirty="0">
                <a:latin typeface="Times New Roman" pitchFamily="18" charset="0"/>
                <a:cs typeface="Times New Roman" pitchFamily="18" charset="0"/>
              </a:rPr>
              <a:t>development is based on the three pillars of sustainability: </a:t>
            </a:r>
            <a:r>
              <a:rPr lang="en-SG" sz="2100" b="1" dirty="0">
                <a:latin typeface="Times New Roman" pitchFamily="18" charset="0"/>
                <a:cs typeface="Times New Roman" pitchFamily="18" charset="0"/>
              </a:rPr>
              <a:t>economic, environmental and social sustainability. </a:t>
            </a:r>
            <a:endParaRPr lang="en-SG" sz="2100" b="1" dirty="0" smtClean="0">
              <a:latin typeface="Times New Roman" pitchFamily="18" charset="0"/>
              <a:cs typeface="Times New Roman" pitchFamily="18" charset="0"/>
            </a:endParaRPr>
          </a:p>
          <a:p>
            <a:pPr marL="0" indent="0" algn="just">
              <a:buNone/>
            </a:pPr>
            <a:endParaRPr lang="en-US" sz="2300" dirty="0" smtClean="0">
              <a:latin typeface="Times New Roman" pitchFamily="18" charset="0"/>
              <a:cs typeface="Times New Roman" pitchFamily="18" charset="0"/>
            </a:endParaRPr>
          </a:p>
          <a:p>
            <a:pPr marL="0" indent="0" algn="just">
              <a:buNone/>
            </a:pPr>
            <a:r>
              <a:rPr lang="en-US" sz="2300" b="1" dirty="0" smtClean="0">
                <a:latin typeface="Times New Roman" pitchFamily="18" charset="0"/>
                <a:cs typeface="Times New Roman" pitchFamily="18" charset="0"/>
              </a:rPr>
              <a:t>Sustainable Development Goals</a:t>
            </a:r>
            <a:endParaRPr lang="en-SG" sz="2300" dirty="0" smtClean="0">
              <a:latin typeface="Times New Roman" pitchFamily="18" charset="0"/>
              <a:cs typeface="Times New Roman" pitchFamily="18" charset="0"/>
            </a:endParaRPr>
          </a:p>
          <a:p>
            <a:pPr marL="0" indent="0">
              <a:buNone/>
            </a:pPr>
            <a:r>
              <a:rPr lang="en-SG" sz="1700" dirty="0" smtClean="0">
                <a:latin typeface="Times New Roman" pitchFamily="18" charset="0"/>
                <a:cs typeface="Times New Roman" pitchFamily="18" charset="0"/>
              </a:rPr>
              <a:t>1. End poverty. </a:t>
            </a:r>
          </a:p>
          <a:p>
            <a:pPr marL="0" indent="0">
              <a:buNone/>
            </a:pPr>
            <a:endParaRPr lang="en-SG" sz="1700" dirty="0">
              <a:latin typeface="Times New Roman" pitchFamily="18" charset="0"/>
              <a:cs typeface="Times New Roman" pitchFamily="18" charset="0"/>
            </a:endParaRPr>
          </a:p>
          <a:p>
            <a:pPr marL="0" indent="0">
              <a:buNone/>
            </a:pPr>
            <a:r>
              <a:rPr lang="en-SG" sz="1700" dirty="0" smtClean="0">
                <a:latin typeface="Times New Roman" pitchFamily="18" charset="0"/>
                <a:cs typeface="Times New Roman" pitchFamily="18" charset="0"/>
              </a:rPr>
              <a:t>2. End hunger. </a:t>
            </a:r>
          </a:p>
          <a:p>
            <a:endParaRPr lang="en-SG" sz="1700" dirty="0">
              <a:latin typeface="Times New Roman" pitchFamily="18" charset="0"/>
              <a:cs typeface="Times New Roman" pitchFamily="18" charset="0"/>
            </a:endParaRPr>
          </a:p>
          <a:p>
            <a:pPr marL="0" indent="0">
              <a:buNone/>
            </a:pPr>
            <a:r>
              <a:rPr lang="en-SG" sz="1700" dirty="0" smtClean="0">
                <a:latin typeface="Times New Roman" pitchFamily="18" charset="0"/>
                <a:cs typeface="Times New Roman" pitchFamily="18" charset="0"/>
              </a:rPr>
              <a:t>3. Ensure </a:t>
            </a:r>
            <a:r>
              <a:rPr lang="en-SG" sz="1700" dirty="0">
                <a:latin typeface="Times New Roman" pitchFamily="18" charset="0"/>
                <a:cs typeface="Times New Roman" pitchFamily="18" charset="0"/>
              </a:rPr>
              <a:t>healthy lives and promote well-being for all at all </a:t>
            </a:r>
            <a:r>
              <a:rPr lang="en-SG" sz="1700" dirty="0" smtClean="0">
                <a:latin typeface="Times New Roman" pitchFamily="18" charset="0"/>
                <a:cs typeface="Times New Roman" pitchFamily="18" charset="0"/>
              </a:rPr>
              <a:t>ages.</a:t>
            </a:r>
          </a:p>
          <a:p>
            <a:endParaRPr lang="en-SG" sz="1700" dirty="0">
              <a:latin typeface="Times New Roman" pitchFamily="18" charset="0"/>
              <a:cs typeface="Times New Roman" pitchFamily="18" charset="0"/>
            </a:endParaRPr>
          </a:p>
          <a:p>
            <a:pPr marL="0" indent="0">
              <a:buNone/>
            </a:pPr>
            <a:r>
              <a:rPr lang="en-SG" sz="1700" dirty="0" smtClean="0">
                <a:latin typeface="Times New Roman" pitchFamily="18" charset="0"/>
                <a:cs typeface="Times New Roman" pitchFamily="18" charset="0"/>
              </a:rPr>
              <a:t>4. Ensure </a:t>
            </a:r>
            <a:r>
              <a:rPr lang="en-SG" sz="1700" dirty="0">
                <a:latin typeface="Times New Roman" pitchFamily="18" charset="0"/>
                <a:cs typeface="Times New Roman" pitchFamily="18" charset="0"/>
              </a:rPr>
              <a:t>inclusive and equitable quality </a:t>
            </a:r>
            <a:r>
              <a:rPr lang="en-SG" sz="1700" dirty="0" smtClean="0">
                <a:latin typeface="Times New Roman" pitchFamily="18" charset="0"/>
                <a:cs typeface="Times New Roman" pitchFamily="18" charset="0"/>
              </a:rPr>
              <a:t>education. </a:t>
            </a:r>
            <a:endParaRPr lang="en-SG" sz="1700" dirty="0">
              <a:latin typeface="Times New Roman" pitchFamily="18" charset="0"/>
              <a:cs typeface="Times New Roman" pitchFamily="18" charset="0"/>
            </a:endParaRPr>
          </a:p>
        </p:txBody>
      </p:sp>
    </p:spTree>
    <p:extLst>
      <p:ext uri="{BB962C8B-B14F-4D97-AF65-F5344CB8AC3E}">
        <p14:creationId xmlns:p14="http://schemas.microsoft.com/office/powerpoint/2010/main" val="420656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lnSpcReduction="10000"/>
          </a:bodyPr>
          <a:lstStyle/>
          <a:p>
            <a:pPr marL="0" indent="0" algn="just">
              <a:buNone/>
            </a:pPr>
            <a:r>
              <a:rPr lang="en-SG" sz="1600" dirty="0" smtClean="0">
                <a:latin typeface="Times New Roman" pitchFamily="18" charset="0"/>
                <a:cs typeface="Times New Roman" pitchFamily="18" charset="0"/>
              </a:rPr>
              <a:t>5. Achieve gender equality. </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6. Ensure availability and sustainable management of water and sanitation. </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7. Ensure access to affordable, reliable, sustainable and modern energy. </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8. Promote sustained, inclusive and sustainable economic growth.</a:t>
            </a:r>
          </a:p>
          <a:p>
            <a:pPr marL="0" indent="0" algn="just">
              <a:buNone/>
            </a:pPr>
            <a:endParaRPr lang="en-SG" sz="1600" dirty="0" smtClean="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9. Build </a:t>
            </a:r>
            <a:r>
              <a:rPr lang="en-SG" sz="1600" dirty="0">
                <a:latin typeface="Times New Roman" pitchFamily="18" charset="0"/>
                <a:cs typeface="Times New Roman" pitchFamily="18" charset="0"/>
              </a:rPr>
              <a:t>resilient infrastructure, promote inclusive and sustainable industrialization and foster </a:t>
            </a:r>
            <a:r>
              <a:rPr lang="en-SG" sz="1600" dirty="0" smtClean="0">
                <a:latin typeface="Times New Roman" pitchFamily="18" charset="0"/>
                <a:cs typeface="Times New Roman" pitchFamily="18" charset="0"/>
              </a:rPr>
              <a:t>innovation.</a:t>
            </a:r>
          </a:p>
          <a:p>
            <a:pPr marL="0" indent="0">
              <a:buNone/>
            </a:pPr>
            <a:endParaRPr lang="en-SG" sz="1600" dirty="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10. Reduce </a:t>
            </a:r>
            <a:r>
              <a:rPr lang="en-SG" sz="1600" dirty="0">
                <a:latin typeface="Times New Roman" pitchFamily="18" charset="0"/>
                <a:cs typeface="Times New Roman" pitchFamily="18" charset="0"/>
              </a:rPr>
              <a:t>inequality within and among </a:t>
            </a:r>
            <a:r>
              <a:rPr lang="en-SG" sz="1600" dirty="0" smtClean="0">
                <a:latin typeface="Times New Roman" pitchFamily="18" charset="0"/>
                <a:cs typeface="Times New Roman" pitchFamily="18" charset="0"/>
              </a:rPr>
              <a:t>countries.</a:t>
            </a:r>
          </a:p>
          <a:p>
            <a:pPr marL="0" indent="0">
              <a:buNone/>
            </a:pPr>
            <a:endParaRPr lang="en-SG" sz="1600" dirty="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11. Make </a:t>
            </a:r>
            <a:r>
              <a:rPr lang="en-SG" sz="1600" dirty="0">
                <a:latin typeface="Times New Roman" pitchFamily="18" charset="0"/>
                <a:cs typeface="Times New Roman" pitchFamily="18" charset="0"/>
              </a:rPr>
              <a:t>cities and human settlements inclusive, safe, resilient and </a:t>
            </a:r>
            <a:r>
              <a:rPr lang="en-SG" sz="1600" dirty="0" smtClean="0">
                <a:latin typeface="Times New Roman" pitchFamily="18" charset="0"/>
                <a:cs typeface="Times New Roman" pitchFamily="18" charset="0"/>
              </a:rPr>
              <a:t>sustainable.</a:t>
            </a:r>
          </a:p>
          <a:p>
            <a:pPr marL="0" indent="0">
              <a:buNone/>
            </a:pPr>
            <a:endParaRPr lang="en-SG" sz="1600" dirty="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12. Ensure </a:t>
            </a:r>
            <a:r>
              <a:rPr lang="en-SG" sz="1600" dirty="0">
                <a:latin typeface="Times New Roman" pitchFamily="18" charset="0"/>
                <a:cs typeface="Times New Roman" pitchFamily="18" charset="0"/>
              </a:rPr>
              <a:t>sustainable consumption and production </a:t>
            </a:r>
            <a:r>
              <a:rPr lang="en-SG" sz="1600" dirty="0" smtClean="0">
                <a:latin typeface="Times New Roman" pitchFamily="18" charset="0"/>
                <a:cs typeface="Times New Roman" pitchFamily="18" charset="0"/>
              </a:rPr>
              <a:t>patterns.</a:t>
            </a:r>
          </a:p>
          <a:p>
            <a:pPr marL="0" indent="0">
              <a:buNone/>
            </a:pPr>
            <a:endParaRPr lang="en-SG" sz="1600" dirty="0" smtClean="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13. Take urgent action to combat climate change and its impacts.</a:t>
            </a:r>
          </a:p>
          <a:p>
            <a:pPr marL="0" indent="0">
              <a:buNone/>
            </a:pPr>
            <a:endParaRPr lang="en-SG" sz="1600" dirty="0" smtClean="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14. Conserve and sustainably use the oceans, seas and marine resources for sustainable development.</a:t>
            </a:r>
          </a:p>
          <a:p>
            <a:endParaRPr lang="en-SG" sz="1600" dirty="0">
              <a:latin typeface="Times New Roman" pitchFamily="18" charset="0"/>
              <a:cs typeface="Times New Roman" pitchFamily="18" charset="0"/>
            </a:endParaRPr>
          </a:p>
          <a:p>
            <a:pPr algn="just"/>
            <a:endParaRPr lang="en-SG" sz="1600" dirty="0" smtClean="0">
              <a:latin typeface="Times New Roman" pitchFamily="18" charset="0"/>
              <a:cs typeface="Times New Roman" pitchFamily="18" charset="0"/>
            </a:endParaRPr>
          </a:p>
          <a:p>
            <a:pPr algn="just"/>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024227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6264696"/>
          </a:xfrm>
        </p:spPr>
        <p:txBody>
          <a:bodyPr>
            <a:normAutofit/>
          </a:bodyPr>
          <a:lstStyle/>
          <a:p>
            <a:pPr marL="0" indent="0">
              <a:buNone/>
            </a:pPr>
            <a:r>
              <a:rPr lang="en-SG" sz="1600" dirty="0" smtClean="0">
                <a:latin typeface="Times New Roman" pitchFamily="18" charset="0"/>
                <a:cs typeface="Times New Roman" pitchFamily="18" charset="0"/>
              </a:rPr>
              <a:t>15. Protect</a:t>
            </a:r>
            <a:r>
              <a:rPr lang="en-SG" sz="1600" dirty="0">
                <a:latin typeface="Times New Roman" pitchFamily="18" charset="0"/>
                <a:cs typeface="Times New Roman" pitchFamily="18" charset="0"/>
              </a:rPr>
              <a:t>, restore and promote sustainable use of terrestrial ecosystems, sustainably manage forests, combat desertification, and halt and reverse land degradation and halt biodiversity </a:t>
            </a:r>
            <a:r>
              <a:rPr lang="en-SG" sz="1600" dirty="0" smtClean="0">
                <a:latin typeface="Times New Roman" pitchFamily="18" charset="0"/>
                <a:cs typeface="Times New Roman" pitchFamily="18" charset="0"/>
              </a:rPr>
              <a:t>loss.</a:t>
            </a:r>
          </a:p>
          <a:p>
            <a:pPr marL="0" indent="0">
              <a:buNone/>
            </a:pPr>
            <a:endParaRPr lang="en-SG" sz="1600" dirty="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16. Promote </a:t>
            </a:r>
            <a:r>
              <a:rPr lang="en-SG" sz="1600" dirty="0">
                <a:latin typeface="Times New Roman" pitchFamily="18" charset="0"/>
                <a:cs typeface="Times New Roman" pitchFamily="18" charset="0"/>
              </a:rPr>
              <a:t>peaceful and inclusive societies for sustainable </a:t>
            </a:r>
            <a:r>
              <a:rPr lang="en-SG" sz="1600" dirty="0" smtClean="0">
                <a:latin typeface="Times New Roman" pitchFamily="18" charset="0"/>
                <a:cs typeface="Times New Roman" pitchFamily="18" charset="0"/>
              </a:rPr>
              <a:t>development.</a:t>
            </a:r>
          </a:p>
          <a:p>
            <a:pPr marL="0" indent="0">
              <a:buNone/>
            </a:pPr>
            <a:endParaRPr lang="en-SG" sz="1600" dirty="0" smtClean="0">
              <a:latin typeface="Times New Roman" pitchFamily="18" charset="0"/>
              <a:cs typeface="Times New Roman" pitchFamily="18" charset="0"/>
            </a:endParaRPr>
          </a:p>
          <a:p>
            <a:pPr marL="0" indent="0">
              <a:buNone/>
            </a:pPr>
            <a:r>
              <a:rPr lang="en-SG" sz="1600" dirty="0" smtClean="0">
                <a:latin typeface="Times New Roman" pitchFamily="18" charset="0"/>
                <a:cs typeface="Times New Roman" pitchFamily="18" charset="0"/>
              </a:rPr>
              <a:t>17. Strengthen </a:t>
            </a:r>
            <a:r>
              <a:rPr lang="en-SG" sz="1600" dirty="0">
                <a:latin typeface="Times New Roman" pitchFamily="18" charset="0"/>
                <a:cs typeface="Times New Roman" pitchFamily="18" charset="0"/>
              </a:rPr>
              <a:t>the means of implementation and revitalize the global partnership for sustainable </a:t>
            </a:r>
            <a:r>
              <a:rPr lang="en-SG" sz="1600" dirty="0" smtClean="0">
                <a:latin typeface="Times New Roman" pitchFamily="18" charset="0"/>
                <a:cs typeface="Times New Roman" pitchFamily="18" charset="0"/>
              </a:rPr>
              <a:t>development.</a:t>
            </a:r>
            <a:endParaRPr lang="en-SG" sz="1600" dirty="0">
              <a:latin typeface="Times New Roman" pitchFamily="18" charset="0"/>
              <a:cs typeface="Times New Roman" pitchFamily="18" charset="0"/>
            </a:endParaRPr>
          </a:p>
          <a:p>
            <a:endParaRPr lang="en-SG" dirty="0"/>
          </a:p>
        </p:txBody>
      </p:sp>
    </p:spTree>
    <p:extLst>
      <p:ext uri="{BB962C8B-B14F-4D97-AF65-F5344CB8AC3E}">
        <p14:creationId xmlns:p14="http://schemas.microsoft.com/office/powerpoint/2010/main" val="239525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336704"/>
          </a:xfrm>
        </p:spPr>
        <p:txBody>
          <a:bodyPr/>
          <a:lstStyle/>
          <a:p>
            <a:pPr marL="0" indent="0" algn="just">
              <a:buNone/>
            </a:pPr>
            <a:r>
              <a:rPr lang="en-SG" sz="1600" b="1" dirty="0" smtClean="0">
                <a:latin typeface="Times New Roman" pitchFamily="18" charset="0"/>
                <a:cs typeface="Times New Roman" pitchFamily="18" charset="0"/>
              </a:rPr>
              <a:t>Indirect Deforestation</a:t>
            </a:r>
          </a:p>
          <a:p>
            <a:pPr algn="just"/>
            <a:r>
              <a:rPr lang="en-US" sz="1600" dirty="0" smtClean="0">
                <a:latin typeface="Times New Roman" pitchFamily="18" charset="0"/>
                <a:cs typeface="Times New Roman" pitchFamily="18" charset="0"/>
              </a:rPr>
              <a:t>It is the death of trees from pollution or disease.</a:t>
            </a:r>
          </a:p>
          <a:p>
            <a:pPr marL="0" indent="0" algn="just">
              <a:buNone/>
            </a:pPr>
            <a:endParaRPr lang="en-US" sz="1600"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Acid rain and other pollutants kill trees in many areas or near industrial areas.</a:t>
            </a:r>
          </a:p>
          <a:p>
            <a:pPr marL="0" indent="0" algn="just">
              <a:buNone/>
            </a:pPr>
            <a:endParaRPr lang="en-US" sz="1600"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In addition to that other air pollutants tend to weaken trees and increase their susceptibility to diseases.</a:t>
            </a:r>
          </a:p>
          <a:p>
            <a:pPr marL="0" indent="0" algn="just">
              <a:buNone/>
            </a:pPr>
            <a:endParaRPr lang="en-US" sz="1600" dirty="0">
              <a:latin typeface="Times New Roman" pitchFamily="18" charset="0"/>
              <a:cs typeface="Times New Roman" pitchFamily="18" charset="0"/>
            </a:endParaRPr>
          </a:p>
          <a:p>
            <a:pPr marL="0" indent="0" algn="just">
              <a:buNone/>
            </a:pPr>
            <a:r>
              <a:rPr lang="en-US" sz="1600" b="1" dirty="0" smtClean="0">
                <a:latin typeface="Times New Roman" pitchFamily="18" charset="0"/>
                <a:cs typeface="Times New Roman" pitchFamily="18" charset="0"/>
              </a:rPr>
              <a:t>Community Forestry</a:t>
            </a:r>
          </a:p>
          <a:p>
            <a:pPr marL="0" indent="0" algn="just">
              <a:buNone/>
            </a:pPr>
            <a:endParaRPr lang="en-US" sz="1600" b="1"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To protect forests from tree cutting community forestry especially in developing countries is helpful in which professional foresters help villagers develop woodlots with the goal of achieving some kind of sustainable local harvest to meet local needs.</a:t>
            </a:r>
          </a:p>
          <a:p>
            <a:pPr algn="just"/>
            <a:endParaRPr lang="en-US" sz="1600"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It also include limiting the cutting of slower growing trees.</a:t>
            </a:r>
          </a:p>
          <a:p>
            <a:pPr marL="0" indent="0" algn="just">
              <a:buNone/>
            </a:pPr>
            <a:endParaRPr lang="en-US" sz="1600" dirty="0" smtClean="0">
              <a:latin typeface="Times New Roman" pitchFamily="18" charset="0"/>
              <a:cs typeface="Times New Roman" pitchFamily="18" charset="0"/>
            </a:endParaRPr>
          </a:p>
          <a:p>
            <a:pPr marL="0" indent="0">
              <a:buNone/>
            </a:pP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8016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lgn="ctr">
              <a:buNone/>
            </a:pPr>
            <a:r>
              <a:rPr lang="en-SG" sz="1600" b="1" dirty="0" smtClean="0">
                <a:latin typeface="Times New Roman" pitchFamily="18" charset="0"/>
                <a:cs typeface="Times New Roman" pitchFamily="18" charset="0"/>
              </a:rPr>
              <a:t>Waterlogging and salinity</a:t>
            </a:r>
          </a:p>
          <a:p>
            <a:pPr marL="0" indent="0" algn="just">
              <a:buNone/>
            </a:pPr>
            <a:r>
              <a:rPr lang="en-SG" sz="1600" b="1" dirty="0" smtClean="0">
                <a:latin typeface="Times New Roman" pitchFamily="18" charset="0"/>
                <a:cs typeface="Times New Roman" pitchFamily="18" charset="0"/>
              </a:rPr>
              <a:t>Waterlogging:</a:t>
            </a:r>
          </a:p>
          <a:p>
            <a:pPr marL="0" indent="0" algn="just">
              <a:buNone/>
            </a:pPr>
            <a:r>
              <a:rPr lang="en-SG" sz="1600" dirty="0" smtClean="0">
                <a:latin typeface="Times New Roman" pitchFamily="18" charset="0"/>
                <a:cs typeface="Times New Roman" pitchFamily="18" charset="0"/>
              </a:rPr>
              <a:t>The soil whose surface layers are saturated with water is called as waterlogged soil. The phenomenon of rising of water table is known as waterlogging.</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Causes of waterlogging </a:t>
            </a:r>
          </a:p>
          <a:p>
            <a:pPr marL="0" indent="0" algn="just">
              <a:buNone/>
            </a:pPr>
            <a:endParaRPr lang="en-SG" sz="1600" b="1" dirty="0" smtClean="0">
              <a:latin typeface="Times New Roman" pitchFamily="18" charset="0"/>
              <a:cs typeface="Times New Roman" pitchFamily="18" charset="0"/>
            </a:endParaRPr>
          </a:p>
          <a:p>
            <a:pPr algn="just">
              <a:buAutoNum type="arabicPeriod"/>
            </a:pPr>
            <a:r>
              <a:rPr lang="en-SG" sz="1600" dirty="0" smtClean="0">
                <a:latin typeface="Times New Roman" pitchFamily="18" charset="0"/>
                <a:cs typeface="Times New Roman" pitchFamily="18" charset="0"/>
              </a:rPr>
              <a:t>Seepage of water from canal system.</a:t>
            </a:r>
          </a:p>
          <a:p>
            <a:pPr algn="just">
              <a:buAutoNum type="arabicPeriod"/>
            </a:pPr>
            <a:endParaRPr lang="en-SG" sz="1600" dirty="0" smtClean="0">
              <a:latin typeface="Times New Roman" pitchFamily="18" charset="0"/>
              <a:cs typeface="Times New Roman" pitchFamily="18" charset="0"/>
            </a:endParaRPr>
          </a:p>
          <a:p>
            <a:pPr algn="just">
              <a:buAutoNum type="arabicPeriod"/>
            </a:pPr>
            <a:r>
              <a:rPr lang="en-SG" sz="1600" dirty="0" smtClean="0">
                <a:latin typeface="Times New Roman" pitchFamily="18" charset="0"/>
                <a:cs typeface="Times New Roman" pitchFamily="18" charset="0"/>
              </a:rPr>
              <a:t>Poor surface runoff and slow drainage. </a:t>
            </a:r>
          </a:p>
          <a:p>
            <a:pPr marL="0" indent="0" algn="just">
              <a:buNone/>
            </a:pPr>
            <a:endParaRPr lang="en-US" sz="1600" b="1"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EFFECTS OF WATERLOGGING ON PLANT GROWTH</a:t>
            </a:r>
          </a:p>
          <a:p>
            <a:pPr marL="400050" indent="-400050" algn="just">
              <a:buAutoNum type="romanLcPeriod"/>
            </a:pPr>
            <a:r>
              <a:rPr lang="en-SG" sz="1600" dirty="0" smtClean="0">
                <a:latin typeface="Times New Roman" pitchFamily="18" charset="0"/>
                <a:cs typeface="Times New Roman" pitchFamily="18" charset="0"/>
              </a:rPr>
              <a:t>The air in the soil pore is replaced by water leading to oxygen deficiency and hence reduce the plant growth.</a:t>
            </a:r>
          </a:p>
          <a:p>
            <a:pPr marL="400050" indent="-400050" algn="just">
              <a:buAutoNum type="romanLcPeriod"/>
            </a:pPr>
            <a:r>
              <a:rPr lang="en-SG" sz="1600" dirty="0">
                <a:latin typeface="Times New Roman" pitchFamily="18" charset="0"/>
                <a:cs typeface="Times New Roman" pitchFamily="18" charset="0"/>
              </a:rPr>
              <a:t>I</a:t>
            </a:r>
            <a:r>
              <a:rPr lang="en-SG" sz="1600" dirty="0" smtClean="0">
                <a:latin typeface="Times New Roman" pitchFamily="18" charset="0"/>
                <a:cs typeface="Times New Roman" pitchFamily="18" charset="0"/>
              </a:rPr>
              <a:t>n waterlogged soil transport of gases is reduced disturbing normal growth. </a:t>
            </a:r>
          </a:p>
          <a:p>
            <a:pPr marL="400050" indent="-400050" algn="just">
              <a:buAutoNum type="romanLcPeriod"/>
            </a:pPr>
            <a:endParaRPr lang="en-SG" sz="1600" dirty="0" smtClean="0">
              <a:latin typeface="Times New Roman" pitchFamily="18" charset="0"/>
              <a:cs typeface="Times New Roman" pitchFamily="18" charset="0"/>
            </a:endParaRPr>
          </a:p>
          <a:p>
            <a:pPr marL="400050" indent="-400050" algn="just">
              <a:buAutoNum type="romanLcPeriod"/>
            </a:pPr>
            <a:r>
              <a:rPr lang="en-SG" sz="1600" dirty="0" smtClean="0">
                <a:latin typeface="Times New Roman" pitchFamily="18" charset="0"/>
                <a:cs typeface="Times New Roman" pitchFamily="18" charset="0"/>
              </a:rPr>
              <a:t>Limited exchange of gases increase amount of CO2 which affect transpiration and water absorption. </a:t>
            </a:r>
          </a:p>
          <a:p>
            <a:pPr marL="400050" indent="-400050" algn="just">
              <a:buAutoNum type="romanLcPeriod"/>
            </a:pPr>
            <a:r>
              <a:rPr lang="en-SG" sz="1600" dirty="0" smtClean="0">
                <a:latin typeface="Times New Roman" pitchFamily="18" charset="0"/>
                <a:cs typeface="Times New Roman" pitchFamily="18" charset="0"/>
              </a:rPr>
              <a:t>In absence of oxygen, microbes produce toxic substances such as methane and effects growth of plants.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09140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88913"/>
            <a:ext cx="8229600" cy="5937250"/>
          </a:xfrm>
        </p:spPr>
        <p:txBody>
          <a:bodyPr>
            <a:normAutofit/>
          </a:bodyPr>
          <a:lstStyle/>
          <a:p>
            <a:pPr marL="0" indent="0" algn="just">
              <a:buNone/>
            </a:pPr>
            <a:r>
              <a:rPr lang="en-SG" sz="1600" b="1" dirty="0">
                <a:latin typeface="Times New Roman" pitchFamily="18" charset="0"/>
                <a:cs typeface="Times New Roman" pitchFamily="18" charset="0"/>
              </a:rPr>
              <a:t>RECLAMATION OF WATERLOGGED </a:t>
            </a:r>
            <a:r>
              <a:rPr lang="en-SG" sz="1600" b="1" dirty="0" smtClean="0">
                <a:latin typeface="Times New Roman" pitchFamily="18" charset="0"/>
                <a:cs typeface="Times New Roman" pitchFamily="18" charset="0"/>
              </a:rPr>
              <a:t>SOIL</a:t>
            </a:r>
          </a:p>
          <a:p>
            <a:pPr marL="0" indent="0" algn="just">
              <a:buNone/>
            </a:pPr>
            <a:r>
              <a:rPr lang="en-US" sz="1600" b="1" dirty="0" smtClean="0">
                <a:latin typeface="Times New Roman" pitchFamily="18" charset="0"/>
                <a:cs typeface="Times New Roman" pitchFamily="18" charset="0"/>
              </a:rPr>
              <a:t>1. </a:t>
            </a:r>
            <a:r>
              <a:rPr lang="en-SG" sz="1600" dirty="0" smtClean="0">
                <a:latin typeface="Times New Roman" pitchFamily="18" charset="0"/>
                <a:cs typeface="Times New Roman" pitchFamily="18" charset="0"/>
              </a:rPr>
              <a:t>The canals bed are lined with two layers of tiles placed above one another and joined together by cement-sand plaster.</a:t>
            </a:r>
          </a:p>
          <a:p>
            <a:pPr marL="0" indent="0" algn="just">
              <a:buNone/>
            </a:pPr>
            <a:r>
              <a:rPr lang="en-US" sz="1600" dirty="0" smtClean="0">
                <a:latin typeface="Times New Roman" pitchFamily="18" charset="0"/>
                <a:cs typeface="Times New Roman" pitchFamily="18" charset="0"/>
              </a:rPr>
              <a:t>2. </a:t>
            </a:r>
            <a:r>
              <a:rPr lang="en-SG" sz="1600" dirty="0" smtClean="0">
                <a:latin typeface="Times New Roman" pitchFamily="18" charset="0"/>
                <a:cs typeface="Times New Roman" pitchFamily="18" charset="0"/>
              </a:rPr>
              <a:t>Surface drains can be constructed to collect seepage water.</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SOIL SALINITY:</a:t>
            </a:r>
          </a:p>
          <a:p>
            <a:pPr algn="just"/>
            <a:r>
              <a:rPr lang="en-SG" sz="1600" dirty="0" smtClean="0">
                <a:latin typeface="Times New Roman" pitchFamily="18" charset="0"/>
                <a:cs typeface="Times New Roman" pitchFamily="18" charset="0"/>
              </a:rPr>
              <a:t>Soil salinity refers to presence of salt in root zone of soil. It adversely affects the growth of plants.</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soils in which concentration of salt is very high are called salt effected soil. </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Salt effected is a collective term which includes saline, </a:t>
            </a:r>
            <a:r>
              <a:rPr lang="en-SG" sz="1600" dirty="0" err="1" smtClean="0">
                <a:latin typeface="Times New Roman" pitchFamily="18" charset="0"/>
                <a:cs typeface="Times New Roman" pitchFamily="18" charset="0"/>
              </a:rPr>
              <a:t>sodic</a:t>
            </a:r>
            <a:r>
              <a:rPr lang="en-SG" sz="1600" dirty="0" smtClean="0">
                <a:latin typeface="Times New Roman" pitchFamily="18" charset="0"/>
                <a:cs typeface="Times New Roman" pitchFamily="18" charset="0"/>
              </a:rPr>
              <a:t> and saline </a:t>
            </a:r>
            <a:r>
              <a:rPr lang="en-SG" sz="1600" dirty="0" err="1" smtClean="0">
                <a:latin typeface="Times New Roman" pitchFamily="18" charset="0"/>
                <a:cs typeface="Times New Roman" pitchFamily="18" charset="0"/>
              </a:rPr>
              <a:t>sodic</a:t>
            </a:r>
            <a:r>
              <a:rPr lang="en-SG" sz="1600" dirty="0" smtClean="0">
                <a:latin typeface="Times New Roman" pitchFamily="18" charset="0"/>
                <a:cs typeface="Times New Roman" pitchFamily="18" charset="0"/>
              </a:rPr>
              <a:t> soil.</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It occur commonly in arid and semiarid regions , as well as humid and sub humid regions.</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Salt effected soil has sodium, calcium, potassium, carbonates and bicarbonates.</a:t>
            </a:r>
          </a:p>
          <a:p>
            <a:pPr marL="0" indent="0" algn="just">
              <a:buNone/>
            </a:pPr>
            <a:r>
              <a:rPr lang="en-SG" sz="1600" dirty="0" smtClean="0">
                <a:latin typeface="Times New Roman" pitchFamily="18" charset="0"/>
                <a:cs typeface="Times New Roman" pitchFamily="18" charset="0"/>
              </a:rPr>
              <a:t> </a:t>
            </a:r>
            <a:r>
              <a:rPr lang="en-SG" sz="1600" b="1" dirty="0" smtClean="0">
                <a:latin typeface="Times New Roman" pitchFamily="18" charset="0"/>
                <a:cs typeface="Times New Roman" pitchFamily="18" charset="0"/>
              </a:rPr>
              <a:t>General symptoms of salinity:</a:t>
            </a:r>
          </a:p>
          <a:p>
            <a:pPr algn="just"/>
            <a:r>
              <a:rPr lang="en-SG" sz="1600" dirty="0" smtClean="0">
                <a:latin typeface="Times New Roman" pitchFamily="18" charset="0"/>
                <a:cs typeface="Times New Roman" pitchFamily="18" charset="0"/>
              </a:rPr>
              <a:t>Retarded growth.</a:t>
            </a:r>
          </a:p>
          <a:p>
            <a:pPr algn="just"/>
            <a:r>
              <a:rPr lang="en-SG" sz="1600" dirty="0" smtClean="0">
                <a:latin typeface="Times New Roman" pitchFamily="18" charset="0"/>
                <a:cs typeface="Times New Roman" pitchFamily="18" charset="0"/>
              </a:rPr>
              <a:t>Smaller plants with few leaves.</a:t>
            </a:r>
          </a:p>
          <a:p>
            <a:pPr algn="just"/>
            <a:r>
              <a:rPr lang="en-SG" sz="1600" dirty="0" smtClean="0">
                <a:latin typeface="Times New Roman" pitchFamily="18" charset="0"/>
                <a:cs typeface="Times New Roman" pitchFamily="18" charset="0"/>
              </a:rPr>
              <a:t>Dark green than normal leaves.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108056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normAutofit/>
          </a:bodyPr>
          <a:lstStyle/>
          <a:p>
            <a:pPr marL="0" indent="0" algn="just">
              <a:buNone/>
            </a:pPr>
            <a:r>
              <a:rPr lang="en-SG" sz="1600" b="1" dirty="0" smtClean="0">
                <a:latin typeface="Times New Roman" pitchFamily="18" charset="0"/>
                <a:cs typeface="Times New Roman" pitchFamily="18" charset="0"/>
              </a:rPr>
              <a:t>Causes of Salinity  </a:t>
            </a:r>
          </a:p>
          <a:p>
            <a:pPr algn="just">
              <a:buAutoNum type="arabicPeriod"/>
            </a:pPr>
            <a:r>
              <a:rPr lang="en-SG" sz="1600" b="1" dirty="0" smtClean="0">
                <a:latin typeface="Times New Roman" pitchFamily="18" charset="0"/>
                <a:cs typeface="Times New Roman" pitchFamily="18" charset="0"/>
              </a:rPr>
              <a:t>Poor leaching of salts</a:t>
            </a:r>
          </a:p>
          <a:p>
            <a:pPr marL="0" indent="0" algn="just">
              <a:buNone/>
            </a:pPr>
            <a:r>
              <a:rPr lang="en-SG" sz="1600" dirty="0" smtClean="0">
                <a:latin typeface="Times New Roman" pitchFamily="18" charset="0"/>
                <a:cs typeface="Times New Roman" pitchFamily="18" charset="0"/>
              </a:rPr>
              <a:t>During weathering of rocks and minerals, large quantity of salts are brought in solution. In arid and semi arid regions evapotranspiration exceeds rainfall, and rainfall is not enough to leach out the salts from crop root zone , therefore this salt concentration in the soil and ground water cause salinity.</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2. Irrigation water </a:t>
            </a:r>
          </a:p>
          <a:p>
            <a:pPr marL="0" indent="0" algn="just">
              <a:buNone/>
            </a:pPr>
            <a:r>
              <a:rPr lang="en-SG" sz="1600" dirty="0" smtClean="0">
                <a:latin typeface="Times New Roman" pitchFamily="18" charset="0"/>
                <a:cs typeface="Times New Roman" pitchFamily="18" charset="0"/>
              </a:rPr>
              <a:t>Irrigation water is important source of salts . Insufficient and unequal application of irrigation water results in salinity.</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3.Ground water</a:t>
            </a:r>
          </a:p>
          <a:p>
            <a:pPr marL="0" indent="0" algn="just">
              <a:buNone/>
            </a:pPr>
            <a:r>
              <a:rPr lang="en-SG" sz="1600" dirty="0" smtClean="0">
                <a:latin typeface="Times New Roman" pitchFamily="18" charset="0"/>
                <a:cs typeface="Times New Roman" pitchFamily="18" charset="0"/>
              </a:rPr>
              <a:t>Ground water is also significant source of salts in the development of salt effected soils.</a:t>
            </a:r>
          </a:p>
          <a:p>
            <a:pPr marL="0" indent="0" algn="just">
              <a:buNone/>
            </a:pPr>
            <a:r>
              <a:rPr lang="en-SG" sz="1600" dirty="0" smtClean="0">
                <a:latin typeface="Times New Roman" pitchFamily="18" charset="0"/>
                <a:cs typeface="Times New Roman" pitchFamily="18" charset="0"/>
              </a:rPr>
              <a:t> </a:t>
            </a:r>
          </a:p>
          <a:p>
            <a:pPr marL="0" indent="0" algn="just">
              <a:buNone/>
            </a:pPr>
            <a:r>
              <a:rPr lang="en-SG" sz="1600" b="1" dirty="0" smtClean="0">
                <a:latin typeface="Times New Roman" pitchFamily="18" charset="0"/>
                <a:cs typeface="Times New Roman" pitchFamily="18" charset="0"/>
              </a:rPr>
              <a:t>Effects of Salt effected soil in plant growth</a:t>
            </a:r>
          </a:p>
          <a:p>
            <a:pPr marL="0" indent="0" algn="just">
              <a:buNone/>
            </a:pPr>
            <a:endParaRPr lang="en-SG" sz="1600" b="1"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1.Osmotic effect</a:t>
            </a:r>
          </a:p>
          <a:p>
            <a:pPr marL="0" indent="0" algn="just">
              <a:buNone/>
            </a:pPr>
            <a:r>
              <a:rPr lang="en-SG" sz="1600" dirty="0" smtClean="0">
                <a:latin typeface="Times New Roman" pitchFamily="18" charset="0"/>
                <a:cs typeface="Times New Roman" pitchFamily="18" charset="0"/>
              </a:rPr>
              <a:t>Increase in salinity reduce amount of water available to crops, it result increase in osmotic pressure so plants required additional energy to absorb water from saline soil. Only halophytes are adapted to such soil.</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49171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408712"/>
          </a:xfrm>
        </p:spPr>
        <p:txBody>
          <a:bodyPr>
            <a:normAutofit lnSpcReduction="10000"/>
          </a:bodyPr>
          <a:lstStyle/>
          <a:p>
            <a:pPr marL="0" indent="0">
              <a:buNone/>
            </a:pPr>
            <a:r>
              <a:rPr lang="en-SG" sz="1600" b="1" dirty="0" smtClean="0">
                <a:latin typeface="Times New Roman" pitchFamily="18" charset="0"/>
                <a:cs typeface="Times New Roman" pitchFamily="18" charset="0"/>
              </a:rPr>
              <a:t>RECLAMATION OF SALT EFFECTED SOILS</a:t>
            </a:r>
          </a:p>
          <a:p>
            <a:pPr marL="0" indent="0">
              <a:buNone/>
            </a:pPr>
            <a:endParaRPr lang="en-SG" sz="1600" b="1"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Application of chemicals.</a:t>
            </a:r>
          </a:p>
          <a:p>
            <a:pPr marL="0" indent="0" algn="just">
              <a:buNone/>
            </a:pPr>
            <a:r>
              <a:rPr lang="en-SG" sz="1600" dirty="0" smtClean="0">
                <a:latin typeface="Times New Roman" pitchFamily="18" charset="0"/>
                <a:cs typeface="Times New Roman" pitchFamily="18" charset="0"/>
              </a:rPr>
              <a:t>Chemical such as gypsum, sulphur, sulphuric acid, hydrochloric acid may be added to salt effected soil . These chemical lower the soil pH, reacts with soluble carbonates and replace exchangeable sodium.</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Crop selection. </a:t>
            </a:r>
          </a:p>
          <a:p>
            <a:pPr marL="0" indent="0" algn="just">
              <a:buNone/>
            </a:pPr>
            <a:r>
              <a:rPr lang="en-SG" sz="1600" dirty="0" smtClean="0">
                <a:latin typeface="Times New Roman" pitchFamily="18" charset="0"/>
                <a:cs typeface="Times New Roman" pitchFamily="18" charset="0"/>
              </a:rPr>
              <a:t>Crop species and varieties may be selected by considering salt tolerance.</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Irrigation practices.</a:t>
            </a:r>
          </a:p>
          <a:p>
            <a:pPr marL="0" indent="0" algn="just">
              <a:buNone/>
            </a:pPr>
            <a:r>
              <a:rPr lang="en-SG" sz="1600" dirty="0" smtClean="0">
                <a:latin typeface="Times New Roman" pitchFamily="18" charset="0"/>
                <a:cs typeface="Times New Roman" pitchFamily="18" charset="0"/>
              </a:rPr>
              <a:t>Saline soil should be irrigated heavily than non saline soil, the soil may be irrigated before planting to leach the salts out of soil.</a:t>
            </a:r>
          </a:p>
          <a:p>
            <a:pPr marL="0" indent="0" algn="just">
              <a:buNone/>
            </a:pPr>
            <a:endParaRPr lang="en-US" sz="1600" dirty="0">
              <a:latin typeface="Times New Roman" pitchFamily="18" charset="0"/>
              <a:cs typeface="Times New Roman" pitchFamily="18" charset="0"/>
            </a:endParaRPr>
          </a:p>
          <a:p>
            <a:pPr marL="0" indent="0" algn="ctr">
              <a:buNone/>
            </a:pPr>
            <a:r>
              <a:rPr lang="en-US" sz="2000" b="1" dirty="0" smtClean="0">
                <a:latin typeface="Times New Roman" pitchFamily="18" charset="0"/>
                <a:cs typeface="Times New Roman" pitchFamily="18" charset="0"/>
              </a:rPr>
              <a:t>Drought</a:t>
            </a:r>
          </a:p>
          <a:p>
            <a:pPr algn="just"/>
            <a:r>
              <a:rPr lang="en-SG" sz="1600" dirty="0" smtClean="0">
                <a:latin typeface="Times New Roman" pitchFamily="18" charset="0"/>
                <a:cs typeface="Times New Roman" pitchFamily="18" charset="0"/>
              </a:rPr>
              <a:t>Drought is a reduction in precipitation over an extended period.</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This rain shortfall creates a water shortage that damages crops, livestock, and other human activities. </a:t>
            </a:r>
          </a:p>
          <a:p>
            <a:pPr algn="just"/>
            <a:r>
              <a:rPr lang="en-SG" sz="1600" dirty="0" smtClean="0">
                <a:latin typeface="Times New Roman" pitchFamily="18" charset="0"/>
                <a:cs typeface="Times New Roman" pitchFamily="18" charset="0"/>
              </a:rPr>
              <a:t>A drought has both direct and indirect impacts.</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 It directly reduces farmers' crops. </a:t>
            </a:r>
          </a:p>
          <a:p>
            <a:pPr algn="just"/>
            <a:endParaRPr lang="en-SG"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It indirectly causes job and business losses in the farmers’ communities and around the world.</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247352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6480720"/>
          </a:xfrm>
        </p:spPr>
        <p:txBody>
          <a:bodyPr>
            <a:normAutofit lnSpcReduction="10000"/>
          </a:bodyPr>
          <a:lstStyle/>
          <a:p>
            <a:pPr marL="0" indent="0" algn="just">
              <a:buNone/>
            </a:pPr>
            <a:r>
              <a:rPr lang="en-SG" sz="1600" b="1" dirty="0">
                <a:latin typeface="Times New Roman" pitchFamily="18" charset="0"/>
                <a:cs typeface="Times New Roman" pitchFamily="18" charset="0"/>
              </a:rPr>
              <a:t>Causes of </a:t>
            </a:r>
            <a:r>
              <a:rPr lang="en-SG" sz="1600" b="1" dirty="0" smtClean="0">
                <a:latin typeface="Times New Roman" pitchFamily="18" charset="0"/>
                <a:cs typeface="Times New Roman" pitchFamily="18" charset="0"/>
              </a:rPr>
              <a:t>Drought</a:t>
            </a:r>
          </a:p>
          <a:p>
            <a:pPr marL="0" indent="0" algn="just">
              <a:buNone/>
            </a:pPr>
            <a:endParaRPr lang="en-SG" sz="1600" b="1"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1. Rainfall </a:t>
            </a:r>
            <a:r>
              <a:rPr lang="en-SG" sz="1600" b="1" dirty="0">
                <a:latin typeface="Times New Roman" pitchFamily="18" charset="0"/>
                <a:cs typeface="Times New Roman" pitchFamily="18" charset="0"/>
              </a:rPr>
              <a:t>or Precipitation </a:t>
            </a:r>
            <a:r>
              <a:rPr lang="en-SG" sz="1600" b="1" dirty="0" smtClean="0">
                <a:latin typeface="Times New Roman" pitchFamily="18" charset="0"/>
                <a:cs typeface="Times New Roman" pitchFamily="18" charset="0"/>
              </a:rPr>
              <a:t>Deficiency</a:t>
            </a:r>
          </a:p>
          <a:p>
            <a:pPr marL="0" indent="0" algn="just">
              <a:buNone/>
            </a:pPr>
            <a:r>
              <a:rPr lang="en-SG" sz="1600" dirty="0" smtClean="0">
                <a:latin typeface="Times New Roman" pitchFamily="18" charset="0"/>
                <a:cs typeface="Times New Roman" pitchFamily="18" charset="0"/>
              </a:rPr>
              <a:t>Droughts take place whenever there is prolonged periods of rainfall deficiency for a season or more and usually when there is a lack of anticipated rainfall or precipitation. When a region goes for long periods without any rain, especially for more than a season, then the situation leads to dry conditions and water deficiency which qualify as drought.</a:t>
            </a:r>
          </a:p>
          <a:p>
            <a:pPr marL="0" indent="0" algn="just">
              <a:buNone/>
            </a:pPr>
            <a:endParaRPr lang="en-SG"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2. Human Causes</a:t>
            </a:r>
          </a:p>
          <a:p>
            <a:pPr marL="0" indent="0" algn="just">
              <a:buNone/>
            </a:pPr>
            <a:r>
              <a:rPr lang="en-SG" sz="1600" dirty="0" smtClean="0">
                <a:latin typeface="Times New Roman" pitchFamily="18" charset="0"/>
                <a:cs typeface="Times New Roman" pitchFamily="18" charset="0"/>
              </a:rPr>
              <a:t>Human activities play a relatively significant role in the management of the water cycle. Trees and vegetation cover are essential for the water cycle as it helps to limit evaporation, stores water, and attracts rainfall. deforestation , Construction and agricultural activities may as well reduce the overall supply quantity of water, resulting in dry spells.</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3. Drying out of Surface Water Flow</a:t>
            </a:r>
          </a:p>
          <a:p>
            <a:pPr marL="0" indent="0" algn="just">
              <a:buNone/>
            </a:pPr>
            <a:r>
              <a:rPr lang="en-SG" sz="1600" dirty="0" smtClean="0">
                <a:latin typeface="Times New Roman" pitchFamily="18" charset="0"/>
                <a:cs typeface="Times New Roman" pitchFamily="18" charset="0"/>
              </a:rPr>
              <a:t>Lakes, rivers, and streams are the primary suppliers of downstream surface waters in various geographical regions around the globe. In extremely hot seasons or because of certain human activities, these surface water flows may dry out downstream contributing to drought.</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4. Global Warming</a:t>
            </a:r>
          </a:p>
          <a:p>
            <a:pPr marL="0" indent="0" algn="just">
              <a:buNone/>
            </a:pPr>
            <a:r>
              <a:rPr lang="en-SG" sz="1600" dirty="0" smtClean="0">
                <a:latin typeface="Times New Roman" pitchFamily="18" charset="0"/>
                <a:cs typeface="Times New Roman" pitchFamily="18" charset="0"/>
              </a:rPr>
              <a:t>Human actions have contributed to more and more emissions of greenhouse gasses into the atmosphere thus resulting in the continued rise of the earth’s average temperatures. Consequently, evaporation and evapotranspiration levels have risen, and the higher temperatures have led to wildfires and extended dry spell periods.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397036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192688"/>
          </a:xfrm>
        </p:spPr>
        <p:txBody>
          <a:bodyPr/>
          <a:lstStyle/>
          <a:p>
            <a:pPr marL="0" indent="0" algn="ctr">
              <a:buNone/>
            </a:pPr>
            <a:r>
              <a:rPr lang="en-US" sz="1600" b="1" dirty="0" smtClean="0">
                <a:latin typeface="Times New Roman" pitchFamily="18" charset="0"/>
                <a:cs typeface="Times New Roman" pitchFamily="18" charset="0"/>
              </a:rPr>
              <a:t>Ozone depletion</a:t>
            </a:r>
          </a:p>
          <a:p>
            <a:pPr algn="just"/>
            <a:r>
              <a:rPr lang="en-SG" sz="1600" dirty="0" smtClean="0">
                <a:latin typeface="Times New Roman" pitchFamily="18" charset="0"/>
                <a:cs typeface="Times New Roman" pitchFamily="18" charset="0"/>
              </a:rPr>
              <a:t>Ozone depletion describes a steady decline in the total amount of ozone in earth’s stratosphere (i.e., the ozone layer), and a much larger springtime decrease in stratospheric ozone around earth’s polar regions, referred to as the ozone hole.</a:t>
            </a:r>
          </a:p>
          <a:p>
            <a:pPr algn="just"/>
            <a:endParaRPr lang="en-SG" sz="1600" dirty="0" smtClean="0">
              <a:latin typeface="Times New Roman" pitchFamily="18" charset="0"/>
              <a:cs typeface="Times New Roman" pitchFamily="18" charset="0"/>
            </a:endParaRPr>
          </a:p>
          <a:p>
            <a:pPr algn="just"/>
            <a:r>
              <a:rPr lang="en-SG" sz="1600" dirty="0">
                <a:latin typeface="Times New Roman" pitchFamily="18" charset="0"/>
                <a:cs typeface="Times New Roman" pitchFamily="18" charset="0"/>
              </a:rPr>
              <a:t>T</a:t>
            </a:r>
            <a:r>
              <a:rPr lang="en-SG" sz="1600" dirty="0" smtClean="0">
                <a:latin typeface="Times New Roman" pitchFamily="18" charset="0"/>
                <a:cs typeface="Times New Roman" pitchFamily="18" charset="0"/>
              </a:rPr>
              <a:t>he </a:t>
            </a:r>
            <a:r>
              <a:rPr lang="en-SG" sz="1600" dirty="0">
                <a:latin typeface="Times New Roman" pitchFamily="18" charset="0"/>
                <a:cs typeface="Times New Roman" pitchFamily="18" charset="0"/>
              </a:rPr>
              <a:t>most important process of </a:t>
            </a:r>
            <a:r>
              <a:rPr lang="en-SG" sz="1600" dirty="0" smtClean="0">
                <a:latin typeface="Times New Roman" pitchFamily="18" charset="0"/>
                <a:cs typeface="Times New Roman" pitchFamily="18" charset="0"/>
              </a:rPr>
              <a:t>destruction </a:t>
            </a:r>
            <a:r>
              <a:rPr lang="en-SG" sz="1600" dirty="0">
                <a:latin typeface="Times New Roman" pitchFamily="18" charset="0"/>
                <a:cs typeface="Times New Roman" pitchFamily="18" charset="0"/>
              </a:rPr>
              <a:t>of ozone </a:t>
            </a:r>
            <a:r>
              <a:rPr lang="en-SG" sz="1600" dirty="0" smtClean="0">
                <a:latin typeface="Times New Roman" pitchFamily="18" charset="0"/>
                <a:cs typeface="Times New Roman" pitchFamily="18" charset="0"/>
              </a:rPr>
              <a:t>is by </a:t>
            </a:r>
            <a:r>
              <a:rPr lang="en-SG" sz="1600" dirty="0">
                <a:latin typeface="Times New Roman" pitchFamily="18" charset="0"/>
                <a:cs typeface="Times New Roman" pitchFamily="18" charset="0"/>
              </a:rPr>
              <a:t>atomic halogens. The main source of these halogen atoms in the stratosphere is </a:t>
            </a:r>
            <a:r>
              <a:rPr lang="en-SG" sz="1600" dirty="0" smtClean="0">
                <a:latin typeface="Times New Roman" pitchFamily="18" charset="0"/>
                <a:cs typeface="Times New Roman" pitchFamily="18" charset="0"/>
              </a:rPr>
              <a:t>photodissociation of </a:t>
            </a:r>
            <a:r>
              <a:rPr lang="en-SG" sz="1600" dirty="0">
                <a:latin typeface="Times New Roman" pitchFamily="18" charset="0"/>
                <a:cs typeface="Times New Roman" pitchFamily="18" charset="0"/>
              </a:rPr>
              <a:t>man-made </a:t>
            </a:r>
            <a:r>
              <a:rPr lang="en-SG" sz="1600" dirty="0" smtClean="0">
                <a:latin typeface="Times New Roman" pitchFamily="18" charset="0"/>
                <a:cs typeface="Times New Roman" pitchFamily="18" charset="0"/>
              </a:rPr>
              <a:t>halocarbon refrigerants solvents and propellants (including </a:t>
            </a:r>
            <a:r>
              <a:rPr lang="en-SG" sz="1600" dirty="0">
                <a:latin typeface="Times New Roman" pitchFamily="18" charset="0"/>
                <a:cs typeface="Times New Roman" pitchFamily="18" charset="0"/>
              </a:rPr>
              <a:t>chlorofluorocarbons (CFCs) and others). </a:t>
            </a:r>
            <a:endParaRPr lang="en-SG" sz="1600" dirty="0" smtClean="0">
              <a:latin typeface="Times New Roman" pitchFamily="18" charset="0"/>
              <a:cs typeface="Times New Roman" pitchFamily="18" charset="0"/>
            </a:endParaRP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These </a:t>
            </a:r>
            <a:r>
              <a:rPr lang="en-SG" sz="1600" dirty="0">
                <a:latin typeface="Times New Roman" pitchFamily="18" charset="0"/>
                <a:cs typeface="Times New Roman" pitchFamily="18" charset="0"/>
              </a:rPr>
              <a:t>compounds are transported into the stratosphere by winds after being emitted at the surface. </a:t>
            </a:r>
            <a:endParaRPr lang="en-SG" sz="1600" dirty="0" smtClean="0">
              <a:latin typeface="Times New Roman" pitchFamily="18" charset="0"/>
              <a:cs typeface="Times New Roman" pitchFamily="18" charset="0"/>
            </a:endParaRPr>
          </a:p>
          <a:p>
            <a:pPr algn="just"/>
            <a:r>
              <a:rPr lang="en-SG" sz="1600" dirty="0">
                <a:latin typeface="Times New Roman" pitchFamily="18" charset="0"/>
                <a:cs typeface="Times New Roman" pitchFamily="18" charset="0"/>
              </a:rPr>
              <a:t>O</a:t>
            </a:r>
            <a:r>
              <a:rPr lang="en-SG" sz="1600" dirty="0" smtClean="0">
                <a:latin typeface="Times New Roman" pitchFamily="18" charset="0"/>
                <a:cs typeface="Times New Roman" pitchFamily="18" charset="0"/>
              </a:rPr>
              <a:t>zone </a:t>
            </a:r>
            <a:r>
              <a:rPr lang="en-SG" sz="1600" dirty="0">
                <a:latin typeface="Times New Roman" pitchFamily="18" charset="0"/>
                <a:cs typeface="Times New Roman" pitchFamily="18" charset="0"/>
              </a:rPr>
              <a:t>depletion increase as the emissions of halocarbons increase</a:t>
            </a:r>
            <a:r>
              <a:rPr lang="en-SG" sz="1600" dirty="0" smtClean="0">
                <a:latin typeface="Times New Roman" pitchFamily="18" charset="0"/>
                <a:cs typeface="Times New Roman" pitchFamily="18" charset="0"/>
              </a:rPr>
              <a:t>.</a:t>
            </a:r>
          </a:p>
          <a:p>
            <a:pPr marL="0" indent="0" algn="just">
              <a:buNone/>
            </a:pPr>
            <a:endParaRPr lang="en-US" sz="1600" dirty="0">
              <a:latin typeface="Times New Roman" pitchFamily="18" charset="0"/>
              <a:cs typeface="Times New Roman" pitchFamily="18" charset="0"/>
            </a:endParaRPr>
          </a:p>
          <a:p>
            <a:pPr marL="0" indent="0" algn="ctr">
              <a:buNone/>
            </a:pPr>
            <a:r>
              <a:rPr lang="en-US" sz="2000" b="1" dirty="0" smtClean="0">
                <a:latin typeface="Times New Roman" pitchFamily="18" charset="0"/>
                <a:cs typeface="Times New Roman" pitchFamily="18" charset="0"/>
              </a:rPr>
              <a:t>Green House Gases</a:t>
            </a:r>
          </a:p>
          <a:p>
            <a:pPr marL="0" indent="0" algn="just">
              <a:buNone/>
            </a:pPr>
            <a:r>
              <a:rPr lang="en-SG" sz="1600" dirty="0" smtClean="0">
                <a:latin typeface="Times New Roman" pitchFamily="18" charset="0"/>
                <a:cs typeface="Times New Roman" pitchFamily="18" charset="0"/>
              </a:rPr>
              <a:t>Gases that trap heat in the atmosphere are called greenhouse gases. This section provides information on emissions and removals of the main greenhouse gases to and from the atmosphere. </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1. </a:t>
            </a:r>
            <a:r>
              <a:rPr lang="en-SG" sz="1600" b="1" dirty="0" smtClean="0">
                <a:latin typeface="Times New Roman" pitchFamily="18" charset="0"/>
                <a:cs typeface="Times New Roman" pitchFamily="18" charset="0"/>
              </a:rPr>
              <a:t>Carbon dioxide </a:t>
            </a:r>
            <a:r>
              <a:rPr lang="en-SG" sz="1600" dirty="0" smtClean="0">
                <a:latin typeface="Times New Roman" pitchFamily="18" charset="0"/>
                <a:cs typeface="Times New Roman" pitchFamily="18" charset="0"/>
              </a:rPr>
              <a:t>enters the atmosphere through burning fossil fuels (coal, natural gas, and oil), solid waste, trees burning and other biological materials, and also as a result of certain chemical reactions (e.g., manufacture of cement). Carbon dioxide is removed from the atmosphere (or "sequestered") when it is absorbed by plants as part of the biological carbon cycle.</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2379233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712968" cy="6120680"/>
          </a:xfrm>
        </p:spPr>
        <p:txBody>
          <a:bodyPr>
            <a:normAutofit/>
          </a:bodyPr>
          <a:lstStyle/>
          <a:p>
            <a:pPr marL="0" indent="0">
              <a:buNone/>
            </a:pPr>
            <a:r>
              <a:rPr lang="en-SG" sz="1600" b="1" dirty="0" smtClean="0">
                <a:latin typeface="Times New Roman" pitchFamily="18" charset="0"/>
                <a:cs typeface="Times New Roman" pitchFamily="18" charset="0"/>
              </a:rPr>
              <a:t>2. Methane (CH4)</a:t>
            </a:r>
          </a:p>
          <a:p>
            <a:pPr marL="0" indent="0">
              <a:buNone/>
            </a:pPr>
            <a:r>
              <a:rPr lang="en-SG" sz="1600" dirty="0" smtClean="0">
                <a:latin typeface="Times New Roman" pitchFamily="18" charset="0"/>
                <a:cs typeface="Times New Roman" pitchFamily="18" charset="0"/>
              </a:rPr>
              <a:t>Methane is emitted during the production and transport of coal, natural gas, and oil. Methane emissions also result from livestock and other agricultural practices and by the decay of organic waste in municipal solid waste landfills.</a:t>
            </a:r>
          </a:p>
          <a:p>
            <a:pPr marL="0" indent="0">
              <a:buNone/>
            </a:pPr>
            <a:endParaRPr lang="en-US" sz="1600" dirty="0">
              <a:latin typeface="Times New Roman" pitchFamily="18" charset="0"/>
              <a:cs typeface="Times New Roman" pitchFamily="18" charset="0"/>
            </a:endParaRPr>
          </a:p>
          <a:p>
            <a:pPr marL="0" indent="0">
              <a:buNone/>
            </a:pPr>
            <a:r>
              <a:rPr lang="en-SG" sz="1600" b="1" dirty="0" smtClean="0">
                <a:latin typeface="Times New Roman" pitchFamily="18" charset="0"/>
                <a:cs typeface="Times New Roman" pitchFamily="18" charset="0"/>
              </a:rPr>
              <a:t>3. Nitrous oxide (N2O)</a:t>
            </a:r>
          </a:p>
          <a:p>
            <a:pPr marL="0" indent="0">
              <a:buNone/>
            </a:pPr>
            <a:r>
              <a:rPr lang="en-SG" sz="1600" dirty="0" smtClean="0">
                <a:latin typeface="Times New Roman" pitchFamily="18" charset="0"/>
                <a:cs typeface="Times New Roman" pitchFamily="18" charset="0"/>
              </a:rPr>
              <a:t>Nitrous oxide is emitted during agricultural and industrial activities, combustion of fossil fuels and solid waste, as well as during treatment of wastewater.</a:t>
            </a:r>
          </a:p>
          <a:p>
            <a:pPr marL="0" indent="0">
              <a:buNone/>
            </a:pPr>
            <a:endParaRPr lang="en-US" sz="1600" dirty="0">
              <a:latin typeface="Times New Roman" pitchFamily="18" charset="0"/>
              <a:cs typeface="Times New Roman" pitchFamily="18" charset="0"/>
            </a:endParaRPr>
          </a:p>
          <a:p>
            <a:pPr marL="0" indent="0">
              <a:buNone/>
            </a:pPr>
            <a:r>
              <a:rPr lang="en-SG" sz="1600" b="1" dirty="0" smtClean="0">
                <a:latin typeface="Times New Roman" pitchFamily="18" charset="0"/>
                <a:cs typeface="Times New Roman" pitchFamily="18" charset="0"/>
              </a:rPr>
              <a:t>4. Fluorinated gases</a:t>
            </a:r>
          </a:p>
          <a:p>
            <a:pPr marL="0" indent="0">
              <a:buNone/>
            </a:pPr>
            <a:r>
              <a:rPr lang="en-SG" sz="1600" dirty="0" err="1" smtClean="0">
                <a:latin typeface="Times New Roman" pitchFamily="18" charset="0"/>
                <a:cs typeface="Times New Roman" pitchFamily="18" charset="0"/>
              </a:rPr>
              <a:t>Hydrofluorocarbons</a:t>
            </a:r>
            <a:r>
              <a:rPr lang="en-SG" sz="1600" dirty="0" smtClean="0">
                <a:latin typeface="Times New Roman" pitchFamily="18" charset="0"/>
                <a:cs typeface="Times New Roman" pitchFamily="18" charset="0"/>
              </a:rPr>
              <a:t>, </a:t>
            </a:r>
            <a:r>
              <a:rPr lang="en-SG" sz="1600" dirty="0" err="1" smtClean="0">
                <a:latin typeface="Times New Roman" pitchFamily="18" charset="0"/>
                <a:cs typeface="Times New Roman" pitchFamily="18" charset="0"/>
              </a:rPr>
              <a:t>perfluorocarbons</a:t>
            </a:r>
            <a:r>
              <a:rPr lang="en-SG" sz="1600" dirty="0" smtClean="0">
                <a:latin typeface="Times New Roman" pitchFamily="18" charset="0"/>
                <a:cs typeface="Times New Roman" pitchFamily="18" charset="0"/>
              </a:rPr>
              <a:t>, </a:t>
            </a:r>
            <a:r>
              <a:rPr lang="en-SG" sz="1600" dirty="0" err="1" smtClean="0">
                <a:latin typeface="Times New Roman" pitchFamily="18" charset="0"/>
                <a:cs typeface="Times New Roman" pitchFamily="18" charset="0"/>
              </a:rPr>
              <a:t>sulfur</a:t>
            </a:r>
            <a:r>
              <a:rPr lang="en-SG" sz="1600" dirty="0" smtClean="0">
                <a:latin typeface="Times New Roman" pitchFamily="18" charset="0"/>
                <a:cs typeface="Times New Roman" pitchFamily="18" charset="0"/>
              </a:rPr>
              <a:t> hexafluoride, and nitrogen </a:t>
            </a:r>
            <a:r>
              <a:rPr lang="en-SG" sz="1600" dirty="0" err="1" smtClean="0">
                <a:latin typeface="Times New Roman" pitchFamily="18" charset="0"/>
                <a:cs typeface="Times New Roman" pitchFamily="18" charset="0"/>
              </a:rPr>
              <a:t>trifluoride</a:t>
            </a:r>
            <a:r>
              <a:rPr lang="en-SG" sz="1600" dirty="0" smtClean="0">
                <a:latin typeface="Times New Roman" pitchFamily="18" charset="0"/>
                <a:cs typeface="Times New Roman" pitchFamily="18" charset="0"/>
              </a:rPr>
              <a:t> are synthetic, powerful greenhouse gases that are emitted from a variety of industrial processes. </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841722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961</TotalTime>
  <Words>1422</Words>
  <Application>Microsoft Office PowerPoint</Application>
  <PresentationFormat>On-screen Show (4:3)</PresentationFormat>
  <Paragraphs>171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Deforestation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Environment and Sustainable Development</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Deforestation</dc:title>
  <dc:creator>Zaira Ahmad</dc:creator>
  <cp:lastModifiedBy>Zaira Ahmad</cp:lastModifiedBy>
  <cp:revision>20</cp:revision>
  <dcterms:created xsi:type="dcterms:W3CDTF">2020-03-29T16:29:50Z</dcterms:created>
  <dcterms:modified xsi:type="dcterms:W3CDTF">2020-03-30T08:31:13Z</dcterms:modified>
</cp:coreProperties>
</file>