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57CE89D-0391-4DF1-A906-60A760AB8AC8}" type="datetimeFigureOut">
              <a:rPr lang="en-US" smtClean="0"/>
              <a:pPr/>
              <a:t>9/30/2020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25FF4C1-01BF-4823-A1C2-982B79FFC1F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5FF4C1-01BF-4823-A1C2-982B79FFC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5FF4C1-01BF-4823-A1C2-982B79FFC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5FF4C1-01BF-4823-A1C2-982B79FFC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57CE89D-0391-4DF1-A906-60A760AB8AC8}" type="datetimeFigureOut">
              <a:rPr lang="en-US" smtClean="0"/>
              <a:pPr/>
              <a:t>9/30/2020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25FF4C1-01BF-4823-A1C2-982B79FFC1F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25FF4C1-01BF-4823-A1C2-982B79FFC1F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25FF4C1-01BF-4823-A1C2-982B79FFC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5FF4C1-01BF-4823-A1C2-982B79FFC1F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7CE89D-0391-4DF1-A906-60A760AB8AC8}" type="datetimeFigureOut">
              <a:rPr lang="en-US" smtClean="0"/>
              <a:pPr/>
              <a:t>9/30/2020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5FF4C1-01BF-4823-A1C2-982B79FFC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57CE89D-0391-4DF1-A906-60A760AB8AC8}" type="datetimeFigureOut">
              <a:rPr lang="en-US" smtClean="0"/>
              <a:pPr/>
              <a:t>9/30/2020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25FF4C1-01BF-4823-A1C2-982B79FFC1F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57CE89D-0391-4DF1-A906-60A760AB8AC8}" type="datetimeFigureOut">
              <a:rPr lang="en-US" smtClean="0"/>
              <a:pPr/>
              <a:t>9/30/2020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25FF4C1-01BF-4823-A1C2-982B79FFC1F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57CE89D-0391-4DF1-A906-60A760AB8AC8}" type="datetimeFigureOut">
              <a:rPr lang="en-US" smtClean="0"/>
              <a:pPr/>
              <a:t>9/30/2020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25FF4C1-01BF-4823-A1C2-982B79FFC1F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solidFill>
                  <a:schemeClr val="bg1"/>
                </a:solidFill>
                <a:latin typeface="Amarillo" pitchFamily="50" charset="0"/>
              </a:rPr>
              <a:t>Naturalism</a:t>
            </a:r>
            <a:r>
              <a:rPr lang="en-US" dirty="0" smtClean="0"/>
              <a:t> </a:t>
            </a:r>
            <a:endParaRPr lang="en-US" dirty="0"/>
          </a:p>
        </p:txBody>
      </p:sp>
      <p:sp>
        <p:nvSpPr>
          <p:cNvPr id="3" name="Subtitle 2"/>
          <p:cNvSpPr>
            <a:spLocks noGrp="1"/>
          </p:cNvSpPr>
          <p:nvPr>
            <p:ph type="subTitle" idx="1"/>
          </p:nvPr>
        </p:nvSpPr>
        <p:spPr>
          <a:xfrm>
            <a:off x="4724400" y="5867400"/>
            <a:ext cx="4191000" cy="762000"/>
          </a:xfrm>
        </p:spPr>
        <p:txBody>
          <a:bodyPr/>
          <a:lstStyle/>
          <a:p>
            <a:r>
              <a:rPr lang="en-US" dirty="0" smtClean="0"/>
              <a:t>Movement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Social Environment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000" dirty="0" smtClean="0">
                <a:solidFill>
                  <a:schemeClr val="bg1"/>
                </a:solidFill>
                <a:latin typeface="Arial Black" pitchFamily="34" charset="0"/>
              </a:rPr>
              <a:t>The life and destiny of the characters in the naturalistic narrative are determined by various factors, as mentioned, determinism and inheritance. From this also derives the social environment to which the characters belong in naturalistic novels.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chemeClr val="bg1"/>
                </a:solidFill>
              </a:rPr>
              <a:t>Darwinsim</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457200" y="1524000"/>
            <a:ext cx="8229600" cy="4648517"/>
          </a:xfrm>
        </p:spPr>
        <p:txBody>
          <a:bodyPr>
            <a:normAutofit lnSpcReduction="10000"/>
          </a:bodyPr>
          <a:lstStyle/>
          <a:p>
            <a:r>
              <a:rPr lang="en-US" sz="2000" dirty="0" smtClean="0">
                <a:solidFill>
                  <a:schemeClr val="bg1"/>
                </a:solidFill>
                <a:latin typeface="Arial Black" pitchFamily="34" charset="0"/>
              </a:rPr>
              <a:t>Naturalism was highly influenced by the publication of the book </a:t>
            </a:r>
            <a:r>
              <a:rPr lang="en-US" sz="2000" i="1" dirty="0" smtClean="0">
                <a:solidFill>
                  <a:schemeClr val="bg1"/>
                </a:solidFill>
                <a:latin typeface="Arial Black" pitchFamily="34" charset="0"/>
              </a:rPr>
              <a:t>The origin of species </a:t>
            </a:r>
            <a:r>
              <a:rPr lang="en-US" sz="2000" dirty="0" smtClean="0">
                <a:solidFill>
                  <a:schemeClr val="bg1"/>
                </a:solidFill>
                <a:latin typeface="Arial Black" pitchFamily="34" charset="0"/>
              </a:rPr>
              <a:t>from Charles Darwin In 1859, which is the foundation of </a:t>
            </a:r>
            <a:r>
              <a:rPr lang="en-US" sz="2000" i="1" dirty="0" smtClean="0">
                <a:solidFill>
                  <a:schemeClr val="bg1"/>
                </a:solidFill>
                <a:latin typeface="Arial Black" pitchFamily="34" charset="0"/>
              </a:rPr>
              <a:t>Evolutionary biology </a:t>
            </a:r>
            <a:r>
              <a:rPr lang="en-US" sz="2000" dirty="0" smtClean="0">
                <a:solidFill>
                  <a:schemeClr val="bg1"/>
                </a:solidFill>
                <a:latin typeface="Arial Black" pitchFamily="34" charset="0"/>
              </a:rPr>
              <a:t>.</a:t>
            </a: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In this book, Darwin introduced the scientific theory that populations evolve over the course of generations, through a process known as </a:t>
            </a:r>
            <a:r>
              <a:rPr lang="en-US" sz="2000" i="1" dirty="0" smtClean="0">
                <a:solidFill>
                  <a:schemeClr val="bg1"/>
                </a:solidFill>
                <a:latin typeface="Arial Black" pitchFamily="34" charset="0"/>
              </a:rPr>
              <a:t>natural selection.</a:t>
            </a: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Darwin demonstrated how the evolution of species is determined by the struggle for survival.</a:t>
            </a:r>
          </a:p>
          <a:p>
            <a:endParaRPr lang="en-US" sz="2000" dirty="0" smtClean="0">
              <a:solidFill>
                <a:schemeClr val="bg1"/>
              </a:solidFill>
              <a:latin typeface="Arial Black" pitchFamily="34" charset="0"/>
            </a:endParaRP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Thus, Darwin's theory strongly influenced naturalists, who saw people as different species, that is, different types of people, all struggling to survive and thrive.</a:t>
            </a:r>
          </a:p>
          <a:p>
            <a:endParaRPr lang="en-US" sz="2000" dirty="0" smtClean="0">
              <a:solidFill>
                <a:schemeClr val="bg1"/>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bg1"/>
                </a:solidFill>
                <a:latin typeface="Amarillo" pitchFamily="50" charset="0"/>
              </a:rPr>
              <a:t>Naturalism </a:t>
            </a:r>
            <a:endParaRPr lang="en-US" sz="3200" dirty="0">
              <a:solidFill>
                <a:schemeClr val="bg1"/>
              </a:solidFill>
              <a:latin typeface="Amarillo" pitchFamily="50" charset="0"/>
            </a:endParaRPr>
          </a:p>
        </p:txBody>
      </p:sp>
      <p:sp>
        <p:nvSpPr>
          <p:cNvPr id="3" name="Content Placeholder 2"/>
          <p:cNvSpPr>
            <a:spLocks noGrp="1"/>
          </p:cNvSpPr>
          <p:nvPr>
            <p:ph idx="1"/>
          </p:nvPr>
        </p:nvSpPr>
        <p:spPr/>
        <p:txBody>
          <a:bodyPr>
            <a:normAutofit/>
          </a:bodyPr>
          <a:lstStyle/>
          <a:p>
            <a:endParaRPr lang="en-US" sz="1800" dirty="0" smtClean="0">
              <a:solidFill>
                <a:schemeClr val="bg1"/>
              </a:solidFill>
              <a:latin typeface="Arial Black" pitchFamily="34" charset="0"/>
            </a:endParaRPr>
          </a:p>
          <a:p>
            <a:endParaRPr lang="en-US" sz="1800" dirty="0" smtClean="0">
              <a:solidFill>
                <a:schemeClr val="bg1"/>
              </a:solidFill>
              <a:latin typeface="Arial Black" pitchFamily="34" charset="0"/>
            </a:endParaRPr>
          </a:p>
          <a:p>
            <a:r>
              <a:rPr lang="en-US" sz="1800" dirty="0" smtClean="0">
                <a:solidFill>
                  <a:schemeClr val="bg1"/>
                </a:solidFill>
                <a:latin typeface="Arial Black" pitchFamily="34" charset="0"/>
              </a:rPr>
              <a:t>A branch of REALISM that attempts to represent the subjects without artificiality, avoiding artistic conventions as well as incredible, exotic and supernatural elements</a:t>
            </a:r>
          </a:p>
          <a:p>
            <a:pPr>
              <a:buNone/>
            </a:pPr>
            <a:endParaRPr lang="en-US" sz="1800" dirty="0" smtClean="0">
              <a:solidFill>
                <a:schemeClr val="bg1"/>
              </a:solidFill>
              <a:latin typeface="Arial Black" pitchFamily="34" charset="0"/>
            </a:endParaRPr>
          </a:p>
          <a:p>
            <a:r>
              <a:rPr lang="en-US" sz="1800" dirty="0" smtClean="0">
                <a:solidFill>
                  <a:schemeClr val="bg1"/>
                </a:solidFill>
                <a:latin typeface="Arial Black" pitchFamily="34" charset="0"/>
              </a:rPr>
              <a:t>It aims to reproduce reality in an objective, almost documentary way, exposing both the most sublime and beautiful, as well as the most vulgar and obscure</a:t>
            </a:r>
          </a:p>
          <a:p>
            <a:endParaRPr lang="en-US" sz="1800" dirty="0" smtClean="0">
              <a:solidFill>
                <a:schemeClr val="bg1"/>
              </a:solidFill>
              <a:latin typeface="Arial Black" pitchFamily="34" charset="0"/>
            </a:endParaRPr>
          </a:p>
          <a:p>
            <a:r>
              <a:rPr lang="en-US" sz="1800" dirty="0" smtClean="0">
                <a:solidFill>
                  <a:schemeClr val="bg1"/>
                </a:solidFill>
                <a:latin typeface="Arial Black" pitchFamily="34" charset="0"/>
              </a:rPr>
              <a:t>So, Naturalism can be taken as a movement that takes some of its aspects from realism and yet has its own independent arguments that separate it from Realism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solidFill>
                  <a:schemeClr val="bg1"/>
                </a:solidFill>
                <a:latin typeface="Amarillo" pitchFamily="50" charset="0"/>
              </a:rPr>
              <a:t>Main Features</a:t>
            </a:r>
            <a:endParaRPr lang="en-US" sz="4000" dirty="0">
              <a:solidFill>
                <a:schemeClr val="bg1"/>
              </a:solidFill>
              <a:latin typeface="Amarillo" pitchFamily="50" charset="0"/>
            </a:endParaRPr>
          </a:p>
        </p:txBody>
      </p:sp>
      <p:sp>
        <p:nvSpPr>
          <p:cNvPr id="3" name="Content Placeholder 2"/>
          <p:cNvSpPr>
            <a:spLocks noGrp="1"/>
          </p:cNvSpPr>
          <p:nvPr>
            <p:ph idx="1"/>
          </p:nvPr>
        </p:nvSpPr>
        <p:spPr/>
        <p:txBody>
          <a:bodyPr/>
          <a:lstStyle/>
          <a:p>
            <a:r>
              <a:rPr lang="en-US" dirty="0" smtClean="0"/>
              <a:t> </a:t>
            </a:r>
            <a:r>
              <a:rPr lang="en-US" sz="2800" b="1" dirty="0" smtClean="0">
                <a:solidFill>
                  <a:schemeClr val="bg1"/>
                </a:solidFill>
              </a:rPr>
              <a:t>Determinism</a:t>
            </a:r>
          </a:p>
          <a:p>
            <a:r>
              <a:rPr lang="en-US" sz="2800" b="1" dirty="0" smtClean="0">
                <a:solidFill>
                  <a:schemeClr val="bg1"/>
                </a:solidFill>
              </a:rPr>
              <a:t> Pessimism </a:t>
            </a:r>
          </a:p>
          <a:p>
            <a:r>
              <a:rPr lang="en-US" sz="2800" b="1" dirty="0" smtClean="0">
                <a:solidFill>
                  <a:schemeClr val="bg1"/>
                </a:solidFill>
              </a:rPr>
              <a:t> Detached Narrator</a:t>
            </a:r>
          </a:p>
          <a:p>
            <a:r>
              <a:rPr lang="en-US" sz="2800" b="1" dirty="0" smtClean="0">
                <a:solidFill>
                  <a:schemeClr val="bg1"/>
                </a:solidFill>
              </a:rPr>
              <a:t> Language of the Low Class Society</a:t>
            </a:r>
          </a:p>
          <a:p>
            <a:r>
              <a:rPr lang="en-US" sz="2800" b="1" dirty="0" smtClean="0">
                <a:solidFill>
                  <a:schemeClr val="bg1"/>
                </a:solidFill>
              </a:rPr>
              <a:t> Heredity and Inheritance</a:t>
            </a:r>
          </a:p>
          <a:p>
            <a:r>
              <a:rPr lang="en-US" sz="2800" b="1" dirty="0" smtClean="0">
                <a:solidFill>
                  <a:schemeClr val="bg1"/>
                </a:solidFill>
              </a:rPr>
              <a:t> Rejection of Romanticism</a:t>
            </a:r>
          </a:p>
          <a:p>
            <a:r>
              <a:rPr lang="en-US" sz="2800" b="1" dirty="0" smtClean="0">
                <a:solidFill>
                  <a:schemeClr val="bg1"/>
                </a:solidFill>
              </a:rPr>
              <a:t> Philosophy and Science</a:t>
            </a:r>
          </a:p>
          <a:p>
            <a:r>
              <a:rPr lang="en-US" sz="2800" b="1" dirty="0" smtClean="0">
                <a:solidFill>
                  <a:schemeClr val="bg1"/>
                </a:solidFill>
              </a:rPr>
              <a:t> Scientific Impartiality </a:t>
            </a:r>
          </a:p>
          <a:p>
            <a:r>
              <a:rPr lang="en-US" sz="2800" b="1" dirty="0" smtClean="0">
                <a:solidFill>
                  <a:schemeClr val="bg1"/>
                </a:solidFill>
              </a:rPr>
              <a:t> Social Environment</a:t>
            </a:r>
          </a:p>
          <a:p>
            <a:r>
              <a:rPr lang="en-US" sz="2800" b="1" dirty="0" smtClean="0">
                <a:solidFill>
                  <a:schemeClr val="bg1"/>
                </a:solidFill>
              </a:rPr>
              <a:t> Darwinism  </a:t>
            </a:r>
          </a:p>
          <a:p>
            <a:endParaRPr lang="en-US" sz="2800" dirty="0" smtClean="0">
              <a:solidFill>
                <a:schemeClr val="bg1"/>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Determinism </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sz="2000" dirty="0" smtClean="0">
                <a:solidFill>
                  <a:schemeClr val="bg1"/>
                </a:solidFill>
                <a:latin typeface="Arial Black" pitchFamily="34" charset="0"/>
              </a:rPr>
              <a:t>Determinism is a doctrine that holds that every event is casually determined by the </a:t>
            </a:r>
            <a:r>
              <a:rPr lang="en-US" sz="2000" dirty="0" smtClean="0">
                <a:solidFill>
                  <a:srgbClr val="FF0000"/>
                </a:solidFill>
                <a:latin typeface="Arial Black" pitchFamily="34" charset="0"/>
              </a:rPr>
              <a:t>cause-consequence</a:t>
            </a:r>
            <a:r>
              <a:rPr lang="en-US" sz="2000" dirty="0" smtClean="0">
                <a:solidFill>
                  <a:schemeClr val="bg1"/>
                </a:solidFill>
                <a:latin typeface="Arial Black" pitchFamily="34" charset="0"/>
              </a:rPr>
              <a:t> chain (the present state determines the future).</a:t>
            </a: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 So in Naturalism, you can trace an absence of FREE WILL and a presence of DETERMINISM</a:t>
            </a: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In this way, the characters that make up the universe of naturalistic novels do not seem to have hopes. So if they have problems and dreams, they don’t seem to be  doing anything for these problems and dreams.</a:t>
            </a:r>
          </a:p>
          <a:p>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So the Naturalists believe that one can not have a free will to do anything of his choice rather it’s the present that determines the coming times.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Pessimism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000" dirty="0" smtClean="0">
                <a:solidFill>
                  <a:schemeClr val="bg1"/>
                </a:solidFill>
                <a:latin typeface="Arial Black" pitchFamily="34" charset="0"/>
              </a:rPr>
              <a:t> Naturalism focuses on the NEGATIVE aspects of life.</a:t>
            </a:r>
          </a:p>
          <a:p>
            <a:r>
              <a:rPr lang="en-US" sz="2000" dirty="0" smtClean="0">
                <a:solidFill>
                  <a:schemeClr val="bg1"/>
                </a:solidFill>
                <a:latin typeface="Arial Black" pitchFamily="34" charset="0"/>
              </a:rPr>
              <a:t> Thus, among the main topics dealt with by   naturalists are the darkest situations of human life, such as vice, violence, racism, disease etc.</a:t>
            </a:r>
          </a:p>
          <a:p>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This pessimism stems from determinism, in which, for example, if a character was born in an environment of poverty, most likely in the context of naturalism, is that he dies in poverty.</a:t>
            </a:r>
          </a:p>
          <a:p>
            <a:pPr>
              <a:buNone/>
            </a:pPr>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 This dark portrait of life can have a great value in raising awareness, allowing the reader to understand the difficulties people face in different situations, and how helpless they can feel.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Detached Narrator  </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2000" dirty="0" smtClean="0">
              <a:solidFill>
                <a:schemeClr val="bg1"/>
              </a:solidFill>
              <a:latin typeface="Arial Black" pitchFamily="34" charset="0"/>
            </a:endParaRPr>
          </a:p>
          <a:p>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Unlike the Omniscient Narrator of realism, the naturalist narrator describes everything in an impersonal tone, without getting involved with the characters or showing signs of affection towards the situations that occur. This occurs because naturalists analyze and describe society from a scientific point of view.</a:t>
            </a:r>
          </a:p>
          <a:p>
            <a:endParaRPr lang="en-US" sz="2000" dirty="0" smtClean="0">
              <a:solidFill>
                <a:schemeClr val="bg1"/>
              </a:solidFill>
              <a:latin typeface="Arial Black" pitchFamily="34" charset="0"/>
            </a:endParaRPr>
          </a:p>
          <a:p>
            <a:pPr>
              <a:buNone/>
            </a:pPr>
            <a:endParaRPr lang="en-US" sz="2000" dirty="0" smtClean="0">
              <a:solidFill>
                <a:schemeClr val="bg1"/>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Language of the Low-Class</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2000" dirty="0" smtClean="0">
              <a:solidFill>
                <a:schemeClr val="bg1"/>
              </a:solidFill>
            </a:endParaRPr>
          </a:p>
          <a:p>
            <a:r>
              <a:rPr lang="en-US" sz="2000" dirty="0" smtClean="0">
                <a:solidFill>
                  <a:schemeClr val="bg1"/>
                </a:solidFill>
                <a:latin typeface="Arial Black" pitchFamily="34" charset="0"/>
              </a:rPr>
              <a:t>As for the language used by the characters, it will be influenced by the environment and social context to which the characters belong, which usually is the lower strata of society, so that the expressions used will try to be the same as those used by people living in conditions similar to those described.</a:t>
            </a:r>
          </a:p>
          <a:p>
            <a:endParaRPr lang="en-US" sz="2000" dirty="0" smtClean="0">
              <a:solidFill>
                <a:schemeClr val="bg1"/>
              </a:solidFill>
              <a:latin typeface="Arial Black" pitchFamily="34" charset="0"/>
            </a:endParaRPr>
          </a:p>
          <a:p>
            <a:endParaRPr lang="en-US" sz="2000" dirty="0" smtClean="0">
              <a:solidFill>
                <a:schemeClr val="bg1"/>
              </a:solidFill>
              <a:latin typeface="Arial Black" pitchFamily="34" charset="0"/>
            </a:endParaRPr>
          </a:p>
          <a:p>
            <a:pPr>
              <a:buNone/>
            </a:pPr>
            <a:endParaRPr lang="en-US" sz="2000" dirty="0" smtClean="0">
              <a:solidFill>
                <a:schemeClr val="bg1"/>
              </a:solidFill>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Heredity and Inheritance </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2000" dirty="0" smtClean="0">
              <a:solidFill>
                <a:schemeClr val="bg1"/>
              </a:solidFill>
            </a:endParaRPr>
          </a:p>
          <a:p>
            <a:endParaRPr lang="en-US" sz="2000" dirty="0" smtClean="0">
              <a:solidFill>
                <a:schemeClr val="bg1"/>
              </a:solidFill>
              <a:latin typeface="Arial Black" pitchFamily="34" charset="0"/>
            </a:endParaRPr>
          </a:p>
          <a:p>
            <a:r>
              <a:rPr lang="en-US" sz="2000" dirty="0" smtClean="0">
                <a:solidFill>
                  <a:schemeClr val="bg1"/>
                </a:solidFill>
                <a:latin typeface="Arial Black" pitchFamily="34" charset="0"/>
              </a:rPr>
              <a:t>Along with determinism, that is, the absence of </a:t>
            </a:r>
            <a:r>
              <a:rPr lang="en-US" sz="2000" i="1" dirty="0" smtClean="0">
                <a:solidFill>
                  <a:schemeClr val="bg1"/>
                </a:solidFill>
                <a:latin typeface="Arial Black" pitchFamily="34" charset="0"/>
              </a:rPr>
              <a:t>free will </a:t>
            </a:r>
            <a:r>
              <a:rPr lang="en-US" sz="2000" dirty="0" smtClean="0">
                <a:solidFill>
                  <a:schemeClr val="bg1"/>
                </a:solidFill>
                <a:latin typeface="Arial Black" pitchFamily="34" charset="0"/>
              </a:rPr>
              <a:t>, Naturalists were interested in heredity and human nature, which led them to explore how the characteristics of the parents can pass to the next generation and therefore determine the future of someone (a character) according to his heritage.</a:t>
            </a:r>
          </a:p>
          <a:p>
            <a:pPr>
              <a:buNone/>
            </a:pPr>
            <a:endParaRPr lang="en-US" sz="2000" dirty="0" smtClean="0">
              <a:solidFill>
                <a:schemeClr val="bg1"/>
              </a:solidFill>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Philosophy and Science</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2000" dirty="0" smtClean="0">
              <a:solidFill>
                <a:schemeClr val="bg1"/>
              </a:solidFill>
            </a:endParaRPr>
          </a:p>
          <a:p>
            <a:r>
              <a:rPr lang="en-US" sz="2000" dirty="0" smtClean="0">
                <a:solidFill>
                  <a:schemeClr val="bg1"/>
                </a:solidFill>
                <a:latin typeface="Arial Black" pitchFamily="34" charset="0"/>
              </a:rPr>
              <a:t> Naturalism as a philosophical movement managed to bring philosophy closer to science, stating that there is nothing beyond nature (there is nothing over natural) and promoted the use of </a:t>
            </a:r>
            <a:r>
              <a:rPr lang="en-US" sz="2000" i="1" dirty="0" smtClean="0">
                <a:solidFill>
                  <a:schemeClr val="bg1"/>
                </a:solidFill>
                <a:latin typeface="Arial Black" pitchFamily="34" charset="0"/>
              </a:rPr>
              <a:t>scientific method </a:t>
            </a:r>
            <a:r>
              <a:rPr lang="en-US" sz="2000" dirty="0" smtClean="0">
                <a:solidFill>
                  <a:schemeClr val="bg1"/>
                </a:solidFill>
                <a:latin typeface="Arial Black" pitchFamily="34" charset="0"/>
              </a:rPr>
              <a:t>Or to investigate anything that is real.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192</TotalTime>
  <Words>565</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Naturalism </vt:lpstr>
      <vt:lpstr>Naturalism </vt:lpstr>
      <vt:lpstr>Main Features</vt:lpstr>
      <vt:lpstr>Determinism </vt:lpstr>
      <vt:lpstr>Pessimism </vt:lpstr>
      <vt:lpstr>Detached Narrator  </vt:lpstr>
      <vt:lpstr>Language of the Low-Class</vt:lpstr>
      <vt:lpstr>Heredity and Inheritance </vt:lpstr>
      <vt:lpstr>Philosophy and Science</vt:lpstr>
      <vt:lpstr>Social Environment </vt:lpstr>
      <vt:lpstr>Darwinsim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Naturalism </dc:title>
  <dc:creator>Qasim</dc:creator>
  <cp:lastModifiedBy>Qasim</cp:lastModifiedBy>
  <cp:revision>2</cp:revision>
  <dcterms:created xsi:type="dcterms:W3CDTF">2020-09-29T17:04:52Z</dcterms:created>
  <dcterms:modified xsi:type="dcterms:W3CDTF">2020-09-30T05:36:41Z</dcterms:modified>
</cp:coreProperties>
</file>